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20" r:id="rId1"/>
    <p:sldMasterId id="2147484079" r:id="rId2"/>
  </p:sldMasterIdLst>
  <p:notesMasterIdLst>
    <p:notesMasterId r:id="rId39"/>
  </p:notesMasterIdLst>
  <p:handoutMasterIdLst>
    <p:handoutMasterId r:id="rId40"/>
  </p:handoutMasterIdLst>
  <p:sldIdLst>
    <p:sldId id="1120" r:id="rId3"/>
    <p:sldId id="1201" r:id="rId4"/>
    <p:sldId id="1397" r:id="rId5"/>
    <p:sldId id="809" r:id="rId6"/>
    <p:sldId id="1129" r:id="rId7"/>
    <p:sldId id="1298" r:id="rId8"/>
    <p:sldId id="1302" r:id="rId9"/>
    <p:sldId id="1263" r:id="rId10"/>
    <p:sldId id="1344" r:id="rId11"/>
    <p:sldId id="1317" r:id="rId12"/>
    <p:sldId id="1319" r:id="rId13"/>
    <p:sldId id="1320" r:id="rId14"/>
    <p:sldId id="1339" r:id="rId15"/>
    <p:sldId id="1327" r:id="rId16"/>
    <p:sldId id="1328" r:id="rId17"/>
    <p:sldId id="1285" r:id="rId18"/>
    <p:sldId id="1300" r:id="rId19"/>
    <p:sldId id="1330" r:id="rId20"/>
    <p:sldId id="1331" r:id="rId21"/>
    <p:sldId id="1290" r:id="rId22"/>
    <p:sldId id="1301" r:id="rId23"/>
    <p:sldId id="1292" r:id="rId24"/>
    <p:sldId id="1326" r:id="rId25"/>
    <p:sldId id="1343" r:id="rId26"/>
    <p:sldId id="808" r:id="rId27"/>
    <p:sldId id="1340" r:id="rId28"/>
    <p:sldId id="1334" r:id="rId29"/>
    <p:sldId id="1259" r:id="rId30"/>
    <p:sldId id="1303" r:id="rId31"/>
    <p:sldId id="1341" r:id="rId32"/>
    <p:sldId id="1345" r:id="rId33"/>
    <p:sldId id="1336" r:id="rId34"/>
    <p:sldId id="1305" r:id="rId35"/>
    <p:sldId id="1185" r:id="rId36"/>
    <p:sldId id="1183" r:id="rId37"/>
    <p:sldId id="1134" r:id="rId38"/>
  </p:sldIdLst>
  <p:sldSz cx="10693400" cy="7561263"/>
  <p:notesSz cx="6797675" cy="9926638"/>
  <p:defaultTextStyle>
    <a:defPPr>
      <a:defRPr lang="ko-KR"/>
    </a:defPPr>
    <a:lvl1pPr marL="0" algn="l" defTabSz="104232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160" algn="l" defTabSz="104232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320" algn="l" defTabSz="104232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3480" algn="l" defTabSz="104232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4641" algn="l" defTabSz="104232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5799" algn="l" defTabSz="104232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6960" algn="l" defTabSz="104232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48121" algn="l" defTabSz="104232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69279" algn="l" defTabSz="104232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2060"/>
    <a:srgbClr val="C00000"/>
    <a:srgbClr val="FF00FF"/>
    <a:srgbClr val="0000FF"/>
    <a:srgbClr val="F6BB00"/>
    <a:srgbClr val="C89800"/>
    <a:srgbClr val="FBE5D6"/>
    <a:srgbClr val="ED7D31"/>
    <a:srgbClr val="D9A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03C698-D930-4B67-998A-49C4B7C2E5C0}" v="2" dt="2025-11-03T00:32:13.6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10" autoAdjust="0"/>
    <p:restoredTop sz="94280" autoAdjust="0"/>
  </p:normalViewPr>
  <p:slideViewPr>
    <p:cSldViewPr>
      <p:cViewPr varScale="1">
        <p:scale>
          <a:sx n="60" d="100"/>
          <a:sy n="60" d="100"/>
        </p:scale>
        <p:origin x="1262" y="34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5660" cy="498055"/>
          </a:xfrm>
          <a:prstGeom prst="rect">
            <a:avLst/>
          </a:prstGeom>
        </p:spPr>
        <p:txBody>
          <a:bodyPr vert="horz" lIns="92089" tIns="46045" rIns="92089" bIns="4604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4"/>
            <a:ext cx="2945660" cy="498055"/>
          </a:xfrm>
          <a:prstGeom prst="rect">
            <a:avLst/>
          </a:prstGeom>
        </p:spPr>
        <p:txBody>
          <a:bodyPr vert="horz" lIns="92089" tIns="46045" rIns="92089" bIns="46045" rtlCol="0"/>
          <a:lstStyle>
            <a:lvl1pPr algn="r">
              <a:defRPr sz="1200"/>
            </a:lvl1pPr>
          </a:lstStyle>
          <a:p>
            <a:fld id="{CFB0E50A-B7CD-4FD3-908F-7252090E63DE}" type="datetimeFigureOut">
              <a:rPr lang="ko-KR" altLang="en-US" smtClean="0"/>
              <a:t>2025-11-03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5"/>
            <a:ext cx="2945660" cy="498054"/>
          </a:xfrm>
          <a:prstGeom prst="rect">
            <a:avLst/>
          </a:prstGeom>
        </p:spPr>
        <p:txBody>
          <a:bodyPr vert="horz" lIns="92089" tIns="46045" rIns="92089" bIns="4604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5"/>
            <a:ext cx="2945660" cy="498054"/>
          </a:xfrm>
          <a:prstGeom prst="rect">
            <a:avLst/>
          </a:prstGeom>
        </p:spPr>
        <p:txBody>
          <a:bodyPr vert="horz" lIns="92089" tIns="46045" rIns="92089" bIns="46045" rtlCol="0" anchor="b"/>
          <a:lstStyle>
            <a:lvl1pPr algn="r">
              <a:defRPr sz="1200"/>
            </a:lvl1pPr>
          </a:lstStyle>
          <a:p>
            <a:fld id="{3AA1BE9C-2A88-4FB9-B649-2E191913B3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2601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60" cy="496333"/>
          </a:xfrm>
          <a:prstGeom prst="rect">
            <a:avLst/>
          </a:prstGeom>
        </p:spPr>
        <p:txBody>
          <a:bodyPr vert="horz" lIns="92089" tIns="46045" rIns="92089" bIns="4604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60" cy="496333"/>
          </a:xfrm>
          <a:prstGeom prst="rect">
            <a:avLst/>
          </a:prstGeom>
        </p:spPr>
        <p:txBody>
          <a:bodyPr vert="horz" lIns="92089" tIns="46045" rIns="92089" bIns="46045" rtlCol="0"/>
          <a:lstStyle>
            <a:lvl1pPr algn="r">
              <a:defRPr sz="1200"/>
            </a:lvl1pPr>
          </a:lstStyle>
          <a:p>
            <a:fld id="{3D483125-C4F7-46C4-80EE-A6814CB3F282}" type="datetimeFigureOut">
              <a:rPr lang="ko-KR" altLang="en-US" smtClean="0"/>
              <a:t>2025-11-03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5175" y="744538"/>
            <a:ext cx="526732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089" tIns="46045" rIns="92089" bIns="4604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7"/>
            <a:ext cx="5438140" cy="4466987"/>
          </a:xfrm>
          <a:prstGeom prst="rect">
            <a:avLst/>
          </a:prstGeom>
        </p:spPr>
        <p:txBody>
          <a:bodyPr vert="horz" lIns="92089" tIns="46045" rIns="92089" bIns="4604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2"/>
            <a:ext cx="2945660" cy="496333"/>
          </a:xfrm>
          <a:prstGeom prst="rect">
            <a:avLst/>
          </a:prstGeom>
        </p:spPr>
        <p:txBody>
          <a:bodyPr vert="horz" lIns="92089" tIns="46045" rIns="92089" bIns="4604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2"/>
            <a:ext cx="2945660" cy="496333"/>
          </a:xfrm>
          <a:prstGeom prst="rect">
            <a:avLst/>
          </a:prstGeom>
        </p:spPr>
        <p:txBody>
          <a:bodyPr vert="horz" lIns="92089" tIns="46045" rIns="92089" bIns="46045" rtlCol="0" anchor="b"/>
          <a:lstStyle>
            <a:lvl1pPr algn="r">
              <a:defRPr sz="1200"/>
            </a:lvl1pPr>
          </a:lstStyle>
          <a:p>
            <a:fld id="{B77C2B69-BA89-4A35-854E-B988F2D7AF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61617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4232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160" algn="l" defTabSz="104232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2320" algn="l" defTabSz="104232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3480" algn="l" defTabSz="104232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4641" algn="l" defTabSz="104232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5799" algn="l" defTabSz="104232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6960" algn="l" defTabSz="104232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48121" algn="l" defTabSz="104232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69279" algn="l" defTabSz="104232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946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268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D44CE-3577-0A42-7DAC-34597AA67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52D8CA-8EE9-5438-D908-88D94A768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92B8E8-604B-92D0-DDAC-1E0133CBB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81E0D9-29D2-ECD7-4A47-A68C907FE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039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543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25233-C8CD-6121-4004-6D498E795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2811FD-EA45-323A-9CA8-4161D968F1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2019B6-4B71-46BE-E911-AEEEFBEA3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44D7D8-ECB0-24F3-CE94-6FC6EC406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494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C0FE0-0BCA-3925-087E-8E41D092E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C30074-8C50-ABED-C464-50057A038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2F5113-3601-C56A-8B39-4AD9D14DD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5C7E44-12CF-C8C2-579B-9985DD913B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476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7361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7142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3A1D0-A9BB-206C-8047-7C7A2C816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73BC9F-D12A-F27C-B082-D9D22B55C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CAB22F-4687-AFAD-55C1-300D00A23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0715FA-56B4-63A4-428A-A97A04E7B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21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B6EF7-DC77-DB59-E277-FE01BC378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0F4A14-4A88-476F-78A7-21C775419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81E68-A0A1-B58E-1D72-45267B81A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929DEC-B190-079F-870B-F7763E5848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873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122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938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-25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136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518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0755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276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139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9707A-90B7-C89C-B0F5-ED52D3638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DDAB26-1F65-8182-2114-31430036E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93DCC7-F5E3-B6D9-BA98-7753C2BFB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4239ED-4798-3382-EBC3-8BF42C7D5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50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492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144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8402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AF71C-FBED-2CAF-2305-E541140A9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A0241E-F4B0-5289-D604-0E415FC8B7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950A33-B68B-3795-18EC-1190602F7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6CC6A-1ECC-D44F-8C55-9819883EB3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5367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33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620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00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9307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067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452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0604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955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560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처리 1"/>
          <p:cNvSpPr/>
          <p:nvPr userDrawn="1"/>
        </p:nvSpPr>
        <p:spPr>
          <a:xfrm>
            <a:off x="0" y="-20168"/>
            <a:ext cx="10693400" cy="648072"/>
          </a:xfrm>
          <a:prstGeom prst="flowChartProcess">
            <a:avLst/>
          </a:prstGeom>
          <a:gradFill flip="none" rotWithShape="1">
            <a:gsLst>
              <a:gs pos="19000">
                <a:srgbClr val="2A4980"/>
              </a:gs>
              <a:gs pos="100000">
                <a:srgbClr val="4D79C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D46D2D3D-6EFB-4256-A755-2451E709AD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164" y="36215"/>
            <a:ext cx="9624060" cy="648072"/>
          </a:xfrm>
          <a:prstGeom prst="rect">
            <a:avLst/>
          </a:prstGeom>
        </p:spPr>
        <p:txBody>
          <a:bodyPr vert="horz" lIns="104233" tIns="52116" rIns="104233" bIns="52116" rtlCol="0" anchor="ctr">
            <a:normAutofit/>
          </a:bodyPr>
          <a:lstStyle>
            <a:lvl1pPr algn="l">
              <a:defRPr lang="ko-KR" altLang="en-US" sz="2400" b="1" kern="0" spc="-15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 </a:t>
            </a: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21673" y="7165007"/>
            <a:ext cx="103096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5063610" y="7245928"/>
            <a:ext cx="691118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083007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52715" y="302806"/>
            <a:ext cx="2406015" cy="645157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302806"/>
            <a:ext cx="7039822" cy="645157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98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820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85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347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153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575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510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49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7836451" y="108223"/>
            <a:ext cx="2845555" cy="492394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r"/>
            <a:r>
              <a:rPr lang="en-US" altLang="ko-KR" sz="1300" b="1" dirty="0">
                <a:solidFill>
                  <a:prstClr val="black"/>
                </a:solidFill>
              </a:rPr>
              <a:t>『</a:t>
            </a:r>
            <a:r>
              <a:rPr lang="ko-KR" altLang="en-US" sz="1300" b="1" dirty="0">
                <a:solidFill>
                  <a:prstClr val="black"/>
                </a:solidFill>
              </a:rPr>
              <a:t>산업핵심기술개발사업</a:t>
            </a:r>
            <a:r>
              <a:rPr lang="en-US" altLang="ko-KR" sz="1300" b="1" dirty="0">
                <a:solidFill>
                  <a:prstClr val="black"/>
                </a:solidFill>
              </a:rPr>
              <a:t>(</a:t>
            </a:r>
            <a:r>
              <a:rPr lang="ko-KR" altLang="en-US" sz="1300" b="1" dirty="0">
                <a:solidFill>
                  <a:prstClr val="black"/>
                </a:solidFill>
              </a:rPr>
              <a:t>원천기술</a:t>
            </a:r>
            <a:r>
              <a:rPr lang="en-US" altLang="ko-KR" sz="1300" b="1" dirty="0">
                <a:solidFill>
                  <a:prstClr val="black"/>
                </a:solidFill>
              </a:rPr>
              <a:t>)</a:t>
            </a:r>
          </a:p>
          <a:p>
            <a:pPr algn="r"/>
            <a:r>
              <a:rPr lang="en-US" altLang="ko-KR" sz="1300" b="1" dirty="0">
                <a:solidFill>
                  <a:prstClr val="black"/>
                </a:solidFill>
              </a:rPr>
              <a:t>TRL: [</a:t>
            </a:r>
            <a:r>
              <a:rPr lang="ko-KR" altLang="en-US" sz="1300" b="1" dirty="0">
                <a:solidFill>
                  <a:prstClr val="black"/>
                </a:solidFill>
              </a:rPr>
              <a:t>시작</a:t>
            </a:r>
            <a:r>
              <a:rPr lang="en-US" altLang="ko-KR" sz="1300" b="1" dirty="0">
                <a:solidFill>
                  <a:prstClr val="black"/>
                </a:solidFill>
              </a:rPr>
              <a:t>]</a:t>
            </a:r>
            <a:r>
              <a:rPr lang="ko-KR" altLang="en-US" sz="1300" b="1" dirty="0">
                <a:solidFill>
                  <a:prstClr val="black"/>
                </a:solidFill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</a:rPr>
              <a:t>3</a:t>
            </a:r>
            <a:r>
              <a:rPr lang="ko-KR" altLang="en-US" sz="1300" b="1" dirty="0">
                <a:solidFill>
                  <a:prstClr val="black"/>
                </a:solidFill>
              </a:rPr>
              <a:t>단계 </a:t>
            </a:r>
            <a:r>
              <a:rPr lang="en-US" altLang="ko-KR" sz="1300" b="1" dirty="0">
                <a:solidFill>
                  <a:prstClr val="black"/>
                </a:solidFill>
              </a:rPr>
              <a:t>~ [</a:t>
            </a:r>
            <a:r>
              <a:rPr lang="ko-KR" altLang="en-US" sz="1300" b="1" dirty="0">
                <a:solidFill>
                  <a:prstClr val="black"/>
                </a:solidFill>
              </a:rPr>
              <a:t>종료</a:t>
            </a:r>
            <a:r>
              <a:rPr lang="en-US" altLang="ko-KR" sz="1300" b="1" dirty="0">
                <a:solidFill>
                  <a:prstClr val="black"/>
                </a:solidFill>
              </a:rPr>
              <a:t>]</a:t>
            </a:r>
            <a:r>
              <a:rPr lang="ko-KR" altLang="en-US" sz="1300" b="1" dirty="0">
                <a:solidFill>
                  <a:prstClr val="black"/>
                </a:solidFill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</a:rPr>
              <a:t>6</a:t>
            </a:r>
            <a:r>
              <a:rPr lang="ko-KR" altLang="en-US" sz="1300" b="1" dirty="0">
                <a:solidFill>
                  <a:prstClr val="black"/>
                </a:solidFill>
              </a:rPr>
              <a:t>단계</a:t>
            </a:r>
            <a:r>
              <a:rPr lang="en-US" altLang="ko-KR" sz="1300" b="1" dirty="0">
                <a:solidFill>
                  <a:prstClr val="black"/>
                </a:solidFill>
              </a:rPr>
              <a:t>』</a:t>
            </a:r>
            <a:endParaRPr lang="ko-KR" altLang="en-US" sz="13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1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2025-11-03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564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6"/>
            <a:ext cx="9089390" cy="1501751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1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232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3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46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57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6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481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692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509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2025-11-03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969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2025-11-03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00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ctr"/>
              <a:t>‹#›</a:t>
            </a:fld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606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5597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2025-11-03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2603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2025-11-03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324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2025-11-03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3862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221673" y="7165007"/>
            <a:ext cx="103096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5063610" y="7245928"/>
            <a:ext cx="691118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-</a:t>
            </a:r>
          </a:p>
        </p:txBody>
      </p:sp>
      <p:sp>
        <p:nvSpPr>
          <p:cNvPr id="2" name="순서도: 처리 1"/>
          <p:cNvSpPr/>
          <p:nvPr userDrawn="1"/>
        </p:nvSpPr>
        <p:spPr>
          <a:xfrm>
            <a:off x="0" y="-20168"/>
            <a:ext cx="10693400" cy="648072"/>
          </a:xfrm>
          <a:prstGeom prst="flowChartProcess">
            <a:avLst/>
          </a:prstGeom>
          <a:gradFill flip="none" rotWithShape="1">
            <a:gsLst>
              <a:gs pos="19000">
                <a:srgbClr val="2A4980"/>
              </a:gs>
              <a:gs pos="100000">
                <a:srgbClr val="4D79C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D46D2D3D-6EFB-4256-A755-2451E709A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862" y="58399"/>
            <a:ext cx="9624060" cy="504056"/>
          </a:xfrm>
          <a:prstGeom prst="rect">
            <a:avLst/>
          </a:prstGeom>
        </p:spPr>
        <p:txBody>
          <a:bodyPr vert="horz" lIns="104233" tIns="52116" rIns="104233" bIns="52116" rtlCol="0" anchor="ctr">
            <a:normAutofit/>
          </a:bodyPr>
          <a:lstStyle>
            <a:lvl1pPr algn="l">
              <a:defRPr lang="ko-KR" altLang="en-US" sz="2400" kern="0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035425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221673" y="554181"/>
            <a:ext cx="103096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21673" y="7165007"/>
            <a:ext cx="103096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5063610" y="7245928"/>
            <a:ext cx="691118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-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0" y="546841"/>
            <a:ext cx="10693400" cy="9806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5947" y="7210730"/>
            <a:ext cx="1588785" cy="3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811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6"/>
            <a:ext cx="9089390" cy="1501751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1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232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3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46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57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6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481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692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4670" y="1764295"/>
            <a:ext cx="4722918" cy="499008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35812" y="1764295"/>
            <a:ext cx="4722918" cy="499008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4691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4670" y="1764295"/>
            <a:ext cx="4722918" cy="499008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35812" y="1764295"/>
            <a:ext cx="4722918" cy="499008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0332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21160" indent="0">
              <a:buNone/>
              <a:defRPr sz="2300" b="1"/>
            </a:lvl2pPr>
            <a:lvl3pPr marL="1042320" indent="0">
              <a:buNone/>
              <a:defRPr sz="2100" b="1"/>
            </a:lvl3pPr>
            <a:lvl4pPr marL="1563480" indent="0">
              <a:buNone/>
              <a:defRPr sz="1800" b="1"/>
            </a:lvl4pPr>
            <a:lvl5pPr marL="2084641" indent="0">
              <a:buNone/>
              <a:defRPr sz="1800" b="1"/>
            </a:lvl5pPr>
            <a:lvl6pPr marL="2605799" indent="0">
              <a:buNone/>
              <a:defRPr sz="1800" b="1"/>
            </a:lvl6pPr>
            <a:lvl7pPr marL="3126960" indent="0">
              <a:buNone/>
              <a:defRPr sz="1800" b="1"/>
            </a:lvl7pPr>
            <a:lvl8pPr marL="3648121" indent="0">
              <a:buNone/>
              <a:defRPr sz="1800" b="1"/>
            </a:lvl8pPr>
            <a:lvl9pPr marL="4169279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104" y="1692533"/>
            <a:ext cx="4726631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21160" indent="0">
              <a:buNone/>
              <a:defRPr sz="2300" b="1"/>
            </a:lvl2pPr>
            <a:lvl3pPr marL="1042320" indent="0">
              <a:buNone/>
              <a:defRPr sz="2100" b="1"/>
            </a:lvl3pPr>
            <a:lvl4pPr marL="1563480" indent="0">
              <a:buNone/>
              <a:defRPr sz="1800" b="1"/>
            </a:lvl4pPr>
            <a:lvl5pPr marL="2084641" indent="0">
              <a:buNone/>
              <a:defRPr sz="1800" b="1"/>
            </a:lvl5pPr>
            <a:lvl6pPr marL="2605799" indent="0">
              <a:buNone/>
              <a:defRPr sz="1800" b="1"/>
            </a:lvl6pPr>
            <a:lvl7pPr marL="3126960" indent="0">
              <a:buNone/>
              <a:defRPr sz="1800" b="1"/>
            </a:lvl7pPr>
            <a:lvl8pPr marL="3648121" indent="0">
              <a:buNone/>
              <a:defRPr sz="1800" b="1"/>
            </a:lvl8pPr>
            <a:lvl9pPr marL="4169279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104" y="2397901"/>
            <a:ext cx="4726631" cy="435647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8892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873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0706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5" y="301050"/>
            <a:ext cx="3518055" cy="128121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5" y="1582265"/>
            <a:ext cx="3518055" cy="51721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21160" indent="0">
              <a:buNone/>
              <a:defRPr sz="1400"/>
            </a:lvl2pPr>
            <a:lvl3pPr marL="1042320" indent="0">
              <a:buNone/>
              <a:defRPr sz="1100"/>
            </a:lvl3pPr>
            <a:lvl4pPr marL="1563480" indent="0">
              <a:buNone/>
              <a:defRPr sz="1000"/>
            </a:lvl4pPr>
            <a:lvl5pPr marL="2084641" indent="0">
              <a:buNone/>
              <a:defRPr sz="1000"/>
            </a:lvl5pPr>
            <a:lvl6pPr marL="2605799" indent="0">
              <a:buNone/>
              <a:defRPr sz="1000"/>
            </a:lvl6pPr>
            <a:lvl7pPr marL="3126960" indent="0">
              <a:buNone/>
              <a:defRPr sz="1000"/>
            </a:lvl7pPr>
            <a:lvl8pPr marL="3648121" indent="0">
              <a:buNone/>
              <a:defRPr sz="1000"/>
            </a:lvl8pPr>
            <a:lvl9pPr marL="416927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6310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00"/>
            </a:lvl1pPr>
            <a:lvl2pPr marL="521160" indent="0">
              <a:buNone/>
              <a:defRPr sz="3200"/>
            </a:lvl2pPr>
            <a:lvl3pPr marL="1042320" indent="0">
              <a:buNone/>
              <a:defRPr sz="2700"/>
            </a:lvl3pPr>
            <a:lvl4pPr marL="1563480" indent="0">
              <a:buNone/>
              <a:defRPr sz="2300"/>
            </a:lvl4pPr>
            <a:lvl5pPr marL="2084641" indent="0">
              <a:buNone/>
              <a:defRPr sz="2300"/>
            </a:lvl5pPr>
            <a:lvl6pPr marL="2605799" indent="0">
              <a:buNone/>
              <a:defRPr sz="2300"/>
            </a:lvl6pPr>
            <a:lvl7pPr marL="3126960" indent="0">
              <a:buNone/>
              <a:defRPr sz="2300"/>
            </a:lvl7pPr>
            <a:lvl8pPr marL="3648121" indent="0">
              <a:buNone/>
              <a:defRPr sz="2300"/>
            </a:lvl8pPr>
            <a:lvl9pPr marL="4169279" indent="0">
              <a:buNone/>
              <a:defRPr sz="23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21160" indent="0">
              <a:buNone/>
              <a:defRPr sz="1400"/>
            </a:lvl2pPr>
            <a:lvl3pPr marL="1042320" indent="0">
              <a:buNone/>
              <a:defRPr sz="1100"/>
            </a:lvl3pPr>
            <a:lvl4pPr marL="1563480" indent="0">
              <a:buNone/>
              <a:defRPr sz="1000"/>
            </a:lvl4pPr>
            <a:lvl5pPr marL="2084641" indent="0">
              <a:buNone/>
              <a:defRPr sz="1000"/>
            </a:lvl5pPr>
            <a:lvl6pPr marL="2605799" indent="0">
              <a:buNone/>
              <a:defRPr sz="1000"/>
            </a:lvl6pPr>
            <a:lvl7pPr marL="3126960" indent="0">
              <a:buNone/>
              <a:defRPr sz="1000"/>
            </a:lvl7pPr>
            <a:lvl8pPr marL="3648121" indent="0">
              <a:buNone/>
              <a:defRPr sz="1000"/>
            </a:lvl8pPr>
            <a:lvl9pPr marL="416927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5782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8202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52715" y="302806"/>
            <a:ext cx="2406015" cy="645157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302806"/>
            <a:ext cx="7039822" cy="645157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7138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B9B3D-2F70-4270-9FF7-8617108E5B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49182-98F1-4714-A7EE-50830F3874D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9919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419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21160" indent="0">
              <a:buNone/>
              <a:defRPr sz="2300" b="1"/>
            </a:lvl2pPr>
            <a:lvl3pPr marL="1042320" indent="0">
              <a:buNone/>
              <a:defRPr sz="2100" b="1"/>
            </a:lvl3pPr>
            <a:lvl4pPr marL="1563480" indent="0">
              <a:buNone/>
              <a:defRPr sz="1800" b="1"/>
            </a:lvl4pPr>
            <a:lvl5pPr marL="2084641" indent="0">
              <a:buNone/>
              <a:defRPr sz="1800" b="1"/>
            </a:lvl5pPr>
            <a:lvl6pPr marL="2605799" indent="0">
              <a:buNone/>
              <a:defRPr sz="1800" b="1"/>
            </a:lvl6pPr>
            <a:lvl7pPr marL="3126960" indent="0">
              <a:buNone/>
              <a:defRPr sz="1800" b="1"/>
            </a:lvl7pPr>
            <a:lvl8pPr marL="3648121" indent="0">
              <a:buNone/>
              <a:defRPr sz="1800" b="1"/>
            </a:lvl8pPr>
            <a:lvl9pPr marL="4169279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104" y="1692533"/>
            <a:ext cx="4726631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21160" indent="0">
              <a:buNone/>
              <a:defRPr sz="2300" b="1"/>
            </a:lvl2pPr>
            <a:lvl3pPr marL="1042320" indent="0">
              <a:buNone/>
              <a:defRPr sz="2100" b="1"/>
            </a:lvl3pPr>
            <a:lvl4pPr marL="1563480" indent="0">
              <a:buNone/>
              <a:defRPr sz="1800" b="1"/>
            </a:lvl4pPr>
            <a:lvl5pPr marL="2084641" indent="0">
              <a:buNone/>
              <a:defRPr sz="1800" b="1"/>
            </a:lvl5pPr>
            <a:lvl6pPr marL="2605799" indent="0">
              <a:buNone/>
              <a:defRPr sz="1800" b="1"/>
            </a:lvl6pPr>
            <a:lvl7pPr marL="3126960" indent="0">
              <a:buNone/>
              <a:defRPr sz="1800" b="1"/>
            </a:lvl7pPr>
            <a:lvl8pPr marL="3648121" indent="0">
              <a:buNone/>
              <a:defRPr sz="1800" b="1"/>
            </a:lvl8pPr>
            <a:lvl9pPr marL="4169279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104" y="2397901"/>
            <a:ext cx="4726631" cy="435647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243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3050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251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8121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191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6984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7983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7836451" y="108223"/>
            <a:ext cx="2845555" cy="492394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r"/>
            <a:r>
              <a:rPr lang="en-US" altLang="ko-KR" sz="1300" b="1" dirty="0">
                <a:solidFill>
                  <a:prstClr val="black"/>
                </a:solidFill>
              </a:rPr>
              <a:t>『</a:t>
            </a:r>
            <a:r>
              <a:rPr lang="ko-KR" altLang="en-US" sz="1300" b="1" dirty="0">
                <a:solidFill>
                  <a:prstClr val="black"/>
                </a:solidFill>
              </a:rPr>
              <a:t>산업핵심기술개발사업</a:t>
            </a:r>
            <a:r>
              <a:rPr lang="en-US" altLang="ko-KR" sz="1300" b="1" dirty="0">
                <a:solidFill>
                  <a:prstClr val="black"/>
                </a:solidFill>
              </a:rPr>
              <a:t>(</a:t>
            </a:r>
            <a:r>
              <a:rPr lang="ko-KR" altLang="en-US" sz="1300" b="1" dirty="0">
                <a:solidFill>
                  <a:prstClr val="black"/>
                </a:solidFill>
              </a:rPr>
              <a:t>원천기술</a:t>
            </a:r>
            <a:r>
              <a:rPr lang="en-US" altLang="ko-KR" sz="1300" b="1" dirty="0">
                <a:solidFill>
                  <a:prstClr val="black"/>
                </a:solidFill>
              </a:rPr>
              <a:t>)</a:t>
            </a:r>
          </a:p>
          <a:p>
            <a:pPr algn="r"/>
            <a:r>
              <a:rPr lang="en-US" altLang="ko-KR" sz="1300" b="1" dirty="0">
                <a:solidFill>
                  <a:prstClr val="black"/>
                </a:solidFill>
              </a:rPr>
              <a:t>TRL: [</a:t>
            </a:r>
            <a:r>
              <a:rPr lang="ko-KR" altLang="en-US" sz="1300" b="1" dirty="0">
                <a:solidFill>
                  <a:prstClr val="black"/>
                </a:solidFill>
              </a:rPr>
              <a:t>시작</a:t>
            </a:r>
            <a:r>
              <a:rPr lang="en-US" altLang="ko-KR" sz="1300" b="1" dirty="0">
                <a:solidFill>
                  <a:prstClr val="black"/>
                </a:solidFill>
              </a:rPr>
              <a:t>]</a:t>
            </a:r>
            <a:r>
              <a:rPr lang="ko-KR" altLang="en-US" sz="1300" b="1" dirty="0">
                <a:solidFill>
                  <a:prstClr val="black"/>
                </a:solidFill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</a:rPr>
              <a:t>3</a:t>
            </a:r>
            <a:r>
              <a:rPr lang="ko-KR" altLang="en-US" sz="1300" b="1" dirty="0">
                <a:solidFill>
                  <a:prstClr val="black"/>
                </a:solidFill>
              </a:rPr>
              <a:t>단계 </a:t>
            </a:r>
            <a:r>
              <a:rPr lang="en-US" altLang="ko-KR" sz="1300" b="1" dirty="0">
                <a:solidFill>
                  <a:prstClr val="black"/>
                </a:solidFill>
              </a:rPr>
              <a:t>~ [</a:t>
            </a:r>
            <a:r>
              <a:rPr lang="ko-KR" altLang="en-US" sz="1300" b="1" dirty="0">
                <a:solidFill>
                  <a:prstClr val="black"/>
                </a:solidFill>
              </a:rPr>
              <a:t>종료</a:t>
            </a:r>
            <a:r>
              <a:rPr lang="en-US" altLang="ko-KR" sz="1300" b="1" dirty="0">
                <a:solidFill>
                  <a:prstClr val="black"/>
                </a:solidFill>
              </a:rPr>
              <a:t>]</a:t>
            </a:r>
            <a:r>
              <a:rPr lang="ko-KR" altLang="en-US" sz="1300" b="1" dirty="0">
                <a:solidFill>
                  <a:prstClr val="black"/>
                </a:solidFill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</a:rPr>
              <a:t>6</a:t>
            </a:r>
            <a:r>
              <a:rPr lang="ko-KR" altLang="en-US" sz="1300" b="1" dirty="0">
                <a:solidFill>
                  <a:prstClr val="black"/>
                </a:solidFill>
              </a:rPr>
              <a:t>단계</a:t>
            </a:r>
            <a:r>
              <a:rPr lang="en-US" altLang="ko-KR" sz="1300" b="1" dirty="0">
                <a:solidFill>
                  <a:prstClr val="black"/>
                </a:solidFill>
              </a:rPr>
              <a:t>』</a:t>
            </a:r>
            <a:endParaRPr lang="ko-KR" altLang="en-US" sz="13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804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2025-11-03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96453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2025-11-03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1576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2025-11-03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904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149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ctr"/>
              <a:t>‹#›</a:t>
            </a:fld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2488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6932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2025-11-03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4085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2025-11-03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3219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2025-11-03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164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78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5" y="301050"/>
            <a:ext cx="3518055" cy="128121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5" y="1582265"/>
            <a:ext cx="3518055" cy="51721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21160" indent="0">
              <a:buNone/>
              <a:defRPr sz="1400"/>
            </a:lvl2pPr>
            <a:lvl3pPr marL="1042320" indent="0">
              <a:buNone/>
              <a:defRPr sz="1100"/>
            </a:lvl3pPr>
            <a:lvl4pPr marL="1563480" indent="0">
              <a:buNone/>
              <a:defRPr sz="1000"/>
            </a:lvl4pPr>
            <a:lvl5pPr marL="2084641" indent="0">
              <a:buNone/>
              <a:defRPr sz="1000"/>
            </a:lvl5pPr>
            <a:lvl6pPr marL="2605799" indent="0">
              <a:buNone/>
              <a:defRPr sz="1000"/>
            </a:lvl6pPr>
            <a:lvl7pPr marL="3126960" indent="0">
              <a:buNone/>
              <a:defRPr sz="1000"/>
            </a:lvl7pPr>
            <a:lvl8pPr marL="3648121" indent="0">
              <a:buNone/>
              <a:defRPr sz="1000"/>
            </a:lvl8pPr>
            <a:lvl9pPr marL="416927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484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00"/>
            </a:lvl1pPr>
            <a:lvl2pPr marL="521160" indent="0">
              <a:buNone/>
              <a:defRPr sz="3200"/>
            </a:lvl2pPr>
            <a:lvl3pPr marL="1042320" indent="0">
              <a:buNone/>
              <a:defRPr sz="2700"/>
            </a:lvl3pPr>
            <a:lvl4pPr marL="1563480" indent="0">
              <a:buNone/>
              <a:defRPr sz="2300"/>
            </a:lvl4pPr>
            <a:lvl5pPr marL="2084641" indent="0">
              <a:buNone/>
              <a:defRPr sz="2300"/>
            </a:lvl5pPr>
            <a:lvl6pPr marL="2605799" indent="0">
              <a:buNone/>
              <a:defRPr sz="2300"/>
            </a:lvl6pPr>
            <a:lvl7pPr marL="3126960" indent="0">
              <a:buNone/>
              <a:defRPr sz="2300"/>
            </a:lvl7pPr>
            <a:lvl8pPr marL="3648121" indent="0">
              <a:buNone/>
              <a:defRPr sz="2300"/>
            </a:lvl8pPr>
            <a:lvl9pPr marL="4169279" indent="0">
              <a:buNone/>
              <a:defRPr sz="23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21160" indent="0">
              <a:buNone/>
              <a:defRPr sz="1400"/>
            </a:lvl2pPr>
            <a:lvl3pPr marL="1042320" indent="0">
              <a:buNone/>
              <a:defRPr sz="1100"/>
            </a:lvl3pPr>
            <a:lvl4pPr marL="1563480" indent="0">
              <a:buNone/>
              <a:defRPr sz="1000"/>
            </a:lvl4pPr>
            <a:lvl5pPr marL="2084641" indent="0">
              <a:buNone/>
              <a:defRPr sz="1000"/>
            </a:lvl5pPr>
            <a:lvl6pPr marL="2605799" indent="0">
              <a:buNone/>
              <a:defRPr sz="1000"/>
            </a:lvl6pPr>
            <a:lvl7pPr marL="3126960" indent="0">
              <a:buNone/>
              <a:defRPr sz="1000"/>
            </a:lvl7pPr>
            <a:lvl8pPr marL="3648121" indent="0">
              <a:buNone/>
              <a:defRPr sz="1000"/>
            </a:lvl8pPr>
            <a:lvl9pPr marL="416927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92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2025-11-03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504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337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5013" y="2012950"/>
            <a:ext cx="922337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3" y="7008813"/>
            <a:ext cx="24066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1ED1C-019B-4776-8E92-5E5DDF08DA76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3" y="7008813"/>
            <a:ext cx="360997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38" y="7008813"/>
            <a:ext cx="24066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C3C26-3365-4C11-AE36-2CB7EED8B61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71" r:id="rId11"/>
    <p:sldLayoutId id="2147484072" r:id="rId12"/>
    <p:sldLayoutId id="2147484073" r:id="rId13"/>
    <p:sldLayoutId id="2147484074" r:id="rId14"/>
    <p:sldLayoutId id="2147484075" r:id="rId15"/>
    <p:sldLayoutId id="2147484077" r:id="rId16"/>
    <p:sldLayoutId id="2147484078" r:id="rId17"/>
    <p:sldLayoutId id="2147483994" r:id="rId18"/>
    <p:sldLayoutId id="2147483997" r:id="rId19"/>
    <p:sldLayoutId id="2147483998" r:id="rId20"/>
    <p:sldLayoutId id="2147483999" r:id="rId21"/>
    <p:sldLayoutId id="2147483661" r:id="rId22"/>
    <p:sldLayoutId id="2147483662" r:id="rId23"/>
    <p:sldLayoutId id="2147484066" r:id="rId24"/>
    <p:sldLayoutId id="2147484067" r:id="rId25"/>
    <p:sldLayoutId id="2147484068" r:id="rId2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337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5013" y="2012950"/>
            <a:ext cx="922337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3" y="7008813"/>
            <a:ext cx="24066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1ED1C-019B-4776-8E92-5E5DDF08DA76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3" y="7008813"/>
            <a:ext cx="360997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38" y="7008813"/>
            <a:ext cx="24066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C3C26-3365-4C11-AE36-2CB7EED8B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69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  <p:sldLayoutId id="2147484094" r:id="rId13"/>
    <p:sldLayoutId id="2147484095" r:id="rId14"/>
    <p:sldLayoutId id="2147484096" r:id="rId15"/>
    <p:sldLayoutId id="2147484097" r:id="rId16"/>
    <p:sldLayoutId id="2147484098" r:id="rId17"/>
    <p:sldLayoutId id="2147484099" r:id="rId18"/>
    <p:sldLayoutId id="2147484100" r:id="rId19"/>
    <p:sldLayoutId id="2147484101" r:id="rId20"/>
    <p:sldLayoutId id="2147484102" r:id="rId21"/>
    <p:sldLayoutId id="2147484103" r:id="rId22"/>
    <p:sldLayoutId id="2147484104" r:id="rId23"/>
    <p:sldLayoutId id="2147484105" r:id="rId24"/>
    <p:sldLayoutId id="2147484106" r:id="rId25"/>
    <p:sldLayoutId id="2147484107" r:id="rId26"/>
    <p:sldLayoutId id="2147484108" r:id="rId27"/>
    <p:sldLayoutId id="2147484109" r:id="rId2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image" Target="../media/image11.gif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11" Type="http://schemas.microsoft.com/office/2007/relationships/hdphoto" Target="../media/hdphoto10.wdp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jpe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00.png"/><Relationship Id="rId18" Type="http://schemas.openxmlformats.org/officeDocument/2006/relationships/image" Target="../media/image101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15" Type="http://schemas.openxmlformats.org/officeDocument/2006/relationships/image" Target="../media/image99.jpe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9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10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5" Type="http://schemas.openxmlformats.org/officeDocument/2006/relationships/image" Target="../media/image112.png"/><Relationship Id="rId10" Type="http://schemas.openxmlformats.org/officeDocument/2006/relationships/image" Target="../media/image115.png"/><Relationship Id="rId4" Type="http://schemas.microsoft.com/office/2007/relationships/hdphoto" Target="../media/hdphoto12.wdp"/><Relationship Id="rId9" Type="http://schemas.openxmlformats.org/officeDocument/2006/relationships/image" Target="../media/image1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0.png"/><Relationship Id="rId4" Type="http://schemas.openxmlformats.org/officeDocument/2006/relationships/image" Target="../media/image1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3" Type="http://schemas.openxmlformats.org/officeDocument/2006/relationships/image" Target="../media/image42.png"/><Relationship Id="rId7" Type="http://schemas.openxmlformats.org/officeDocument/2006/relationships/image" Target="../media/image1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44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43.svg"/><Relationship Id="rId9" Type="http://schemas.openxmlformats.org/officeDocument/2006/relationships/image" Target="../media/image1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emf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emf"/><Relationship Id="rId4" Type="http://schemas.openxmlformats.org/officeDocument/2006/relationships/image" Target="../media/image1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microsoft.com/office/2007/relationships/hdphoto" Target="../media/hdphoto17.wdp"/><Relationship Id="rId18" Type="http://schemas.openxmlformats.org/officeDocument/2006/relationships/image" Target="../media/image147.png"/><Relationship Id="rId3" Type="http://schemas.openxmlformats.org/officeDocument/2006/relationships/image" Target="../media/image140.tiff"/><Relationship Id="rId7" Type="http://schemas.openxmlformats.org/officeDocument/2006/relationships/image" Target="../media/image141.png"/><Relationship Id="rId12" Type="http://schemas.openxmlformats.org/officeDocument/2006/relationships/image" Target="../media/image144.png"/><Relationship Id="rId17" Type="http://schemas.microsoft.com/office/2007/relationships/hdphoto" Target="../media/hdphoto19.wdp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microsoft.com/office/2007/relationships/hdphoto" Target="../media/hdphoto16.wdp"/><Relationship Id="rId5" Type="http://schemas.openxmlformats.org/officeDocument/2006/relationships/image" Target="../media/image43.svg"/><Relationship Id="rId15" Type="http://schemas.microsoft.com/office/2007/relationships/hdphoto" Target="../media/hdphoto18.wdp"/><Relationship Id="rId10" Type="http://schemas.openxmlformats.org/officeDocument/2006/relationships/image" Target="../media/image143.png"/><Relationship Id="rId4" Type="http://schemas.openxmlformats.org/officeDocument/2006/relationships/image" Target="../media/image42.png"/><Relationship Id="rId9" Type="http://schemas.microsoft.com/office/2007/relationships/hdphoto" Target="../media/hdphoto15.wdp"/><Relationship Id="rId14" Type="http://schemas.openxmlformats.org/officeDocument/2006/relationships/image" Target="../media/image1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3" Type="http://schemas.openxmlformats.org/officeDocument/2006/relationships/image" Target="../media/image148.png"/><Relationship Id="rId7" Type="http://schemas.openxmlformats.org/officeDocument/2006/relationships/image" Target="../media/image15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microsoft.com/office/2007/relationships/hdphoto" Target="../media/hdphoto20.wdp"/><Relationship Id="rId4" Type="http://schemas.openxmlformats.org/officeDocument/2006/relationships/image" Target="../media/image149.png"/><Relationship Id="rId9" Type="http://schemas.openxmlformats.org/officeDocument/2006/relationships/image" Target="../media/image1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emf"/><Relationship Id="rId3" Type="http://schemas.openxmlformats.org/officeDocument/2006/relationships/image" Target="../media/image154.tiff"/><Relationship Id="rId7" Type="http://schemas.openxmlformats.org/officeDocument/2006/relationships/image" Target="../media/image15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5.png"/><Relationship Id="rId18" Type="http://schemas.openxmlformats.org/officeDocument/2006/relationships/image" Target="../media/image43.svg"/><Relationship Id="rId3" Type="http://schemas.openxmlformats.org/officeDocument/2006/relationships/image" Target="../media/image35.png"/><Relationship Id="rId21" Type="http://schemas.microsoft.com/office/2007/relationships/hdphoto" Target="../media/hdphoto25.wdp"/><Relationship Id="rId7" Type="http://schemas.openxmlformats.org/officeDocument/2006/relationships/image" Target="../media/image161.png"/><Relationship Id="rId12" Type="http://schemas.microsoft.com/office/2007/relationships/hdphoto" Target="../media/hdphoto22.wdp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6" Type="http://schemas.microsoft.com/office/2007/relationships/hdphoto" Target="../media/hdphoto24.wdp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svg"/><Relationship Id="rId11" Type="http://schemas.openxmlformats.org/officeDocument/2006/relationships/image" Target="../media/image164.png"/><Relationship Id="rId5" Type="http://schemas.openxmlformats.org/officeDocument/2006/relationships/image" Target="../media/image159.png"/><Relationship Id="rId15" Type="http://schemas.openxmlformats.org/officeDocument/2006/relationships/image" Target="../media/image166.png"/><Relationship Id="rId10" Type="http://schemas.microsoft.com/office/2007/relationships/hdphoto" Target="../media/hdphoto21.wdp"/><Relationship Id="rId19" Type="http://schemas.openxmlformats.org/officeDocument/2006/relationships/image" Target="../media/image44.png"/><Relationship Id="rId4" Type="http://schemas.openxmlformats.org/officeDocument/2006/relationships/image" Target="../media/image36.tiff"/><Relationship Id="rId9" Type="http://schemas.openxmlformats.org/officeDocument/2006/relationships/image" Target="../media/image163.png"/><Relationship Id="rId14" Type="http://schemas.microsoft.com/office/2007/relationships/hdphoto" Target="../media/hdphoto23.wdp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13" Type="http://schemas.openxmlformats.org/officeDocument/2006/relationships/image" Target="../media/image166.png"/><Relationship Id="rId18" Type="http://schemas.openxmlformats.org/officeDocument/2006/relationships/image" Target="../media/image167.png"/><Relationship Id="rId3" Type="http://schemas.openxmlformats.org/officeDocument/2006/relationships/image" Target="../media/image35.png"/><Relationship Id="rId7" Type="http://schemas.openxmlformats.org/officeDocument/2006/relationships/image" Target="../media/image163.png"/><Relationship Id="rId12" Type="http://schemas.microsoft.com/office/2007/relationships/hdphoto" Target="../media/hdphoto23.wdp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5.png"/><Relationship Id="rId5" Type="http://schemas.openxmlformats.org/officeDocument/2006/relationships/image" Target="../media/image161.png"/><Relationship Id="rId15" Type="http://schemas.openxmlformats.org/officeDocument/2006/relationships/image" Target="../media/image42.png"/><Relationship Id="rId10" Type="http://schemas.microsoft.com/office/2007/relationships/hdphoto" Target="../media/hdphoto22.wdp"/><Relationship Id="rId19" Type="http://schemas.microsoft.com/office/2007/relationships/hdphoto" Target="../media/hdphoto25.wdp"/><Relationship Id="rId4" Type="http://schemas.openxmlformats.org/officeDocument/2006/relationships/image" Target="../media/image36.tiff"/><Relationship Id="rId9" Type="http://schemas.openxmlformats.org/officeDocument/2006/relationships/image" Target="../media/image164.png"/><Relationship Id="rId14" Type="http://schemas.microsoft.com/office/2007/relationships/hdphoto" Target="../media/hdphoto24.wdp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13" Type="http://schemas.openxmlformats.org/officeDocument/2006/relationships/image" Target="../media/image43.sv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60.svg"/><Relationship Id="rId5" Type="http://schemas.openxmlformats.org/officeDocument/2006/relationships/image" Target="../media/image170.png"/><Relationship Id="rId10" Type="http://schemas.openxmlformats.org/officeDocument/2006/relationships/image" Target="../media/image159.png"/><Relationship Id="rId4" Type="http://schemas.openxmlformats.org/officeDocument/2006/relationships/image" Target="../media/image169.png"/><Relationship Id="rId9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sv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svg"/><Relationship Id="rId11" Type="http://schemas.openxmlformats.org/officeDocument/2006/relationships/image" Target="../media/image180.png"/><Relationship Id="rId5" Type="http://schemas.openxmlformats.org/officeDocument/2006/relationships/image" Target="../media/image175.png"/><Relationship Id="rId10" Type="http://schemas.microsoft.com/office/2007/relationships/hdphoto" Target="../media/hdphoto27.wdp"/><Relationship Id="rId4" Type="http://schemas.openxmlformats.org/officeDocument/2006/relationships/image" Target="../media/image174.svg"/><Relationship Id="rId9" Type="http://schemas.openxmlformats.org/officeDocument/2006/relationships/image" Target="../media/image17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1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gif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microsoft.com/office/2007/relationships/hdphoto" Target="../media/hdphoto2.wdp"/><Relationship Id="rId26" Type="http://schemas.microsoft.com/office/2007/relationships/hdphoto" Target="../media/hdphoto6.wdp"/><Relationship Id="rId3" Type="http://schemas.openxmlformats.org/officeDocument/2006/relationships/image" Target="../media/image17.png"/><Relationship Id="rId21" Type="http://schemas.openxmlformats.org/officeDocument/2006/relationships/image" Target="../media/image32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0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microsoft.com/office/2007/relationships/hdphoto" Target="../media/hdphoto1.wdp"/><Relationship Id="rId20" Type="http://schemas.microsoft.com/office/2007/relationships/hdphoto" Target="../media/hdphoto3.wdp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24" Type="http://schemas.microsoft.com/office/2007/relationships/hdphoto" Target="../media/hdphoto5.wdp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28" Type="http://schemas.openxmlformats.org/officeDocument/2006/relationships/image" Target="../media/image36.tiff"/><Relationship Id="rId10" Type="http://schemas.openxmlformats.org/officeDocument/2006/relationships/image" Target="../media/image24.png"/><Relationship Id="rId19" Type="http://schemas.openxmlformats.org/officeDocument/2006/relationships/image" Target="../media/image31.png"/><Relationship Id="rId31" Type="http://schemas.openxmlformats.org/officeDocument/2006/relationships/image" Target="../media/image38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8.svg"/><Relationship Id="rId22" Type="http://schemas.microsoft.com/office/2007/relationships/hdphoto" Target="../media/hdphoto4.wdp"/><Relationship Id="rId27" Type="http://schemas.openxmlformats.org/officeDocument/2006/relationships/image" Target="../media/image35.png"/><Relationship Id="rId30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tiff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microsoft.com/office/2007/relationships/hdphoto" Target="../media/hdphoto8.wdp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4.tiff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52.png"/><Relationship Id="rId5" Type="http://schemas.openxmlformats.org/officeDocument/2006/relationships/image" Target="../media/image42.png"/><Relationship Id="rId15" Type="http://schemas.openxmlformats.org/officeDocument/2006/relationships/image" Target="../media/image56.png"/><Relationship Id="rId10" Type="http://schemas.microsoft.com/office/2007/relationships/hdphoto" Target="../media/hdphoto9.wdp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0.svg"/><Relationship Id="rId3" Type="http://schemas.openxmlformats.org/officeDocument/2006/relationships/image" Target="../media/image57.png"/><Relationship Id="rId7" Type="http://schemas.microsoft.com/office/2007/relationships/hdphoto" Target="../media/hdphoto9.wdp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43.svg"/><Relationship Id="rId5" Type="http://schemas.openxmlformats.org/officeDocument/2006/relationships/image" Target="../media/image59.png"/><Relationship Id="rId15" Type="http://schemas.openxmlformats.org/officeDocument/2006/relationships/image" Target="../media/image60.png"/><Relationship Id="rId10" Type="http://schemas.openxmlformats.org/officeDocument/2006/relationships/image" Target="../media/image42.png"/><Relationship Id="rId4" Type="http://schemas.openxmlformats.org/officeDocument/2006/relationships/image" Target="../media/image58.png"/><Relationship Id="rId9" Type="http://schemas.openxmlformats.org/officeDocument/2006/relationships/image" Target="../media/image56.png"/><Relationship Id="rId14" Type="http://schemas.openxmlformats.org/officeDocument/2006/relationships/image" Target="../media/image5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69989" y="5275422"/>
            <a:ext cx="907325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+mn-ea"/>
              </a:rPr>
              <a:t>총괄연구기관</a:t>
            </a:r>
            <a:r>
              <a:rPr lang="en-US" altLang="ko-KR" sz="1400" b="1" dirty="0">
                <a:latin typeface="+mn-ea"/>
              </a:rPr>
              <a:t> : </a:t>
            </a:r>
            <a:r>
              <a:rPr lang="ko-KR" altLang="en-US" sz="1400" b="1" dirty="0">
                <a:latin typeface="+mn-ea"/>
              </a:rPr>
              <a:t>서울대학교</a:t>
            </a:r>
            <a:r>
              <a:rPr lang="en-US" altLang="ko-KR" sz="1400" b="1" dirty="0">
                <a:latin typeface="+mn-ea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atin typeface="+mn-ea"/>
              </a:rPr>
              <a:t>참여연구기관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세종대학교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한국항공대학교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연세대학교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홍익대학교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한국과학기술원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 err="1">
                <a:latin typeface="+mn-ea"/>
              </a:rPr>
              <a:t>단암시스템즈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9" name="Rectangle 18"/>
          <p:cNvSpPr txBox="1">
            <a:spLocks noChangeArrowheads="1"/>
          </p:cNvSpPr>
          <p:nvPr/>
        </p:nvSpPr>
        <p:spPr bwMode="gray">
          <a:xfrm>
            <a:off x="6714852" y="4000643"/>
            <a:ext cx="25202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5526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1051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6577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02103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7629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3158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28680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4209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>
              <a:defRPr/>
            </a:pPr>
            <a:r>
              <a:rPr lang="en-US" altLang="ko-KR" sz="2000" kern="0" dirty="0">
                <a:latin typeface="Arial" pitchFamily="34" charset="0"/>
                <a:cs typeface="Arial" pitchFamily="34" charset="0"/>
              </a:rPr>
              <a:t>2025</a:t>
            </a:r>
            <a:r>
              <a:rPr lang="ko-KR" altLang="en-US" sz="2000" kern="0" dirty="0">
                <a:latin typeface="Arial" pitchFamily="34" charset="0"/>
                <a:cs typeface="Arial" pitchFamily="34" charset="0"/>
              </a:rPr>
              <a:t>년 </a:t>
            </a:r>
            <a:r>
              <a:rPr lang="en-US" altLang="ko-KR" sz="2000" kern="0" dirty="0">
                <a:latin typeface="Arial" pitchFamily="34" charset="0"/>
                <a:cs typeface="Arial" pitchFamily="34" charset="0"/>
              </a:rPr>
              <a:t>11</a:t>
            </a:r>
            <a:r>
              <a:rPr lang="ko-KR" altLang="en-US" sz="2000" kern="0" dirty="0">
                <a:latin typeface="Arial" pitchFamily="34" charset="0"/>
                <a:cs typeface="Arial" pitchFamily="34" charset="0"/>
              </a:rPr>
              <a:t>월 </a:t>
            </a:r>
            <a:r>
              <a:rPr lang="en-US" altLang="ko-KR" sz="2000" kern="0" dirty="0">
                <a:latin typeface="Arial" pitchFamily="34" charset="0"/>
                <a:cs typeface="Arial" pitchFamily="34" charset="0"/>
              </a:rPr>
              <a:t>3</a:t>
            </a:r>
            <a:r>
              <a:rPr lang="ko-KR" altLang="en-US" sz="2000" kern="0" dirty="0">
                <a:latin typeface="Arial" pitchFamily="34" charset="0"/>
                <a:cs typeface="Arial" pitchFamily="34" charset="0"/>
              </a:rPr>
              <a:t>일 </a:t>
            </a:r>
            <a:r>
              <a:rPr lang="en-US" altLang="ko-KR" sz="2000" kern="0" dirty="0">
                <a:latin typeface="Arial" pitchFamily="34" charset="0"/>
                <a:cs typeface="Arial" pitchFamily="34" charset="0"/>
              </a:rPr>
              <a:t>(</a:t>
            </a:r>
            <a:r>
              <a:rPr lang="ko-KR" altLang="en-US" sz="2000" kern="0" dirty="0">
                <a:latin typeface="Arial" pitchFamily="34" charset="0"/>
                <a:cs typeface="Arial" pitchFamily="34" charset="0"/>
              </a:rPr>
              <a:t>월</a:t>
            </a:r>
            <a:r>
              <a:rPr lang="en-US" altLang="ko-KR" sz="2000" kern="0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10" name="Rectangle 18"/>
          <p:cNvSpPr txBox="1">
            <a:spLocks noChangeArrowheads="1"/>
          </p:cNvSpPr>
          <p:nvPr/>
        </p:nvSpPr>
        <p:spPr bwMode="gray">
          <a:xfrm>
            <a:off x="6354812" y="4379129"/>
            <a:ext cx="277187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5526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1051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6577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02103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7629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3158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28680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4209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>
              <a:defRPr/>
            </a:pPr>
            <a:r>
              <a:rPr lang="ko-KR" altLang="en-US" sz="2000" kern="0" dirty="0">
                <a:latin typeface="Arial" pitchFamily="34" charset="0"/>
                <a:cs typeface="Arial" pitchFamily="34" charset="0"/>
              </a:rPr>
              <a:t>발표자 </a:t>
            </a:r>
            <a:r>
              <a:rPr lang="en-US" altLang="ko-KR" sz="2000" kern="0" dirty="0">
                <a:latin typeface="Arial" pitchFamily="34" charset="0"/>
                <a:cs typeface="Arial" pitchFamily="34" charset="0"/>
              </a:rPr>
              <a:t>: </a:t>
            </a:r>
            <a:r>
              <a:rPr lang="ko-KR" altLang="en-US" sz="2000" kern="0" dirty="0" err="1">
                <a:latin typeface="Arial" pitchFamily="34" charset="0"/>
                <a:cs typeface="Arial" pitchFamily="34" charset="0"/>
              </a:rPr>
              <a:t>기창돈</a:t>
            </a:r>
            <a:r>
              <a:rPr lang="ko-KR" altLang="en-US" sz="2000" kern="0" dirty="0">
                <a:latin typeface="Arial" pitchFamily="34" charset="0"/>
                <a:cs typeface="Arial" pitchFamily="34" charset="0"/>
              </a:rPr>
              <a:t> 교수</a:t>
            </a:r>
            <a:endParaRPr lang="en-US" altLang="ko-KR" sz="2000" kern="0" dirty="0">
              <a:latin typeface="Arial" pitchFamily="34" charset="0"/>
              <a:cs typeface="Arial" pitchFamily="34" charset="0"/>
            </a:endParaRPr>
          </a:p>
          <a:p>
            <a:pPr algn="r" latinLnBrk="0">
              <a:defRPr/>
            </a:pPr>
            <a:r>
              <a:rPr lang="en-US" altLang="ko-KR" sz="2000" kern="0" dirty="0">
                <a:latin typeface="Arial" pitchFamily="34" charset="0"/>
                <a:cs typeface="Arial" pitchFamily="34" charset="0"/>
              </a:rPr>
              <a:t>(1</a:t>
            </a:r>
            <a:r>
              <a:rPr lang="ko-KR" altLang="en-US" sz="2000" kern="0" dirty="0">
                <a:latin typeface="Arial" pitchFamily="34" charset="0"/>
                <a:cs typeface="Arial" pitchFamily="34" charset="0"/>
              </a:rPr>
              <a:t>세부 연구책임자</a:t>
            </a:r>
            <a:r>
              <a:rPr lang="en-US" altLang="ko-KR" sz="2000" kern="0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11" name="Picture 2" descr="ê³¼ê¸°ì íµë¶ ë¡ê³ 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380" y="180231"/>
            <a:ext cx="2212974" cy="44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989" y="3790077"/>
            <a:ext cx="8640000" cy="442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1698" y="2124447"/>
            <a:ext cx="8847295" cy="11975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dirty="0" err="1"/>
              <a:t>무인이동체</a:t>
            </a:r>
            <a:r>
              <a:rPr lang="ko-KR" altLang="en-US" sz="2000" b="1" dirty="0"/>
              <a:t> 원천기술 개발사업</a:t>
            </a:r>
            <a:r>
              <a:rPr lang="en-US" altLang="ko-KR" sz="2000" b="1" dirty="0"/>
              <a:t> / </a:t>
            </a:r>
            <a:r>
              <a:rPr lang="ko-KR" altLang="en-US" sz="2000" b="1" dirty="0"/>
              <a:t>탐지 및 인식 연구단</a:t>
            </a:r>
          </a:p>
          <a:p>
            <a:pPr algn="r">
              <a:lnSpc>
                <a:spcPct val="150000"/>
              </a:lnSpc>
            </a:pPr>
            <a:r>
              <a:rPr lang="ko-KR" altLang="en-US" sz="3200" b="1" dirty="0" err="1"/>
              <a:t>위성항법</a:t>
            </a:r>
            <a:r>
              <a:rPr lang="ko-KR" altLang="en-US" sz="3200" b="1" dirty="0"/>
              <a:t> 정밀도 향상 및 무결성 확보기술 개발</a:t>
            </a:r>
            <a:endParaRPr lang="en-US" altLang="ko-KR" sz="3200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8659" y="12451604"/>
            <a:ext cx="98791" cy="987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0" y="6464788"/>
            <a:ext cx="10666549" cy="54591"/>
          </a:xfrm>
          <a:prstGeom prst="rect">
            <a:avLst/>
          </a:prstGeom>
        </p:spPr>
      </p:pic>
      <p:pic>
        <p:nvPicPr>
          <p:cNvPr id="24" name="Picture 6" descr="서울대학교 정장">
            <a:extLst>
              <a:ext uri="{FF2B5EF4-FFF2-40B4-BE49-F238E27FC236}">
                <a16:creationId xmlns:a16="http://schemas.microsoft.com/office/drawing/2014/main" id="{E39468FF-62C7-440D-88B4-BD3CAF419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921" y="6578840"/>
            <a:ext cx="95250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http://www.sejongpr.ac.kr/dataview/sejong_pr/temp/DEI20150601110630.png">
            <a:extLst>
              <a:ext uri="{FF2B5EF4-FFF2-40B4-BE49-F238E27FC236}">
                <a16:creationId xmlns:a16="http://schemas.microsoft.com/office/drawing/2014/main" id="{61A3D01F-6217-4D64-9C36-4BA82DB21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22793" y="6566083"/>
            <a:ext cx="914400" cy="95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8156065-3D28-4BA1-9C30-2E8200B6024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565" y="6593977"/>
            <a:ext cx="858533" cy="903176"/>
          </a:xfrm>
          <a:prstGeom prst="rect">
            <a:avLst/>
          </a:prstGeom>
        </p:spPr>
      </p:pic>
      <p:pic>
        <p:nvPicPr>
          <p:cNvPr id="31" name="Picture 12" descr="심볼마크">
            <a:extLst>
              <a:ext uri="{FF2B5EF4-FFF2-40B4-BE49-F238E27FC236}">
                <a16:creationId xmlns:a16="http://schemas.microsoft.com/office/drawing/2014/main" id="{EF9BF2A4-3481-41D7-B4A8-2FE9C0E3A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4470" y="6632977"/>
            <a:ext cx="825176" cy="82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KAIST 로고">
            <a:extLst>
              <a:ext uri="{FF2B5EF4-FFF2-40B4-BE49-F238E27FC236}">
                <a16:creationId xmlns:a16="http://schemas.microsoft.com/office/drawing/2014/main" id="{758A560C-FC77-4CEF-B239-34F375A8D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904" r="28953"/>
          <a:stretch/>
        </p:blipFill>
        <p:spPr bwMode="auto">
          <a:xfrm>
            <a:off x="5443633" y="6608762"/>
            <a:ext cx="1568896" cy="87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https://www.hongik.ac.kr/front/images/local/pic_ui_01_01.png">
            <a:extLst>
              <a:ext uri="{FF2B5EF4-FFF2-40B4-BE49-F238E27FC236}">
                <a16:creationId xmlns:a16="http://schemas.microsoft.com/office/drawing/2014/main" id="{F5B72222-6737-4BA9-A1E7-27B86A8A8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24018" y="6616415"/>
            <a:ext cx="885243" cy="85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8B0DAF7-5A5E-4C7A-8CB3-17C8ADDE7EA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6900" y="6716188"/>
            <a:ext cx="3402946" cy="65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07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6E7F6A9-2E53-4D51-B0D7-D1439E7B5D6A}"/>
              </a:ext>
            </a:extLst>
          </p:cNvPr>
          <p:cNvSpPr/>
          <p:nvPr/>
        </p:nvSpPr>
        <p:spPr>
          <a:xfrm>
            <a:off x="346335" y="884493"/>
            <a:ext cx="10225136" cy="5652000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14">
            <a:extLst>
              <a:ext uri="{FF2B5EF4-FFF2-40B4-BE49-F238E27FC236}">
                <a16:creationId xmlns:a16="http://schemas.microsoft.com/office/drawing/2014/main" id="{0280D389-578C-49DB-8A7D-EFA3E7F73482}"/>
              </a:ext>
            </a:extLst>
          </p:cNvPr>
          <p:cNvSpPr/>
          <p:nvPr/>
        </p:nvSpPr>
        <p:spPr>
          <a:xfrm>
            <a:off x="522164" y="692596"/>
            <a:ext cx="2295018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제안 기술 소개</a:t>
            </a:r>
            <a:endParaRPr lang="ko-KR" altLang="en-US" sz="2000" spc="-150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2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E069FC3C-DA10-4BB4-AFB3-4F804C0FC1F2}"/>
              </a:ext>
            </a:extLst>
          </p:cNvPr>
          <p:cNvSpPr txBox="1">
            <a:spLocks/>
          </p:cNvSpPr>
          <p:nvPr/>
        </p:nvSpPr>
        <p:spPr>
          <a:xfrm>
            <a:off x="378148" y="1476375"/>
            <a:ext cx="10004835" cy="2986172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b="1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C75394A-202F-4590-7FF3-BE31F0459F30}"/>
              </a:ext>
            </a:extLst>
          </p:cNvPr>
          <p:cNvSpPr txBox="1">
            <a:spLocks/>
          </p:cNvSpPr>
          <p:nvPr/>
        </p:nvSpPr>
        <p:spPr>
          <a:xfrm>
            <a:off x="418397" y="1392158"/>
            <a:ext cx="4709429" cy="1412912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800" b="1" dirty="0"/>
              <a:t>연구 필요성</a:t>
            </a:r>
            <a:endParaRPr lang="en-US" altLang="ko-KR" sz="1800" b="1" dirty="0"/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실시간 정밀한 위치의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높은 가용성 필요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실시간 프로세스의 </a:t>
            </a: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연산량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경량화 필요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저가 수신기의 정밀 위치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산출 소요 시간 감소 필요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9A712B09-9CB7-C676-39D1-56AE82E2F701}"/>
              </a:ext>
            </a:extLst>
          </p:cNvPr>
          <p:cNvSpPr txBox="1">
            <a:spLocks/>
          </p:cNvSpPr>
          <p:nvPr/>
        </p:nvSpPr>
        <p:spPr>
          <a:xfrm>
            <a:off x="5007397" y="1392158"/>
            <a:ext cx="5523931" cy="1912301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800" b="1" dirty="0"/>
              <a:t>제안 기술의 특징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다중 </a:t>
            </a: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위성군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Network RTK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측위 기술을 통해 정밀 위치의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가용성 및 연속성 보장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B050"/>
                </a:solidFill>
                <a:latin typeface="+mj-ea"/>
              </a:rPr>
              <a:t>보정정보 재조합 알고리즘을 통해 측위 정확도 향상</a:t>
            </a:r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정밀 위치의 산출 소요시간 감소 및 연속성 향상 방법 제안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양호한 측정치 선별 및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B050"/>
                </a:solidFill>
                <a:latin typeface="+mj-ea"/>
              </a:rPr>
              <a:t>다중 </a:t>
            </a: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B050"/>
                </a:solidFill>
                <a:latin typeface="+mj-ea"/>
              </a:rPr>
              <a:t>위성군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B050"/>
                </a:solidFill>
                <a:latin typeface="+mj-ea"/>
              </a:rPr>
              <a:t> 최적 조합 선별 방법 제안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rgbClr val="00B050"/>
              </a:solidFill>
              <a:latin typeface="+mj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91E4FB9-E001-B3F2-4511-77CB4624D0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570" y="3205273"/>
            <a:ext cx="4364878" cy="328902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9F43DB2-B2DC-99A3-41E3-FF7A7CDC3B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233" y="3259293"/>
            <a:ext cx="5372172" cy="3179019"/>
          </a:xfrm>
          <a:prstGeom prst="rect">
            <a:avLst/>
          </a:prstGeom>
        </p:spPr>
      </p:pic>
      <p:sp>
        <p:nvSpPr>
          <p:cNvPr id="19" name="직사각형 14">
            <a:extLst>
              <a:ext uri="{FF2B5EF4-FFF2-40B4-BE49-F238E27FC236}">
                <a16:creationId xmlns:a16="http://schemas.microsoft.com/office/drawing/2014/main" id="{36026E10-CA92-4010-A869-3B8B16C447DF}"/>
              </a:ext>
            </a:extLst>
          </p:cNvPr>
          <p:cNvSpPr/>
          <p:nvPr/>
        </p:nvSpPr>
        <p:spPr>
          <a:xfrm>
            <a:off x="562360" y="6618020"/>
            <a:ext cx="9568681" cy="49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spc="-150" dirty="0"/>
              <a:t>실시간 정밀 항법</a:t>
            </a:r>
            <a:r>
              <a:rPr lang="en-US" altLang="ko-KR" sz="1800" b="1" spc="-150" dirty="0"/>
              <a:t>(&lt; 5cm, 2Hz)</a:t>
            </a:r>
            <a:r>
              <a:rPr lang="ko-KR" altLang="en-US" sz="1800" b="1" spc="-150" dirty="0"/>
              <a:t>을 위한 다중위성군 </a:t>
            </a:r>
            <a:r>
              <a:rPr lang="en-US" altLang="ko-KR" sz="1800" b="1" spc="-150" dirty="0"/>
              <a:t>Network RTK </a:t>
            </a:r>
            <a:r>
              <a:rPr lang="ko-KR" altLang="en-US" sz="1800" b="1" spc="-150" dirty="0" err="1"/>
              <a:t>측위</a:t>
            </a:r>
            <a:r>
              <a:rPr lang="ko-KR" altLang="en-US" sz="1800" b="1" spc="-150" dirty="0"/>
              <a:t> 기술</a:t>
            </a:r>
            <a:r>
              <a:rPr lang="en-US" altLang="ko-KR" sz="1800" b="1" spc="-150" dirty="0"/>
              <a:t> </a:t>
            </a:r>
            <a:r>
              <a:rPr lang="ko-KR" altLang="en-US" sz="1800" b="1" spc="-150" dirty="0"/>
              <a:t>제안 </a:t>
            </a:r>
            <a:endParaRPr lang="en-US" altLang="ko-KR" sz="1800" b="1" spc="-150" dirty="0"/>
          </a:p>
        </p:txBody>
      </p:sp>
    </p:spTree>
    <p:extLst>
      <p:ext uri="{BB962C8B-B14F-4D97-AF65-F5344CB8AC3E}">
        <p14:creationId xmlns:p14="http://schemas.microsoft.com/office/powerpoint/2010/main" val="356067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36D5632-37D3-40C8-AB81-5FA6B569483D}"/>
              </a:ext>
            </a:extLst>
          </p:cNvPr>
          <p:cNvSpPr/>
          <p:nvPr/>
        </p:nvSpPr>
        <p:spPr>
          <a:xfrm>
            <a:off x="346335" y="884493"/>
            <a:ext cx="10225136" cy="6208506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14">
            <a:extLst>
              <a:ext uri="{FF2B5EF4-FFF2-40B4-BE49-F238E27FC236}">
                <a16:creationId xmlns:a16="http://schemas.microsoft.com/office/drawing/2014/main" id="{645E09BB-CD11-49AF-837C-4B34612726B2}"/>
              </a:ext>
            </a:extLst>
          </p:cNvPr>
          <p:cNvSpPr/>
          <p:nvPr/>
        </p:nvSpPr>
        <p:spPr>
          <a:xfrm>
            <a:off x="522164" y="692596"/>
            <a:ext cx="2295018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추진 계획</a:t>
            </a:r>
            <a:endParaRPr lang="ko-KR" altLang="en-US" sz="2000" spc="-150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2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9C9B57F-7A78-2F13-AFE7-79542F12407A}"/>
              </a:ext>
            </a:extLst>
          </p:cNvPr>
          <p:cNvSpPr txBox="1">
            <a:spLocks/>
          </p:cNvSpPr>
          <p:nvPr/>
        </p:nvSpPr>
        <p:spPr>
          <a:xfrm>
            <a:off x="622180" y="1768759"/>
            <a:ext cx="4524170" cy="1287439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400" b="1" dirty="0"/>
              <a:t>정밀 측위 알고리즘 설계</a:t>
            </a:r>
            <a:endParaRPr lang="en-US" altLang="ko-KR" sz="1400" b="1" dirty="0"/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/>
              <a:t>미지정수 결정 및 검색 공간 축소 알고리즘 설계</a:t>
            </a:r>
            <a:endParaRPr lang="en-US" altLang="ko-KR" sz="1200" dirty="0"/>
          </a:p>
          <a:p>
            <a:pPr marL="369888" lvl="2" indent="0" latinLnBrk="0">
              <a:lnSpc>
                <a:spcPct val="100000"/>
              </a:lnSpc>
              <a:buClr>
                <a:schemeClr val="tx1"/>
              </a:buClr>
              <a:buNone/>
            </a:pPr>
            <a:r>
              <a:rPr lang="en-US" altLang="ko-KR" sz="1200" b="1" dirty="0">
                <a:solidFill>
                  <a:schemeClr val="accent5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200" b="1" dirty="0">
                <a:solidFill>
                  <a:schemeClr val="accent5"/>
                </a:solidFill>
              </a:rPr>
              <a:t>최적 미지정수 검색 </a:t>
            </a:r>
            <a:r>
              <a:rPr lang="ko-KR" altLang="en-US" sz="1200" b="1" dirty="0" err="1">
                <a:solidFill>
                  <a:schemeClr val="accent5"/>
                </a:solidFill>
              </a:rPr>
              <a:t>연산량</a:t>
            </a:r>
            <a:r>
              <a:rPr lang="ko-KR" altLang="en-US" sz="1200" b="1" dirty="0">
                <a:solidFill>
                  <a:schemeClr val="accent5"/>
                </a:solidFill>
              </a:rPr>
              <a:t> 절감 및 </a:t>
            </a:r>
            <a:r>
              <a:rPr lang="en-US" altLang="ko-KR" sz="1200" b="1" dirty="0">
                <a:solidFill>
                  <a:schemeClr val="accent5"/>
                </a:solidFill>
              </a:rPr>
              <a:t>Fix Rate </a:t>
            </a:r>
            <a:r>
              <a:rPr lang="ko-KR" altLang="en-US" sz="1200" b="1" dirty="0">
                <a:solidFill>
                  <a:schemeClr val="accent5"/>
                </a:solidFill>
              </a:rPr>
              <a:t>향상</a:t>
            </a:r>
            <a:r>
              <a:rPr lang="ko-KR" altLang="en-US" sz="1200" dirty="0">
                <a:solidFill>
                  <a:schemeClr val="accent5"/>
                </a:solidFill>
              </a:rPr>
              <a:t> </a:t>
            </a:r>
            <a:endParaRPr lang="en-US" altLang="ko-KR" sz="1200" dirty="0">
              <a:solidFill>
                <a:schemeClr val="accent5"/>
              </a:solidFill>
            </a:endParaRPr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/>
              <a:t>다중 </a:t>
            </a:r>
            <a:r>
              <a:rPr lang="ko-KR" altLang="en-US" sz="1200" dirty="0" err="1"/>
              <a:t>위성군</a:t>
            </a:r>
            <a:r>
              <a:rPr lang="ko-KR" altLang="en-US" sz="1200" dirty="0"/>
              <a:t> 신호 분할</a:t>
            </a:r>
            <a:r>
              <a:rPr lang="en-US" altLang="ko-KR" sz="1200" dirty="0"/>
              <a:t>/</a:t>
            </a:r>
            <a:r>
              <a:rPr lang="ko-KR" altLang="en-US" sz="1200" dirty="0"/>
              <a:t>결합</a:t>
            </a:r>
            <a:r>
              <a:rPr lang="en-US" altLang="ko-KR" sz="1200" dirty="0"/>
              <a:t>/</a:t>
            </a:r>
            <a:r>
              <a:rPr lang="ko-KR" altLang="en-US" sz="1200" dirty="0"/>
              <a:t>선별 알고리즘 설계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369888" lvl="2" indent="0" latinLnBrk="0">
              <a:lnSpc>
                <a:spcPct val="100000"/>
              </a:lnSpc>
              <a:buClr>
                <a:schemeClr val="tx1"/>
              </a:buClr>
              <a:buNone/>
            </a:pPr>
            <a:r>
              <a:rPr lang="en-US" altLang="ko-KR" sz="1200" b="1" dirty="0">
                <a:solidFill>
                  <a:schemeClr val="accent5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200" b="1" dirty="0">
                <a:solidFill>
                  <a:schemeClr val="accent5"/>
                </a:solidFill>
              </a:rPr>
              <a:t>최적 위성 선별 기법 대비 </a:t>
            </a:r>
            <a:r>
              <a:rPr lang="ko-KR" altLang="en-US" sz="1200" b="1" dirty="0" err="1">
                <a:solidFill>
                  <a:schemeClr val="accent5"/>
                </a:solidFill>
              </a:rPr>
              <a:t>연산량</a:t>
            </a:r>
            <a:r>
              <a:rPr lang="ko-KR" altLang="en-US" sz="1200" b="1" dirty="0">
                <a:solidFill>
                  <a:schemeClr val="accent5"/>
                </a:solidFill>
              </a:rPr>
              <a:t> 감소 확인</a:t>
            </a:r>
            <a:endParaRPr lang="en-US" altLang="ko-KR" sz="1200" b="1" dirty="0">
              <a:solidFill>
                <a:schemeClr val="accent5"/>
              </a:solidFill>
            </a:endParaRPr>
          </a:p>
        </p:txBody>
      </p:sp>
      <p:sp>
        <p:nvSpPr>
          <p:cNvPr id="11" name="모서리가 둥근 직사각형 50">
            <a:extLst>
              <a:ext uri="{FF2B5EF4-FFF2-40B4-BE49-F238E27FC236}">
                <a16:creationId xmlns:a16="http://schemas.microsoft.com/office/drawing/2014/main" id="{0014CAF3-9B06-B99A-E134-357B34C4940E}"/>
              </a:ext>
            </a:extLst>
          </p:cNvPr>
          <p:cNvSpPr/>
          <p:nvPr/>
        </p:nvSpPr>
        <p:spPr>
          <a:xfrm>
            <a:off x="506929" y="1502528"/>
            <a:ext cx="4643405" cy="5366139"/>
          </a:xfrm>
          <a:prstGeom prst="roundRect">
            <a:avLst>
              <a:gd name="adj" fmla="val 848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4">
            <a:extLst>
              <a:ext uri="{FF2B5EF4-FFF2-40B4-BE49-F238E27FC236}">
                <a16:creationId xmlns:a16="http://schemas.microsoft.com/office/drawing/2014/main" id="{E37B179D-D835-7C04-EB4A-6AF08B9DEE58}"/>
              </a:ext>
            </a:extLst>
          </p:cNvPr>
          <p:cNvSpPr/>
          <p:nvPr/>
        </p:nvSpPr>
        <p:spPr>
          <a:xfrm>
            <a:off x="1553434" y="1389894"/>
            <a:ext cx="2539014" cy="259111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r>
              <a:rPr lang="ko-KR" altLang="en-US" sz="1400" b="1" dirty="0"/>
              <a:t>단계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7D35EC9-6485-34CA-17E4-ACEB3D9E37F7}"/>
              </a:ext>
            </a:extLst>
          </p:cNvPr>
          <p:cNvSpPr txBox="1">
            <a:spLocks/>
          </p:cNvSpPr>
          <p:nvPr/>
        </p:nvSpPr>
        <p:spPr>
          <a:xfrm>
            <a:off x="595633" y="4546389"/>
            <a:ext cx="4524170" cy="947368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400" b="1" dirty="0"/>
              <a:t>시뮬레이션 데이터 기반 성능 검증</a:t>
            </a:r>
            <a:endParaRPr lang="en-US" altLang="ko-KR" sz="1400" b="1" dirty="0"/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5"/>
                </a:solidFill>
              </a:rPr>
              <a:t>1</a:t>
            </a:r>
            <a:r>
              <a:rPr lang="ko-KR" altLang="en-US" sz="1200" b="1" dirty="0">
                <a:solidFill>
                  <a:schemeClr val="accent5"/>
                </a:solidFill>
              </a:rPr>
              <a:t>단계 정량적 목표 달성 확인 </a:t>
            </a:r>
            <a:r>
              <a:rPr lang="en-US" altLang="ko-KR" sz="1200" b="1" dirty="0">
                <a:solidFill>
                  <a:schemeClr val="accent5"/>
                </a:solidFill>
              </a:rPr>
              <a:t>(</a:t>
            </a:r>
            <a:r>
              <a:rPr lang="ko-KR" altLang="en-US" sz="1200" b="1" dirty="0">
                <a:solidFill>
                  <a:schemeClr val="accent5"/>
                </a:solidFill>
              </a:rPr>
              <a:t>항법 지원 반경 </a:t>
            </a:r>
            <a:r>
              <a:rPr lang="en-US" altLang="ko-KR" sz="1200" b="1" dirty="0">
                <a:solidFill>
                  <a:schemeClr val="accent5"/>
                </a:solidFill>
              </a:rPr>
              <a:t>: 50km </a:t>
            </a:r>
            <a:r>
              <a:rPr lang="ko-KR" altLang="en-US" sz="1200" b="1" dirty="0">
                <a:solidFill>
                  <a:schemeClr val="accent5"/>
                </a:solidFill>
              </a:rPr>
              <a:t>이내</a:t>
            </a:r>
            <a:r>
              <a:rPr lang="en-US" altLang="ko-KR" sz="1200" b="1" dirty="0">
                <a:solidFill>
                  <a:schemeClr val="accent5"/>
                </a:solidFill>
              </a:rPr>
              <a:t>,  </a:t>
            </a:r>
            <a:r>
              <a:rPr lang="ko-KR" altLang="en-US" sz="1200" b="1" dirty="0">
                <a:solidFill>
                  <a:schemeClr val="accent5"/>
                </a:solidFill>
              </a:rPr>
              <a:t>항법 정확도 </a:t>
            </a:r>
            <a:r>
              <a:rPr lang="en-US" altLang="ko-KR" sz="1200" b="1" dirty="0">
                <a:solidFill>
                  <a:schemeClr val="accent5"/>
                </a:solidFill>
              </a:rPr>
              <a:t>: 20cm </a:t>
            </a:r>
            <a:r>
              <a:rPr lang="ko-KR" altLang="en-US" sz="1200" b="1" dirty="0">
                <a:solidFill>
                  <a:schemeClr val="accent5"/>
                </a:solidFill>
              </a:rPr>
              <a:t>이내</a:t>
            </a:r>
            <a:r>
              <a:rPr lang="en-US" altLang="ko-KR" sz="1200" b="1" dirty="0">
                <a:solidFill>
                  <a:schemeClr val="accent5"/>
                </a:solidFill>
              </a:rPr>
              <a:t>, </a:t>
            </a:r>
            <a:r>
              <a:rPr lang="ko-KR" altLang="en-US" sz="1200" b="1" dirty="0">
                <a:solidFill>
                  <a:schemeClr val="accent5"/>
                </a:solidFill>
              </a:rPr>
              <a:t>원시데이터 제공주기 </a:t>
            </a:r>
            <a:r>
              <a:rPr lang="en-US" altLang="ko-KR" sz="1200" b="1" dirty="0">
                <a:solidFill>
                  <a:schemeClr val="accent5"/>
                </a:solidFill>
              </a:rPr>
              <a:t>: 0.5 Hz)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274FA2E-0279-4731-2BD8-67C30A040E38}"/>
              </a:ext>
            </a:extLst>
          </p:cNvPr>
          <p:cNvSpPr txBox="1">
            <a:spLocks/>
          </p:cNvSpPr>
          <p:nvPr/>
        </p:nvSpPr>
        <p:spPr>
          <a:xfrm>
            <a:off x="5662301" y="3833248"/>
            <a:ext cx="4524170" cy="571712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400" b="1" dirty="0"/>
              <a:t>준실시간 정밀 항법 </a:t>
            </a:r>
            <a:r>
              <a:rPr lang="en-US" altLang="ko-KR" sz="1400" b="1" dirty="0"/>
              <a:t>SW </a:t>
            </a:r>
            <a:r>
              <a:rPr lang="ko-KR" altLang="en-US" sz="1400" b="1" dirty="0"/>
              <a:t>고도화 및 보완</a:t>
            </a:r>
            <a:endParaRPr lang="en-US" altLang="ko-KR" sz="1400" b="1" dirty="0"/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/>
              <a:t>다양한 운용환경에 대한 위성 선별 알고리즘 성능 검증 완료</a:t>
            </a:r>
            <a:endParaRPr lang="en-US" altLang="ko-KR" sz="12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6A84B70-320F-6995-6406-BDA056548695}"/>
              </a:ext>
            </a:extLst>
          </p:cNvPr>
          <p:cNvSpPr txBox="1">
            <a:spLocks/>
          </p:cNvSpPr>
          <p:nvPr/>
        </p:nvSpPr>
        <p:spPr>
          <a:xfrm>
            <a:off x="5670965" y="4431569"/>
            <a:ext cx="4524170" cy="1387542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400" b="1" dirty="0">
                <a:solidFill>
                  <a:srgbClr val="FF0000"/>
                </a:solidFill>
              </a:rPr>
              <a:t>위성선별 알고리즘의 보완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354013" lvl="1" indent="-176213" latinLnBrk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/>
              <a:t>단일시점 위성선별 알고리즘의 한계 분석</a:t>
            </a:r>
            <a:endParaRPr lang="en-US" altLang="ko-KR" sz="1200" dirty="0"/>
          </a:p>
          <a:p>
            <a:pPr marL="354013" lvl="1" indent="-176213" latinLnBrk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/>
              <a:t>기준 및 선별 위성의 연속성을 고려하도록 위성선별 알고리즘 보완</a:t>
            </a:r>
            <a:endParaRPr lang="en-US" altLang="ko-KR" sz="1200" dirty="0"/>
          </a:p>
          <a:p>
            <a:pPr marL="53976" indent="-176213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400" b="1" dirty="0">
                <a:solidFill>
                  <a:srgbClr val="FF0000"/>
                </a:solidFill>
              </a:rPr>
              <a:t> 위성 선별 모듈과 보호수준 산출 모듈의 연동 기능 검증</a:t>
            </a:r>
          </a:p>
          <a:p>
            <a:pPr marL="354013" lvl="1" indent="-176213" latinLnBrk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 err="1"/>
              <a:t>고장검출</a:t>
            </a:r>
            <a:r>
              <a:rPr lang="en-US" altLang="ko-KR" sz="1200" dirty="0"/>
              <a:t>, </a:t>
            </a:r>
            <a:r>
              <a:rPr lang="ko-KR" altLang="en-US" sz="1200" dirty="0"/>
              <a:t>위성선별</a:t>
            </a:r>
            <a:r>
              <a:rPr lang="en-US" altLang="ko-KR" sz="1200" dirty="0"/>
              <a:t>, </a:t>
            </a:r>
            <a:r>
              <a:rPr lang="ko-KR" altLang="en-US" sz="1200" dirty="0"/>
              <a:t>미지정수 결정</a:t>
            </a:r>
            <a:r>
              <a:rPr lang="en-US" altLang="ko-KR" sz="1200" dirty="0"/>
              <a:t>, SS-RAIM </a:t>
            </a:r>
            <a:r>
              <a:rPr lang="ko-KR" altLang="en-US" sz="1200" dirty="0"/>
              <a:t>기반 보호수준 산출 모듈의 연동 시뮬레이션을 통한 검증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C9D585F-A207-A661-AD79-71EBD0D7B119}"/>
              </a:ext>
            </a:extLst>
          </p:cNvPr>
          <p:cNvSpPr txBox="1">
            <a:spLocks/>
          </p:cNvSpPr>
          <p:nvPr/>
        </p:nvSpPr>
        <p:spPr>
          <a:xfrm>
            <a:off x="5682981" y="5839147"/>
            <a:ext cx="4524170" cy="1037828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400" b="1" dirty="0">
                <a:solidFill>
                  <a:srgbClr val="FF0000"/>
                </a:solidFill>
              </a:rPr>
              <a:t>실시간 정밀 항법 </a:t>
            </a:r>
            <a:r>
              <a:rPr lang="en-US" altLang="ko-KR" sz="1400" b="1" dirty="0">
                <a:solidFill>
                  <a:srgbClr val="FF0000"/>
                </a:solidFill>
              </a:rPr>
              <a:t>SW </a:t>
            </a:r>
            <a:r>
              <a:rPr lang="ko-KR" altLang="en-US" sz="1400" b="1" dirty="0">
                <a:solidFill>
                  <a:srgbClr val="FF0000"/>
                </a:solidFill>
              </a:rPr>
              <a:t>개발 및 검증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/>
              <a:t>실시간 임베디드 </a:t>
            </a:r>
            <a:r>
              <a:rPr lang="en-US" altLang="ko-KR" sz="1200" dirty="0"/>
              <a:t>SW</a:t>
            </a:r>
            <a:r>
              <a:rPr lang="ko-KR" altLang="en-US" sz="1200" dirty="0"/>
              <a:t>로 고도화 작업 진행</a:t>
            </a:r>
            <a:endParaRPr lang="en-US" altLang="ko-KR" sz="1200" dirty="0"/>
          </a:p>
          <a:p>
            <a:pPr marL="546101" lvl="2" indent="-176213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100" spc="0" dirty="0">
                <a:solidFill>
                  <a:schemeClr val="tx1"/>
                </a:solidFill>
              </a:rPr>
              <a:t>준실시간 </a:t>
            </a:r>
            <a:r>
              <a:rPr lang="en-US" altLang="ko-KR" sz="1100" spc="0" dirty="0">
                <a:solidFill>
                  <a:schemeClr val="tx1"/>
                </a:solidFill>
              </a:rPr>
              <a:t>SW </a:t>
            </a:r>
            <a:r>
              <a:rPr lang="ko-KR" altLang="en-US" sz="1100" spc="0" dirty="0">
                <a:solidFill>
                  <a:schemeClr val="tx1"/>
                </a:solidFill>
              </a:rPr>
              <a:t>측위 결과와 </a:t>
            </a:r>
            <a:r>
              <a:rPr lang="ko-KR" altLang="en-US" sz="1100" spc="0" dirty="0" err="1">
                <a:solidFill>
                  <a:schemeClr val="tx1"/>
                </a:solidFill>
              </a:rPr>
              <a:t>비교시</a:t>
            </a:r>
            <a:r>
              <a:rPr lang="ko-KR" altLang="en-US" sz="1100" spc="0" dirty="0">
                <a:solidFill>
                  <a:schemeClr val="tx1"/>
                </a:solidFill>
              </a:rPr>
              <a:t> 오차율 </a:t>
            </a:r>
            <a:r>
              <a:rPr lang="en-US" altLang="ko-KR" sz="1100" spc="0" dirty="0">
                <a:solidFill>
                  <a:schemeClr val="tx1"/>
                </a:solidFill>
              </a:rPr>
              <a:t>1% </a:t>
            </a:r>
            <a:r>
              <a:rPr lang="ko-KR" altLang="en-US" sz="1100" spc="0" dirty="0">
                <a:solidFill>
                  <a:schemeClr val="tx1"/>
                </a:solidFill>
              </a:rPr>
              <a:t>미만 목표</a:t>
            </a:r>
            <a:endParaRPr lang="en-US" altLang="ko-KR" sz="1100" spc="0" dirty="0">
              <a:solidFill>
                <a:schemeClr val="tx1"/>
              </a:solidFill>
            </a:endParaRPr>
          </a:p>
          <a:p>
            <a:pPr marL="546101" lvl="2" indent="-176213" latinLnBrk="0">
              <a:lnSpc>
                <a:spcPct val="100000"/>
              </a:lnSpc>
              <a:buClr>
                <a:schemeClr val="tx1"/>
              </a:buClr>
            </a:pPr>
            <a:r>
              <a:rPr lang="en-US" altLang="ko-KR" sz="1100" spc="0" dirty="0">
                <a:solidFill>
                  <a:schemeClr val="tx1"/>
                </a:solidFill>
              </a:rPr>
              <a:t>Pixhawk</a:t>
            </a:r>
            <a:r>
              <a:rPr lang="ko-KR" altLang="en-US" sz="1100" spc="0" dirty="0">
                <a:solidFill>
                  <a:schemeClr val="tx1"/>
                </a:solidFill>
              </a:rPr>
              <a:t> 호환성 검증</a:t>
            </a:r>
            <a:endParaRPr lang="en-US" altLang="ko-KR" sz="1000" spc="0" dirty="0">
              <a:solidFill>
                <a:schemeClr val="tx1"/>
              </a:solidFill>
            </a:endParaRPr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50">
            <a:extLst>
              <a:ext uri="{FF2B5EF4-FFF2-40B4-BE49-F238E27FC236}">
                <a16:creationId xmlns:a16="http://schemas.microsoft.com/office/drawing/2014/main" id="{565A9120-6641-AF10-B7C6-8D2D41AC01BF}"/>
              </a:ext>
            </a:extLst>
          </p:cNvPr>
          <p:cNvSpPr/>
          <p:nvPr/>
        </p:nvSpPr>
        <p:spPr>
          <a:xfrm>
            <a:off x="5543068" y="1490801"/>
            <a:ext cx="4803997" cy="5458182"/>
          </a:xfrm>
          <a:prstGeom prst="roundRect">
            <a:avLst>
              <a:gd name="adj" fmla="val 723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4">
            <a:extLst>
              <a:ext uri="{FF2B5EF4-FFF2-40B4-BE49-F238E27FC236}">
                <a16:creationId xmlns:a16="http://schemas.microsoft.com/office/drawing/2014/main" id="{1BE3F342-E142-2ED4-85BA-C9DBBAFDD84C}"/>
              </a:ext>
            </a:extLst>
          </p:cNvPr>
          <p:cNvSpPr/>
          <p:nvPr/>
        </p:nvSpPr>
        <p:spPr>
          <a:xfrm>
            <a:off x="6711952" y="1344324"/>
            <a:ext cx="2539014" cy="292955"/>
          </a:xfrm>
          <a:prstGeom prst="roundRect">
            <a:avLst>
              <a:gd name="adj" fmla="val 50000"/>
            </a:avLst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ko-KR" altLang="en-US" sz="1400" b="1" dirty="0">
                <a:solidFill>
                  <a:srgbClr val="FF0000"/>
                </a:solidFill>
              </a:rPr>
              <a:t>단계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024B968-DCCE-982B-1022-CB4B4A0859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437" y="1655302"/>
            <a:ext cx="2976087" cy="2213480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D622520-6AB2-8F6B-2D2D-C6C7D1074F93}"/>
              </a:ext>
            </a:extLst>
          </p:cNvPr>
          <p:cNvSpPr/>
          <p:nvPr/>
        </p:nvSpPr>
        <p:spPr>
          <a:xfrm>
            <a:off x="5662349" y="4431569"/>
            <a:ext cx="4550669" cy="2425370"/>
          </a:xfrm>
          <a:prstGeom prst="roundRect">
            <a:avLst>
              <a:gd name="adj" fmla="val 6856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4B2692-E308-B17E-ED3E-06E753B886DC}"/>
              </a:ext>
            </a:extLst>
          </p:cNvPr>
          <p:cNvSpPr txBox="1"/>
          <p:nvPr/>
        </p:nvSpPr>
        <p:spPr>
          <a:xfrm>
            <a:off x="9681204" y="4133664"/>
            <a:ext cx="5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현재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B96382-0406-71B0-C753-AAA854D0D5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7701" y="3143395"/>
            <a:ext cx="1569653" cy="1259907"/>
          </a:xfrm>
          <a:prstGeom prst="rect">
            <a:avLst/>
          </a:prstGeom>
          <a:noFill/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F0518B7-85DB-0B33-318E-47A6A486E57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306" y="5322353"/>
            <a:ext cx="3997945" cy="1403227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456F0F-AE67-F88E-F6BA-D04FD72AA76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180" y="3201064"/>
            <a:ext cx="2736981" cy="113254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71D536D-AB9D-4979-16E6-6604491869D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8141" y="1709753"/>
            <a:ext cx="1452910" cy="208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82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41928-3756-C5DC-EDE3-4E03FB1B6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A1AF523-A030-427F-9170-906D5AA6C560}"/>
              </a:ext>
            </a:extLst>
          </p:cNvPr>
          <p:cNvSpPr/>
          <p:nvPr/>
        </p:nvSpPr>
        <p:spPr>
          <a:xfrm>
            <a:off x="346335" y="884493"/>
            <a:ext cx="10225136" cy="6136498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 b="1" kern="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직사각형 14">
            <a:extLst>
              <a:ext uri="{FF2B5EF4-FFF2-40B4-BE49-F238E27FC236}">
                <a16:creationId xmlns:a16="http://schemas.microsoft.com/office/drawing/2014/main" id="{788F8A90-D52F-4C53-B0CB-C790D9C37F50}"/>
              </a:ext>
            </a:extLst>
          </p:cNvPr>
          <p:cNvSpPr/>
          <p:nvPr/>
        </p:nvSpPr>
        <p:spPr>
          <a:xfrm>
            <a:off x="522164" y="692596"/>
            <a:ext cx="2880320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진행 현황 </a:t>
            </a:r>
            <a:r>
              <a:rPr lang="en-US" altLang="ko-KR" sz="2000" b="1" kern="0" spc="-150" dirty="0">
                <a:solidFill>
                  <a:srgbClr val="FFC000">
                    <a:lumMod val="60000"/>
                    <a:lumOff val="40000"/>
                  </a:srgbClr>
                </a:solidFill>
              </a:rPr>
              <a:t>[1/4]</a:t>
            </a:r>
            <a:endParaRPr lang="ko-KR" altLang="en-US" sz="2000" spc="-15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F1D641-4B9D-C46B-419F-AE781B0A84DD}"/>
              </a:ext>
            </a:extLst>
          </p:cNvPr>
          <p:cNvSpPr txBox="1"/>
          <p:nvPr/>
        </p:nvSpPr>
        <p:spPr>
          <a:xfrm>
            <a:off x="522164" y="108223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E42F3B58-244E-3FAE-FE1E-8CC05401BB9C}"/>
              </a:ext>
            </a:extLst>
          </p:cNvPr>
          <p:cNvSpPr txBox="1">
            <a:spLocks/>
          </p:cNvSpPr>
          <p:nvPr/>
        </p:nvSpPr>
        <p:spPr>
          <a:xfrm>
            <a:off x="378148" y="1420644"/>
            <a:ext cx="10081120" cy="4839095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다중 </a:t>
            </a: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GNSS 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신호 최적 결합 위성선별 알고리즘 보완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j-ea"/>
              </a:rPr>
              <a:t>기존 진행된 단일 시점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j-ea"/>
              </a:rPr>
              <a:t>DOP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j-ea"/>
              </a:rPr>
              <a:t> 기반 위성선별 알고리즘의 한계점 분석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rgbClr val="464646"/>
              </a:solidFill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j-ea"/>
              </a:rPr>
              <a:t>위성군별 기준위성과 선별된 위성의 연속성을 고려하도록 위성선별 알고리즘을 보완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rgbClr val="464646"/>
              </a:solidFill>
              <a:latin typeface="+mj-ea"/>
            </a:endParaRPr>
          </a:p>
          <a:p>
            <a:pPr marL="357187" lvl="1" indent="0" latinLnBrk="0">
              <a:lnSpc>
                <a:spcPct val="100000"/>
              </a:lnSpc>
              <a:buClr>
                <a:schemeClr val="tx1"/>
              </a:buClr>
              <a:buNone/>
            </a:pP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accent5"/>
              </a:solidFill>
              <a:latin typeface="+mj-ea"/>
            </a:endParaRPr>
          </a:p>
          <a:p>
            <a:pPr marL="357187" lvl="1" indent="0" latinLnBrk="0">
              <a:lnSpc>
                <a:spcPct val="100000"/>
              </a:lnSpc>
              <a:buClr>
                <a:schemeClr val="tx1"/>
              </a:buClr>
              <a:buNone/>
            </a:pP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accent5"/>
              </a:solidFill>
              <a:latin typeface="+mj-ea"/>
            </a:endParaRPr>
          </a:p>
          <a:p>
            <a:pPr marL="357187" lvl="1" indent="0" latinLnBrk="0">
              <a:lnSpc>
                <a:spcPct val="100000"/>
              </a:lnSpc>
              <a:buClr>
                <a:schemeClr val="tx1"/>
              </a:buClr>
              <a:buNone/>
            </a:pP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accent5"/>
              </a:solidFill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accent5"/>
              </a:solidFill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accent5"/>
              </a:solidFill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accent5"/>
              </a:solidFill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accent5"/>
              </a:solidFill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accent5"/>
              </a:solidFill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</a:pP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</a:pP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8A3F17-AD27-4192-B280-B6DE94F520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284" y="5348531"/>
            <a:ext cx="4591358" cy="158417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57C395-1F3A-4777-AFDA-B9C4BB26D45C}"/>
              </a:ext>
            </a:extLst>
          </p:cNvPr>
          <p:cNvSpPr/>
          <p:nvPr/>
        </p:nvSpPr>
        <p:spPr>
          <a:xfrm>
            <a:off x="4729153" y="6259739"/>
            <a:ext cx="1379110" cy="18542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E9A6B2-6A0C-435E-AFFA-5739DC01BC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8885" y="2595785"/>
            <a:ext cx="3608087" cy="2514842"/>
          </a:xfrm>
          <a:prstGeom prst="rect">
            <a:avLst/>
          </a:prstGeom>
        </p:spPr>
      </p:pic>
      <p:pic>
        <p:nvPicPr>
          <p:cNvPr id="22" name="그림 21" descr="텍스트, 스크린샷, 폰트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ABAC57-FF2D-4611-9E6D-B6011BFE7F5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47" t="-1" r="-1026" b="-1279"/>
          <a:stretch>
            <a:fillRect/>
          </a:stretch>
        </p:blipFill>
        <p:spPr bwMode="auto">
          <a:xfrm>
            <a:off x="4986979" y="2453981"/>
            <a:ext cx="5002282" cy="28062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B50845-F851-4988-A996-BD39BA4A811C}"/>
              </a:ext>
            </a:extLst>
          </p:cNvPr>
          <p:cNvSpPr/>
          <p:nvPr/>
        </p:nvSpPr>
        <p:spPr>
          <a:xfrm>
            <a:off x="4729153" y="6691573"/>
            <a:ext cx="1379110" cy="18542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6DBBE8-E463-414A-AB93-71E1DB82EF0B}"/>
              </a:ext>
            </a:extLst>
          </p:cNvPr>
          <p:cNvSpPr/>
          <p:nvPr/>
        </p:nvSpPr>
        <p:spPr>
          <a:xfrm>
            <a:off x="2250356" y="6271342"/>
            <a:ext cx="504056" cy="18029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C7F084-757B-4BEA-915B-04E57E7AB720}"/>
              </a:ext>
            </a:extLst>
          </p:cNvPr>
          <p:cNvSpPr/>
          <p:nvPr/>
        </p:nvSpPr>
        <p:spPr>
          <a:xfrm>
            <a:off x="2250356" y="6703176"/>
            <a:ext cx="504056" cy="18029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EFD8F54-2C91-409B-80F8-2FE81F33D65E}"/>
              </a:ext>
            </a:extLst>
          </p:cNvPr>
          <p:cNvSpPr/>
          <p:nvPr/>
        </p:nvSpPr>
        <p:spPr>
          <a:xfrm>
            <a:off x="7650955" y="4148873"/>
            <a:ext cx="2304257" cy="4320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91A96B-FB7B-421C-B6C7-8706A96CA607}"/>
              </a:ext>
            </a:extLst>
          </p:cNvPr>
          <p:cNvSpPr txBox="1"/>
          <p:nvPr/>
        </p:nvSpPr>
        <p:spPr>
          <a:xfrm>
            <a:off x="6191303" y="5784977"/>
            <a:ext cx="4233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en-US" altLang="ko-KR" sz="1600" b="1" dirty="0">
                <a:solidFill>
                  <a:srgbClr val="00B050"/>
                </a:solidFill>
              </a:rPr>
              <a:t>GSSM </a:t>
            </a:r>
            <a:r>
              <a:rPr lang="ko-KR" altLang="en-US" sz="1600" b="1" dirty="0">
                <a:solidFill>
                  <a:srgbClr val="00B050"/>
                </a:solidFill>
              </a:rPr>
              <a:t>보완 알고리즘 적용 결과</a:t>
            </a:r>
            <a:endParaRPr lang="en-US" altLang="ko-KR" sz="1600" b="1" dirty="0">
              <a:solidFill>
                <a:srgbClr val="00B050"/>
              </a:solidFill>
            </a:endParaRPr>
          </a:p>
          <a:p>
            <a:r>
              <a:rPr lang="ko-KR" altLang="en-US" sz="1600" b="1" dirty="0">
                <a:solidFill>
                  <a:srgbClr val="00B050"/>
                </a:solidFill>
              </a:rPr>
              <a:t>    미지정수 결정</a:t>
            </a:r>
            <a:r>
              <a:rPr lang="en-US" altLang="ko-KR" sz="1600" b="1" dirty="0">
                <a:solidFill>
                  <a:srgbClr val="00B050"/>
                </a:solidFill>
              </a:rPr>
              <a:t>, </a:t>
            </a:r>
            <a:r>
              <a:rPr lang="ko-KR" altLang="en-US" sz="1600" b="1" dirty="0">
                <a:solidFill>
                  <a:srgbClr val="00B050"/>
                </a:solidFill>
              </a:rPr>
              <a:t>연산 시간 단축 효과 확인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3A617D-5DA3-420A-BC5F-C6D61F90D067}"/>
              </a:ext>
            </a:extLst>
          </p:cNvPr>
          <p:cNvSpPr/>
          <p:nvPr/>
        </p:nvSpPr>
        <p:spPr>
          <a:xfrm>
            <a:off x="6729667" y="6691573"/>
            <a:ext cx="37436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GSSM: Geometry-based Satellite Selection Method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19723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01F6648B-5F5F-49B9-84B3-CEC283512D0D}"/>
              </a:ext>
            </a:extLst>
          </p:cNvPr>
          <p:cNvSpPr/>
          <p:nvPr/>
        </p:nvSpPr>
        <p:spPr>
          <a:xfrm>
            <a:off x="346335" y="884493"/>
            <a:ext cx="10225136" cy="6136498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 b="1" kern="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5" name="직사각형 14">
            <a:extLst>
              <a:ext uri="{FF2B5EF4-FFF2-40B4-BE49-F238E27FC236}">
                <a16:creationId xmlns:a16="http://schemas.microsoft.com/office/drawing/2014/main" id="{599E2AEC-5BC6-493E-A8C5-C824F0E3DE6F}"/>
              </a:ext>
            </a:extLst>
          </p:cNvPr>
          <p:cNvSpPr/>
          <p:nvPr/>
        </p:nvSpPr>
        <p:spPr>
          <a:xfrm>
            <a:off x="522164" y="692596"/>
            <a:ext cx="2880320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진행 현황 </a:t>
            </a:r>
            <a:r>
              <a:rPr lang="en-US" altLang="ko-KR" sz="2000" b="1" kern="0" spc="-150" dirty="0">
                <a:solidFill>
                  <a:srgbClr val="FFC000">
                    <a:lumMod val="60000"/>
                    <a:lumOff val="40000"/>
                  </a:srgbClr>
                </a:solidFill>
              </a:rPr>
              <a:t>[2/4]</a:t>
            </a:r>
            <a:endParaRPr lang="ko-KR" altLang="en-US" sz="2000" spc="-150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2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44EB469-2EB7-F851-18CF-989F15655904}"/>
              </a:ext>
            </a:extLst>
          </p:cNvPr>
          <p:cNvSpPr txBox="1">
            <a:spLocks/>
          </p:cNvSpPr>
          <p:nvPr/>
        </p:nvSpPr>
        <p:spPr>
          <a:xfrm>
            <a:off x="378148" y="1420644"/>
            <a:ext cx="10004835" cy="4839095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</a:pP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Pixhawk 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호환성 검증 수행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무인이동체의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정밀 항법 연동성 검증을 위해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PX4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연계 실험 수행</a:t>
            </a:r>
            <a:endParaRPr lang="en-US" altLang="ko-KR" sz="14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4Hz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이상의 정밀해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(Fixed Solution) NMEA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데이터 입력 시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PX4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호환 가능성 확인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accent5"/>
              </a:solidFill>
              <a:latin typeface="+mj-ea"/>
            </a:endParaRPr>
          </a:p>
          <a:p>
            <a:pPr marL="0" indent="0" latinLnBrk="0">
              <a:lnSpc>
                <a:spcPct val="100000"/>
              </a:lnSpc>
              <a:buClr>
                <a:schemeClr val="tx1"/>
              </a:buClr>
              <a:buNone/>
            </a:pPr>
            <a:endParaRPr lang="en-US" altLang="ko-KR" sz="14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4574C7-5E2D-6487-0178-5B115594A5D6}"/>
              </a:ext>
            </a:extLst>
          </p:cNvPr>
          <p:cNvSpPr/>
          <p:nvPr/>
        </p:nvSpPr>
        <p:spPr>
          <a:xfrm>
            <a:off x="738188" y="2576706"/>
            <a:ext cx="4596780" cy="4257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C1E80-8144-98A2-3AAE-A093CCFCFDCC}"/>
              </a:ext>
            </a:extLst>
          </p:cNvPr>
          <p:cNvSpPr txBox="1"/>
          <p:nvPr/>
        </p:nvSpPr>
        <p:spPr>
          <a:xfrm>
            <a:off x="745359" y="2576721"/>
            <a:ext cx="1928733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bg1"/>
                </a:solidFill>
              </a:rPr>
              <a:t>Pixhawk </a:t>
            </a:r>
            <a:r>
              <a:rPr kumimoji="1" lang="ko-KR" altLang="en-US" sz="1200" b="1" dirty="0">
                <a:solidFill>
                  <a:schemeClr val="bg1"/>
                </a:solidFill>
              </a:rPr>
              <a:t>호환 실험 구성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8DCBA7-CC74-5E06-8813-8B757601D4A6}"/>
              </a:ext>
            </a:extLst>
          </p:cNvPr>
          <p:cNvSpPr/>
          <p:nvPr/>
        </p:nvSpPr>
        <p:spPr>
          <a:xfrm>
            <a:off x="856142" y="2954099"/>
            <a:ext cx="4428641" cy="14401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 descr="텍스트, 전자제품, 블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0D05EB-B969-6BE2-BF68-69B91CE354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9764" y="3927760"/>
            <a:ext cx="715100" cy="415950"/>
          </a:xfrm>
          <a:prstGeom prst="rect">
            <a:avLst/>
          </a:prstGeom>
        </p:spPr>
      </p:pic>
      <p:pic>
        <p:nvPicPr>
          <p:cNvPr id="8" name="Picture 6" descr="A Quadrotor UAV [15] | Download Scientific Diagram">
            <a:extLst>
              <a:ext uri="{FF2B5EF4-FFF2-40B4-BE49-F238E27FC236}">
                <a16:creationId xmlns:a16="http://schemas.microsoft.com/office/drawing/2014/main" id="{0252F8B1-EC8D-CB09-D88A-FF6DBE75C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159" y="3270238"/>
            <a:ext cx="850824" cy="50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위고로보틱스">
            <a:extLst>
              <a:ext uri="{FF2B5EF4-FFF2-40B4-BE49-F238E27FC236}">
                <a16:creationId xmlns:a16="http://schemas.microsoft.com/office/drawing/2014/main" id="{9FD4CA4C-9EAA-660F-F254-08C7D32BB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5596" y="3847697"/>
            <a:ext cx="944387" cy="57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FB1D67D-EFE9-C352-2EC8-D95033501720}"/>
              </a:ext>
            </a:extLst>
          </p:cNvPr>
          <p:cNvCxnSpPr>
            <a:stCxn id="8" idx="3"/>
            <a:endCxn id="7" idx="0"/>
          </p:cNvCxnSpPr>
          <p:nvPr/>
        </p:nvCxnSpPr>
        <p:spPr>
          <a:xfrm>
            <a:off x="1849983" y="3520980"/>
            <a:ext cx="767331" cy="40678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FF3AFD-91C2-2527-F973-E45532BBD6DB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1849983" y="4135735"/>
            <a:ext cx="40978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D3F206C-E4AF-F879-8DD9-A6EF8854F658}"/>
              </a:ext>
            </a:extLst>
          </p:cNvPr>
          <p:cNvSpPr txBox="1"/>
          <p:nvPr/>
        </p:nvSpPr>
        <p:spPr>
          <a:xfrm>
            <a:off x="3447351" y="3023336"/>
            <a:ext cx="1832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rgbClr val="002060"/>
                </a:solidFill>
              </a:rPr>
              <a:t>수집 </a:t>
            </a:r>
            <a:r>
              <a:rPr kumimoji="1" lang="en-US" altLang="ko-KR" sz="1200" b="1" dirty="0">
                <a:solidFill>
                  <a:srgbClr val="002060"/>
                </a:solidFill>
              </a:rPr>
              <a:t>GNSS </a:t>
            </a:r>
            <a:r>
              <a:rPr kumimoji="1" lang="ko-KR" altLang="en-US" sz="1200" b="1" dirty="0">
                <a:solidFill>
                  <a:srgbClr val="002060"/>
                </a:solidFill>
              </a:rPr>
              <a:t>신호 </a:t>
            </a:r>
            <a:r>
              <a:rPr kumimoji="1" lang="ko-KR" altLang="en-US" sz="1200" b="1" dirty="0" err="1">
                <a:solidFill>
                  <a:srgbClr val="002060"/>
                </a:solidFill>
              </a:rPr>
              <a:t>재방사</a:t>
            </a:r>
            <a:endParaRPr kumimoji="1"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587A8F-BBCC-E4CD-4B54-0EA238528F3B}"/>
              </a:ext>
            </a:extLst>
          </p:cNvPr>
          <p:cNvSpPr txBox="1"/>
          <p:nvPr/>
        </p:nvSpPr>
        <p:spPr>
          <a:xfrm>
            <a:off x="1878516" y="3287887"/>
            <a:ext cx="17139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실제 동적 환경에서 </a:t>
            </a:r>
            <a:r>
              <a:rPr kumimoji="1" lang="en-US" altLang="ko-KR" sz="800" dirty="0"/>
              <a:t>RF </a:t>
            </a:r>
            <a:r>
              <a:rPr kumimoji="1" lang="ko-KR" altLang="en-US" sz="800" dirty="0"/>
              <a:t>신호 취득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53CF29-9491-25FF-0B53-E6A938C81046}"/>
              </a:ext>
            </a:extLst>
          </p:cNvPr>
          <p:cNvSpPr txBox="1"/>
          <p:nvPr/>
        </p:nvSpPr>
        <p:spPr>
          <a:xfrm>
            <a:off x="2955337" y="4035301"/>
            <a:ext cx="20585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동적 사용자 </a:t>
            </a:r>
            <a:r>
              <a:rPr kumimoji="1" lang="en-US" altLang="ko-KR" sz="800" dirty="0"/>
              <a:t>RF </a:t>
            </a:r>
            <a:r>
              <a:rPr kumimoji="1" lang="ko-KR" altLang="en-US" sz="800" dirty="0"/>
              <a:t>신호 데이터 베이스 구축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C88A3B-372D-800F-2FCE-615E5BFF5F4F}"/>
              </a:ext>
            </a:extLst>
          </p:cNvPr>
          <p:cNvSpPr/>
          <p:nvPr/>
        </p:nvSpPr>
        <p:spPr>
          <a:xfrm>
            <a:off x="856143" y="4440369"/>
            <a:ext cx="4428642" cy="1178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D4FA73-1E0F-0459-E0A2-5593BB9FE718}"/>
              </a:ext>
            </a:extLst>
          </p:cNvPr>
          <p:cNvSpPr txBox="1"/>
          <p:nvPr/>
        </p:nvSpPr>
        <p:spPr>
          <a:xfrm>
            <a:off x="3756192" y="4505885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rgbClr val="00B050"/>
                </a:solidFill>
              </a:rPr>
              <a:t>실시간 처리 시스템</a:t>
            </a:r>
          </a:p>
        </p:txBody>
      </p:sp>
      <p:pic>
        <p:nvPicPr>
          <p:cNvPr id="38" name="그림 37" descr="전자제품, 노트북, 컴퓨터, 개인용 컴퓨터이(가) 표시된 사진&#10;&#10;자동 생성된 설명">
            <a:extLst>
              <a:ext uri="{FF2B5EF4-FFF2-40B4-BE49-F238E27FC236}">
                <a16:creationId xmlns:a16="http://schemas.microsoft.com/office/drawing/2014/main" id="{0403D298-6A3F-1CC4-4A4B-055E12B886D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6564" y="4682737"/>
            <a:ext cx="807594" cy="873114"/>
          </a:xfrm>
          <a:prstGeom prst="rect">
            <a:avLst/>
          </a:prstGeom>
        </p:spPr>
      </p:pic>
      <p:pic>
        <p:nvPicPr>
          <p:cNvPr id="40" name="그림 39" descr="창의성, 예술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912653-0BCD-7C94-E4BC-D206324AD6E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365" y="4673220"/>
            <a:ext cx="438696" cy="39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B0B8FAF-1918-5B67-072A-7DF9C9A3EA62}"/>
              </a:ext>
            </a:extLst>
          </p:cNvPr>
          <p:cNvSpPr txBox="1"/>
          <p:nvPr/>
        </p:nvSpPr>
        <p:spPr>
          <a:xfrm>
            <a:off x="810196" y="4461750"/>
            <a:ext cx="16722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실시간 </a:t>
            </a:r>
            <a:r>
              <a:rPr kumimoji="1" lang="en-US" altLang="ko-KR" sz="800" dirty="0"/>
              <a:t>GNSS </a:t>
            </a:r>
            <a:r>
              <a:rPr kumimoji="1" lang="ko-KR" altLang="en-US" sz="800" dirty="0" err="1"/>
              <a:t>정밀측위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SW </a:t>
            </a:r>
            <a:r>
              <a:rPr kumimoji="1" lang="ko-KR" altLang="en-US" sz="800" dirty="0"/>
              <a:t>구동</a:t>
            </a:r>
          </a:p>
        </p:txBody>
      </p:sp>
      <p:pic>
        <p:nvPicPr>
          <p:cNvPr id="44" name="그림 43" descr="텍스트, 폰트, 스크린샷, 표지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BA05260-CAAE-4F38-C6EB-5DB717D9AC7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2629" y="4890623"/>
            <a:ext cx="629370" cy="457342"/>
          </a:xfrm>
          <a:prstGeom prst="rect">
            <a:avLst/>
          </a:prstGeom>
        </p:spPr>
      </p:pic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226EA52D-227E-17AB-6FE9-407D910395A5}"/>
              </a:ext>
            </a:extLst>
          </p:cNvPr>
          <p:cNvSpPr/>
          <p:nvPr/>
        </p:nvSpPr>
        <p:spPr>
          <a:xfrm>
            <a:off x="2537186" y="4358543"/>
            <a:ext cx="166823" cy="4320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14E65A-323E-3E08-CEAA-20C74A2F9234}"/>
              </a:ext>
            </a:extLst>
          </p:cNvPr>
          <p:cNvSpPr txBox="1"/>
          <p:nvPr/>
        </p:nvSpPr>
        <p:spPr>
          <a:xfrm>
            <a:off x="2654370" y="4452501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RF </a:t>
            </a:r>
            <a:r>
              <a:rPr kumimoji="1" lang="ko-KR" altLang="en-US" sz="1200" b="1" dirty="0"/>
              <a:t>신호 방사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5A18D26-6162-E8CF-EAB8-11EAEA35EE3C}"/>
              </a:ext>
            </a:extLst>
          </p:cNvPr>
          <p:cNvCxnSpPr>
            <a:stCxn id="44" idx="1"/>
            <a:endCxn id="38" idx="3"/>
          </p:cNvCxnSpPr>
          <p:nvPr/>
        </p:nvCxnSpPr>
        <p:spPr>
          <a:xfrm flipH="1">
            <a:off x="1814158" y="5119294"/>
            <a:ext cx="48847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7ABBD97-681D-866C-F04D-7766A824BB5A}"/>
              </a:ext>
            </a:extLst>
          </p:cNvPr>
          <p:cNvSpPr txBox="1"/>
          <p:nvPr/>
        </p:nvSpPr>
        <p:spPr>
          <a:xfrm>
            <a:off x="2927257" y="5067169"/>
            <a:ext cx="13580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신호 처리 및 데이터 출력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F7E224E-8FDD-A7F8-6E18-C4583663C514}"/>
              </a:ext>
            </a:extLst>
          </p:cNvPr>
          <p:cNvSpPr/>
          <p:nvPr/>
        </p:nvSpPr>
        <p:spPr>
          <a:xfrm>
            <a:off x="856143" y="5664505"/>
            <a:ext cx="4428642" cy="11276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45E024-019A-1F51-5F11-399950148638}"/>
              </a:ext>
            </a:extLst>
          </p:cNvPr>
          <p:cNvSpPr txBox="1"/>
          <p:nvPr/>
        </p:nvSpPr>
        <p:spPr>
          <a:xfrm>
            <a:off x="4426972" y="5725526"/>
            <a:ext cx="828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rgbClr val="C00000"/>
                </a:solidFill>
              </a:rPr>
              <a:t>PX4 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연계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1CD04227-662E-EF6C-0D12-973A2D92BDA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781" y="5776516"/>
            <a:ext cx="666684" cy="98032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33A6FE1-A67C-7825-2A7E-97361512ABD7}"/>
              </a:ext>
            </a:extLst>
          </p:cNvPr>
          <p:cNvSpPr txBox="1"/>
          <p:nvPr/>
        </p:nvSpPr>
        <p:spPr>
          <a:xfrm>
            <a:off x="1798789" y="6587943"/>
            <a:ext cx="794288" cy="16503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kumimoji="1" lang="en-US" altLang="ko-KR" sz="600" b="1" dirty="0">
                <a:solidFill>
                  <a:srgbClr val="C00000"/>
                </a:solidFill>
              </a:rPr>
              <a:t>GNSS Data Input</a:t>
            </a:r>
            <a:endParaRPr kumimoji="1" lang="ko-KR" altLang="en-US" sz="600" b="1" dirty="0">
              <a:solidFill>
                <a:srgbClr val="C00000"/>
              </a:solidFill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7C9944AB-90D0-6282-10EE-C4EB584B578E}"/>
              </a:ext>
            </a:extLst>
          </p:cNvPr>
          <p:cNvSpPr/>
          <p:nvPr/>
        </p:nvSpPr>
        <p:spPr>
          <a:xfrm>
            <a:off x="2018098" y="6387912"/>
            <a:ext cx="307837" cy="1924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79DCDAE-D169-6A77-A658-907CBCE71F9C}"/>
              </a:ext>
            </a:extLst>
          </p:cNvPr>
          <p:cNvSpPr txBox="1"/>
          <p:nvPr/>
        </p:nvSpPr>
        <p:spPr>
          <a:xfrm>
            <a:off x="805960" y="6158812"/>
            <a:ext cx="98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rgbClr val="C00000"/>
                </a:solidFill>
              </a:rPr>
              <a:t>4Hz NMEA</a:t>
            </a:r>
            <a:endParaRPr kumimoji="1"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99330A-1052-FC68-21D7-062101B17A20}"/>
              </a:ext>
            </a:extLst>
          </p:cNvPr>
          <p:cNvSpPr txBox="1"/>
          <p:nvPr/>
        </p:nvSpPr>
        <p:spPr>
          <a:xfrm>
            <a:off x="2482449" y="5755960"/>
            <a:ext cx="1478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/>
              <a:t>Pixhawk 4</a:t>
            </a:r>
            <a:r>
              <a:rPr kumimoji="1" lang="ko-KR" altLang="en-US" sz="800" dirty="0"/>
              <a:t> 데이터 연계 확인</a:t>
            </a:r>
          </a:p>
        </p:txBody>
      </p:sp>
      <p:pic>
        <p:nvPicPr>
          <p:cNvPr id="1026" name="Picture 2" descr="삼성 노트북 추천 [2025년 10월] 갤럭시북 시리즈 전체 정리 • 와이즈게터">
            <a:extLst>
              <a:ext uri="{FF2B5EF4-FFF2-40B4-BE49-F238E27FC236}">
                <a16:creationId xmlns:a16="http://schemas.microsoft.com/office/drawing/2014/main" id="{D8D16D16-BE63-D8C9-D8D5-A3D2C7729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" b="95750" l="5667" r="93667">
                        <a14:foregroundMark x1="45333" y1="20500" x2="45333" y2="20500"/>
                        <a14:foregroundMark x1="46000" y1="14000" x2="32833" y2="14750"/>
                        <a14:foregroundMark x1="32833" y1="14750" x2="27000" y2="18750"/>
                        <a14:foregroundMark x1="27000" y1="18750" x2="25667" y2="29000"/>
                        <a14:foregroundMark x1="25667" y1="29000" x2="27167" y2="38250"/>
                        <a14:foregroundMark x1="27167" y1="38250" x2="31500" y2="42500"/>
                        <a14:foregroundMark x1="13331" y1="12908" x2="13171" y2="13500"/>
                        <a14:foregroundMark x1="15333" y1="5500" x2="13632" y2="11795"/>
                        <a14:foregroundMark x1="13431" y1="29500" x2="14333" y2="33250"/>
                        <a14:foregroundMark x1="14333" y1="33250" x2="18167" y2="41000"/>
                        <a14:foregroundMark x1="18167" y1="41000" x2="22833" y2="58750"/>
                        <a14:foregroundMark x1="22833" y1="58750" x2="29333" y2="59500"/>
                        <a14:foregroundMark x1="29333" y1="59500" x2="34500" y2="53750"/>
                        <a14:foregroundMark x1="34500" y1="53750" x2="37167" y2="44000"/>
                        <a14:foregroundMark x1="37167" y1="44000" x2="35500" y2="14750"/>
                        <a14:foregroundMark x1="35500" y1="14750" x2="31333" y2="7500"/>
                        <a14:foregroundMark x1="31333" y1="7500" x2="18333" y2="5000"/>
                        <a14:foregroundMark x1="18333" y1="5000" x2="15333" y2="5250"/>
                        <a14:foregroundMark x1="12667" y1="76750" x2="10333" y2="85750"/>
                        <a14:foregroundMark x1="10333" y1="85750" x2="14667" y2="92750"/>
                        <a14:foregroundMark x1="14667" y1="92750" x2="48000" y2="87500"/>
                        <a14:foregroundMark x1="48000" y1="87500" x2="67333" y2="89250"/>
                        <a14:foregroundMark x1="67333" y1="89250" x2="86500" y2="85500"/>
                        <a14:foregroundMark x1="86500" y1="85500" x2="83500" y2="77250"/>
                        <a14:foregroundMark x1="83500" y1="77250" x2="12667" y2="78750"/>
                        <a14:foregroundMark x1="10833" y1="86500" x2="10500" y2="87000"/>
                        <a14:foregroundMark x1="9667" y1="88000" x2="13833" y2="95000"/>
                        <a14:foregroundMark x1="13833" y1="95000" x2="10667" y2="91750"/>
                        <a14:foregroundMark x1="8667" y1="84250" x2="5667" y2="92500"/>
                        <a14:foregroundMark x1="5667" y1="92500" x2="14667" y2="95750"/>
                        <a14:foregroundMark x1="5167" y1="95250" x2="17012" y2="95874"/>
                        <a14:foregroundMark x1="30652" y1="95991" x2="36667" y2="95750"/>
                        <a14:foregroundMark x1="36667" y1="95750" x2="43000" y2="95750"/>
                        <a14:foregroundMark x1="43000" y1="95750" x2="49333" y2="95500"/>
                        <a14:foregroundMark x1="49333" y1="95500" x2="68333" y2="95500"/>
                        <a14:foregroundMark x1="68333" y1="95500" x2="74500" y2="95250"/>
                        <a14:foregroundMark x1="74500" y1="95250" x2="87333" y2="95750"/>
                        <a14:foregroundMark x1="87333" y1="95750" x2="93667" y2="95250"/>
                        <a14:foregroundMark x1="93667" y1="95250" x2="87167" y2="73500"/>
                        <a14:foregroundMark x1="43000" y1="94500" x2="49167" y2="94250"/>
                        <a14:foregroundMark x1="49167" y1="94250" x2="58000" y2="94500"/>
                        <a14:backgroundMark x1="11833" y1="24500" x2="11833" y2="24500"/>
                        <a14:backgroundMark x1="12000" y1="24250" x2="12000" y2="24250"/>
                        <a14:backgroundMark x1="11000" y1="26750" x2="12333" y2="17500"/>
                        <a14:backgroundMark x1="12333" y1="17500" x2="12500" y2="27000"/>
                        <a14:backgroundMark x1="12500" y1="27000" x2="12667" y2="27250"/>
                        <a14:backgroundMark x1="12333" y1="13500" x2="12333" y2="17000"/>
                        <a14:backgroundMark x1="12667" y1="13500" x2="12667" y2="13500"/>
                        <a14:backgroundMark x1="13167" y1="13500" x2="13167" y2="13500"/>
                        <a14:backgroundMark x1="13000" y1="12750" x2="13000" y2="12750"/>
                        <a14:backgroundMark x1="12500" y1="27750" x2="12500" y2="29500"/>
                        <a14:backgroundMark x1="12667" y1="26750" x2="12667" y2="28000"/>
                        <a14:backgroundMark x1="22667" y1="97250" x2="28167" y2="96750"/>
                        <a14:backgroundMark x1="22000" y1="97000" x2="30333" y2="96750"/>
                        <a14:backgroundMark x1="22333" y1="97000" x2="20000" y2="97000"/>
                        <a14:backgroundMark x1="22833" y1="96750" x2="175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5337" y="6012237"/>
            <a:ext cx="763317" cy="50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GroundControl – Додатки в Google Play">
            <a:extLst>
              <a:ext uri="{FF2B5EF4-FFF2-40B4-BE49-F238E27FC236}">
                <a16:creationId xmlns:a16="http://schemas.microsoft.com/office/drawing/2014/main" id="{37FDBE8F-32BC-E9D7-A408-1BDEA8DBD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2409" y="6030376"/>
            <a:ext cx="253593" cy="25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4" name="직선 화살표 연결선 1023">
            <a:extLst>
              <a:ext uri="{FF2B5EF4-FFF2-40B4-BE49-F238E27FC236}">
                <a16:creationId xmlns:a16="http://schemas.microsoft.com/office/drawing/2014/main" id="{20B416DF-CEA1-3C54-5795-D0095FB73656}"/>
              </a:ext>
            </a:extLst>
          </p:cNvPr>
          <p:cNvCxnSpPr>
            <a:cxnSpLocks/>
            <a:stCxn id="56" idx="3"/>
            <a:endCxn id="1026" idx="1"/>
          </p:cNvCxnSpPr>
          <p:nvPr/>
        </p:nvCxnSpPr>
        <p:spPr>
          <a:xfrm>
            <a:off x="2393465" y="6266676"/>
            <a:ext cx="5618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D701B33-B71A-09BC-66F1-7FEBB6CA8B12}"/>
              </a:ext>
            </a:extLst>
          </p:cNvPr>
          <p:cNvSpPr txBox="1"/>
          <p:nvPr/>
        </p:nvSpPr>
        <p:spPr>
          <a:xfrm>
            <a:off x="2803836" y="6524352"/>
            <a:ext cx="1066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/>
              <a:t>Q Ground Control</a:t>
            </a:r>
            <a:endParaRPr kumimoji="1" lang="ko-KR" altLang="en-US" sz="800" dirty="0"/>
          </a:p>
        </p:txBody>
      </p:sp>
      <p:pic>
        <p:nvPicPr>
          <p:cNvPr id="1033" name="그림 1032" descr="텍스트, 컴퓨터, 스크린샷, 멀티미디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D30F135-8DEB-B330-0933-96F1028B5DD1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600" y="4701478"/>
            <a:ext cx="3482352" cy="21021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34" name="위로 굽은 화살표[B] 1033">
            <a:extLst>
              <a:ext uri="{FF2B5EF4-FFF2-40B4-BE49-F238E27FC236}">
                <a16:creationId xmlns:a16="http://schemas.microsoft.com/office/drawing/2014/main" id="{DC4FCA7D-4EFC-64FA-C6EC-5BE7EF0DED9D}"/>
              </a:ext>
            </a:extLst>
          </p:cNvPr>
          <p:cNvSpPr/>
          <p:nvPr/>
        </p:nvSpPr>
        <p:spPr>
          <a:xfrm rot="5400000">
            <a:off x="1180729" y="5716296"/>
            <a:ext cx="530117" cy="288038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35" name="아래쪽 화살표[D] 1034">
            <a:extLst>
              <a:ext uri="{FF2B5EF4-FFF2-40B4-BE49-F238E27FC236}">
                <a16:creationId xmlns:a16="http://schemas.microsoft.com/office/drawing/2014/main" id="{7B40F851-86C4-01D4-E0BC-2093D7F973A7}"/>
              </a:ext>
            </a:extLst>
          </p:cNvPr>
          <p:cNvSpPr/>
          <p:nvPr/>
        </p:nvSpPr>
        <p:spPr>
          <a:xfrm rot="16200000">
            <a:off x="5169841" y="5776473"/>
            <a:ext cx="504614" cy="10149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36" name="사각형: 둥근 모서리 6">
            <a:extLst>
              <a:ext uri="{FF2B5EF4-FFF2-40B4-BE49-F238E27FC236}">
                <a16:creationId xmlns:a16="http://schemas.microsoft.com/office/drawing/2014/main" id="{C6EBBCD8-853A-4E6A-84F9-58B7E27133CA}"/>
              </a:ext>
            </a:extLst>
          </p:cNvPr>
          <p:cNvSpPr/>
          <p:nvPr/>
        </p:nvSpPr>
        <p:spPr>
          <a:xfrm>
            <a:off x="6469618" y="6190230"/>
            <a:ext cx="2066985" cy="37352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고도 모드 </a:t>
            </a:r>
            <a:r>
              <a:rPr lang="en-US" altLang="ko-KR" sz="1200" b="1" dirty="0">
                <a:sym typeface="Wingdings" pitchFamily="2" charset="2"/>
              </a:rPr>
              <a:t></a:t>
            </a:r>
            <a:r>
              <a:rPr lang="ko-KR" altLang="en-US" sz="1200" b="1" dirty="0"/>
              <a:t> 위치 모드로 전환 확인 </a:t>
            </a:r>
          </a:p>
        </p:txBody>
      </p:sp>
      <p:sp>
        <p:nvSpPr>
          <p:cNvPr id="1037" name="사각형: 둥근 모서리 19">
            <a:extLst>
              <a:ext uri="{FF2B5EF4-FFF2-40B4-BE49-F238E27FC236}">
                <a16:creationId xmlns:a16="http://schemas.microsoft.com/office/drawing/2014/main" id="{3D43DF61-5D18-0710-BA12-16B345CBDC81}"/>
              </a:ext>
            </a:extLst>
          </p:cNvPr>
          <p:cNvSpPr/>
          <p:nvPr/>
        </p:nvSpPr>
        <p:spPr>
          <a:xfrm>
            <a:off x="8632461" y="6183842"/>
            <a:ext cx="1673863" cy="37757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위성 수와 </a:t>
            </a:r>
            <a:r>
              <a:rPr lang="en-US" altLang="ko-KR" sz="1200" b="1" dirty="0"/>
              <a:t>HDOP</a:t>
            </a:r>
          </a:p>
          <a:p>
            <a:pPr algn="ctr"/>
            <a:r>
              <a:rPr lang="ko-KR" altLang="en-US" sz="1200" b="1" dirty="0"/>
              <a:t>정상적 출력</a:t>
            </a:r>
          </a:p>
        </p:txBody>
      </p:sp>
      <p:sp>
        <p:nvSpPr>
          <p:cNvPr id="1038" name="모서리가 둥근 직사각형 1037">
            <a:extLst>
              <a:ext uri="{FF2B5EF4-FFF2-40B4-BE49-F238E27FC236}">
                <a16:creationId xmlns:a16="http://schemas.microsoft.com/office/drawing/2014/main" id="{7AA805A4-BBC5-DF72-3A15-03B5DD5A8B95}"/>
              </a:ext>
            </a:extLst>
          </p:cNvPr>
          <p:cNvSpPr/>
          <p:nvPr/>
        </p:nvSpPr>
        <p:spPr>
          <a:xfrm>
            <a:off x="6708616" y="5145805"/>
            <a:ext cx="1008112" cy="2561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40" name="직선 화살표 연결선 1039">
            <a:extLst>
              <a:ext uri="{FF2B5EF4-FFF2-40B4-BE49-F238E27FC236}">
                <a16:creationId xmlns:a16="http://schemas.microsoft.com/office/drawing/2014/main" id="{0664154E-53F3-11B8-4461-9333B703D5EC}"/>
              </a:ext>
            </a:extLst>
          </p:cNvPr>
          <p:cNvCxnSpPr>
            <a:stCxn id="1038" idx="2"/>
            <a:endCxn id="1036" idx="0"/>
          </p:cNvCxnSpPr>
          <p:nvPr/>
        </p:nvCxnSpPr>
        <p:spPr>
          <a:xfrm>
            <a:off x="7212672" y="5401985"/>
            <a:ext cx="290439" cy="7882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화살표 연결선 1040">
            <a:extLst>
              <a:ext uri="{FF2B5EF4-FFF2-40B4-BE49-F238E27FC236}">
                <a16:creationId xmlns:a16="http://schemas.microsoft.com/office/drawing/2014/main" id="{2CCB49F7-FAE5-F68E-1DBC-50CABA010B4D}"/>
              </a:ext>
            </a:extLst>
          </p:cNvPr>
          <p:cNvCxnSpPr>
            <a:cxnSpLocks/>
            <a:stCxn id="1038" idx="2"/>
            <a:endCxn id="1037" idx="0"/>
          </p:cNvCxnSpPr>
          <p:nvPr/>
        </p:nvCxnSpPr>
        <p:spPr>
          <a:xfrm>
            <a:off x="7212672" y="5401985"/>
            <a:ext cx="2256721" cy="7818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A6001A4-4123-3769-BB56-6540B50705A7}"/>
              </a:ext>
            </a:extLst>
          </p:cNvPr>
          <p:cNvSpPr txBox="1"/>
          <p:nvPr/>
        </p:nvSpPr>
        <p:spPr>
          <a:xfrm>
            <a:off x="6701045" y="4812434"/>
            <a:ext cx="2894127" cy="27699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solidFill>
                  <a:schemeClr val="bg1"/>
                </a:solidFill>
              </a:rPr>
              <a:t>안정적인 </a:t>
            </a:r>
            <a:r>
              <a:rPr kumimoji="1" lang="en-US" altLang="ko-KR" sz="1200" b="1" dirty="0">
                <a:solidFill>
                  <a:schemeClr val="bg1"/>
                </a:solidFill>
              </a:rPr>
              <a:t>4Hz </a:t>
            </a:r>
            <a:r>
              <a:rPr kumimoji="1" lang="ko-KR" altLang="en-US" sz="1200" b="1" dirty="0">
                <a:solidFill>
                  <a:schemeClr val="bg1"/>
                </a:solidFill>
              </a:rPr>
              <a:t>이상의 </a:t>
            </a:r>
            <a:r>
              <a:rPr kumimoji="1" lang="en-US" altLang="ko-KR" sz="1200" b="1" dirty="0">
                <a:solidFill>
                  <a:schemeClr val="bg1"/>
                </a:solidFill>
              </a:rPr>
              <a:t>NMEA </a:t>
            </a:r>
            <a:r>
              <a:rPr kumimoji="1" lang="ko-KR" altLang="en-US" sz="1200" b="1" dirty="0">
                <a:solidFill>
                  <a:schemeClr val="bg1"/>
                </a:solidFill>
              </a:rPr>
              <a:t>입력 시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16D25517-D5BF-BAF6-2C02-00DB430F530F}"/>
              </a:ext>
            </a:extLst>
          </p:cNvPr>
          <p:cNvSpPr txBox="1"/>
          <p:nvPr/>
        </p:nvSpPr>
        <p:spPr>
          <a:xfrm>
            <a:off x="6156341" y="2537929"/>
            <a:ext cx="3355086" cy="207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6250" indent="-171450">
              <a:buFont typeface="Wingdings" pitchFamily="2" charset="2"/>
              <a:buChar char="ü"/>
            </a:pPr>
            <a:r>
              <a:rPr kumimoji="1" lang="ko-KR" altLang="en-US" sz="1200" b="1" dirty="0"/>
              <a:t>수집</a:t>
            </a:r>
            <a:r>
              <a:rPr kumimoji="1" lang="en-US" altLang="ko-KR" sz="1200" b="1" dirty="0"/>
              <a:t> GNSS </a:t>
            </a:r>
            <a:r>
              <a:rPr kumimoji="1" lang="ko-KR" altLang="en-US" sz="1200" b="1" dirty="0"/>
              <a:t>신호 </a:t>
            </a:r>
            <a:r>
              <a:rPr kumimoji="1" lang="ko-KR" altLang="en-US" sz="1200" b="1" dirty="0" err="1"/>
              <a:t>재방사</a:t>
            </a:r>
            <a:endParaRPr kumimoji="1" lang="en-US" altLang="ko-KR" sz="1200" b="1" dirty="0"/>
          </a:p>
          <a:p>
            <a:pPr marL="252000" lvl="1" indent="-133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ko-KR" sz="1100" dirty="0"/>
              <a:t>GNSS </a:t>
            </a:r>
            <a:r>
              <a:rPr kumimoji="1" lang="ko-KR" altLang="en-US" sz="1100" dirty="0"/>
              <a:t>신호 </a:t>
            </a:r>
            <a:r>
              <a:rPr kumimoji="1" lang="ko-KR" altLang="en-US" sz="1100" dirty="0" err="1"/>
              <a:t>재방사</a:t>
            </a:r>
            <a:endParaRPr kumimoji="1" lang="en-US" altLang="ko-KR" sz="1100" dirty="0"/>
          </a:p>
          <a:p>
            <a:pPr marL="252000" lvl="1" indent="-133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ko-KR" altLang="en-US" sz="1100" dirty="0"/>
              <a:t>보정정보 데이터의 </a:t>
            </a:r>
            <a:r>
              <a:rPr kumimoji="1" lang="en-US" altLang="ko-KR" sz="1100" dirty="0"/>
              <a:t>GNSS </a:t>
            </a:r>
            <a:r>
              <a:rPr kumimoji="1" lang="ko-KR" altLang="en-US" sz="1100" dirty="0"/>
              <a:t>시각 동기 및 </a:t>
            </a:r>
            <a:r>
              <a:rPr kumimoji="1" lang="ko-KR" altLang="en-US" sz="1100" dirty="0" err="1"/>
              <a:t>재방사</a:t>
            </a:r>
            <a:endParaRPr kumimoji="1" lang="en-US" altLang="ko-KR" sz="1100" dirty="0"/>
          </a:p>
          <a:p>
            <a:pPr marL="146250" indent="-171450">
              <a:spcBef>
                <a:spcPts val="600"/>
              </a:spcBef>
              <a:buFont typeface="Wingdings" pitchFamily="2" charset="2"/>
              <a:buChar char="ü"/>
            </a:pPr>
            <a:r>
              <a:rPr kumimoji="1" lang="ko-KR" altLang="en-US" sz="1200" b="1" dirty="0"/>
              <a:t>실시간 정밀 </a:t>
            </a:r>
            <a:r>
              <a:rPr kumimoji="1" lang="en-US" altLang="ko-KR" sz="1200" b="1" dirty="0"/>
              <a:t>GNSS </a:t>
            </a:r>
            <a:r>
              <a:rPr kumimoji="1" lang="ko-KR" altLang="en-US" sz="1200" b="1" dirty="0"/>
              <a:t>처리 시스템 구동</a:t>
            </a:r>
            <a:endParaRPr kumimoji="1" lang="en-US" altLang="ko-KR" sz="1200" b="1" dirty="0"/>
          </a:p>
          <a:p>
            <a:pPr marL="252000" lvl="1" indent="-133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ko-KR" sz="1100" dirty="0"/>
              <a:t>GNSS</a:t>
            </a:r>
            <a:r>
              <a:rPr kumimoji="1" lang="ko-KR" altLang="en-US" sz="1100" dirty="0"/>
              <a:t> 보정정보</a:t>
            </a:r>
            <a:r>
              <a:rPr kumimoji="1" lang="en-US" altLang="ko-KR" sz="1100" dirty="0"/>
              <a:t> </a:t>
            </a:r>
            <a:r>
              <a:rPr kumimoji="1" lang="ko-KR" altLang="en-US" sz="1100" dirty="0"/>
              <a:t>및 사용자 신호 입력</a:t>
            </a:r>
            <a:endParaRPr kumimoji="1" lang="en-US" altLang="ko-KR" sz="1100" dirty="0"/>
          </a:p>
          <a:p>
            <a:pPr marL="252000" lvl="1" indent="-133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ko-KR" altLang="en-US" sz="1100" dirty="0"/>
              <a:t>정밀 </a:t>
            </a:r>
            <a:r>
              <a:rPr kumimoji="1" lang="en-US" altLang="ko-KR" sz="1100" dirty="0"/>
              <a:t>NMEA </a:t>
            </a:r>
            <a:r>
              <a:rPr kumimoji="1" lang="ko-KR" altLang="en-US" sz="1100" dirty="0"/>
              <a:t>데이터를 </a:t>
            </a:r>
            <a:r>
              <a:rPr kumimoji="1" lang="en-US" altLang="ko-KR" sz="1100" dirty="0"/>
              <a:t>Pixhawk</a:t>
            </a:r>
            <a:r>
              <a:rPr kumimoji="1" lang="ko-KR" altLang="en-US" sz="1100" dirty="0" err="1"/>
              <a:t>에</a:t>
            </a:r>
            <a:r>
              <a:rPr kumimoji="1" lang="ko-KR" altLang="en-US" sz="1100" dirty="0"/>
              <a:t> 입력</a:t>
            </a:r>
            <a:endParaRPr kumimoji="1" lang="en-US" altLang="ko-KR" sz="1100" dirty="0"/>
          </a:p>
          <a:p>
            <a:pPr marL="146250" indent="-171450">
              <a:spcBef>
                <a:spcPts val="600"/>
              </a:spcBef>
              <a:buFont typeface="Wingdings" pitchFamily="2" charset="2"/>
              <a:buChar char="ü"/>
            </a:pPr>
            <a:r>
              <a:rPr kumimoji="1" lang="en-US" altLang="ko-KR" sz="1200" b="1" dirty="0"/>
              <a:t>PX4 </a:t>
            </a:r>
            <a:r>
              <a:rPr kumimoji="1" lang="ko-KR" altLang="en-US" sz="1200" b="1" dirty="0"/>
              <a:t>연계</a:t>
            </a:r>
            <a:endParaRPr kumimoji="1" lang="en-US" altLang="ko-KR" sz="1200" b="1" dirty="0"/>
          </a:p>
          <a:p>
            <a:pPr marL="252000" lvl="1" indent="-133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ko-KR" altLang="en-US" sz="1100" dirty="0"/>
              <a:t>정밀 </a:t>
            </a:r>
            <a:r>
              <a:rPr kumimoji="1" lang="ko-KR" altLang="en-US" sz="1100" dirty="0" err="1"/>
              <a:t>측위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NMEA </a:t>
            </a:r>
            <a:r>
              <a:rPr kumimoji="1" lang="ko-KR" altLang="en-US" sz="1100" dirty="0"/>
              <a:t>데이터 입력</a:t>
            </a:r>
            <a:endParaRPr kumimoji="1" lang="en-US" altLang="ko-KR" sz="1100" dirty="0"/>
          </a:p>
          <a:p>
            <a:pPr marL="252000" lvl="1" indent="-133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ko-KR" altLang="en-US" sz="1100" dirty="0"/>
              <a:t>연계성 확인</a:t>
            </a:r>
            <a:endParaRPr kumimoji="1"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40990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F25D4-3418-B742-3DE8-C736170BA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F2DEA4B-D02B-4CC6-B51E-B32E683C9089}"/>
              </a:ext>
            </a:extLst>
          </p:cNvPr>
          <p:cNvSpPr/>
          <p:nvPr/>
        </p:nvSpPr>
        <p:spPr>
          <a:xfrm>
            <a:off x="346335" y="884493"/>
            <a:ext cx="10225136" cy="5632442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 b="1" kern="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823A41-B455-3DC3-12CF-1FCFBB1F4839}"/>
              </a:ext>
            </a:extLst>
          </p:cNvPr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2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5FB281AF-2B23-BD19-0D3A-2F26A7067DEC}"/>
              </a:ext>
            </a:extLst>
          </p:cNvPr>
          <p:cNvSpPr/>
          <p:nvPr/>
        </p:nvSpPr>
        <p:spPr>
          <a:xfrm>
            <a:off x="522164" y="692596"/>
            <a:ext cx="2880320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진행 현황 </a:t>
            </a:r>
            <a:r>
              <a:rPr lang="en-US" altLang="ko-KR" sz="2000" b="1" kern="0" spc="-150" dirty="0">
                <a:solidFill>
                  <a:srgbClr val="FFC000">
                    <a:lumMod val="60000"/>
                    <a:lumOff val="40000"/>
                  </a:srgbClr>
                </a:solidFill>
              </a:rPr>
              <a:t>[3/4]</a:t>
            </a:r>
            <a:endParaRPr lang="ko-KR" altLang="en-US" sz="2000" spc="-15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419FA9A-0248-4EFE-132E-EB9F1B5302F8}"/>
              </a:ext>
            </a:extLst>
          </p:cNvPr>
          <p:cNvSpPr txBox="1">
            <a:spLocks/>
          </p:cNvSpPr>
          <p:nvPr/>
        </p:nvSpPr>
        <p:spPr>
          <a:xfrm>
            <a:off x="378148" y="1420644"/>
            <a:ext cx="10004835" cy="4839095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8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단암시스템즈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개발 </a:t>
            </a: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GNSS 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수신기 </a:t>
            </a: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RTK 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성능 평가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저가형 수신기 </a:t>
            </a:r>
            <a:r>
              <a:rPr lang="en-US" altLang="ko-KR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(UBLOX </a:t>
            </a:r>
            <a:r>
              <a:rPr lang="en-US" altLang="ko-KR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+mj-ea"/>
              </a:rPr>
              <a:t>F9P</a:t>
            </a:r>
            <a:r>
              <a:rPr lang="en-US" altLang="ko-KR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), </a:t>
            </a:r>
            <a:r>
              <a:rPr lang="ko-KR" altLang="en-US" sz="12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단암시스템즈</a:t>
            </a:r>
            <a:r>
              <a:rPr lang="ko-KR" altLang="en-US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개발 수신기 </a:t>
            </a:r>
            <a:r>
              <a:rPr lang="en-US" altLang="ko-KR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(</a:t>
            </a:r>
            <a:r>
              <a:rPr lang="en-US" altLang="ko-KR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B050"/>
                </a:solidFill>
                <a:latin typeface="+mj-ea"/>
              </a:rPr>
              <a:t>G1000</a:t>
            </a:r>
            <a:r>
              <a:rPr lang="en-US" altLang="ko-KR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), </a:t>
            </a:r>
            <a:r>
              <a:rPr lang="ko-KR" altLang="en-US" sz="12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측량급</a:t>
            </a:r>
            <a:r>
              <a:rPr lang="ko-KR" altLang="en-US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수신기 </a:t>
            </a:r>
            <a:r>
              <a:rPr lang="en-US" altLang="ko-KR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(Trimble </a:t>
            </a:r>
            <a:r>
              <a:rPr lang="en-US" altLang="ko-KR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2060"/>
                </a:solidFill>
                <a:latin typeface="+mj-ea"/>
              </a:rPr>
              <a:t>NetR9</a:t>
            </a:r>
            <a:r>
              <a:rPr lang="en-US" altLang="ko-KR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)</a:t>
            </a:r>
            <a:r>
              <a:rPr lang="ko-KR" altLang="en-US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의 원시 측정치를 이용하여 </a:t>
            </a:r>
            <a:r>
              <a:rPr lang="en-US" altLang="ko-KR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RTK </a:t>
            </a:r>
            <a:r>
              <a:rPr lang="ko-KR" altLang="en-US" sz="12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측위</a:t>
            </a:r>
            <a:r>
              <a:rPr lang="ko-KR" altLang="en-US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후</a:t>
            </a:r>
            <a:r>
              <a:rPr lang="en-US" altLang="ko-KR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,</a:t>
            </a:r>
            <a:r>
              <a:rPr lang="ko-KR" altLang="en-US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성능 비교 수행</a:t>
            </a:r>
            <a:endParaRPr lang="en-US" altLang="ko-KR" sz="12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위성 배치가 동일한 환경에서</a:t>
            </a:r>
            <a:r>
              <a:rPr lang="en-US" altLang="ko-KR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,</a:t>
            </a:r>
            <a:r>
              <a:rPr lang="ko-KR" altLang="en-US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 </a:t>
            </a:r>
            <a:r>
              <a:rPr lang="ko-KR" altLang="en-US" sz="12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측량급</a:t>
            </a:r>
            <a:r>
              <a:rPr lang="ko-KR" altLang="en-US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 수신기와 동등한 수준의 </a:t>
            </a:r>
            <a:r>
              <a:rPr lang="ko-KR" altLang="en-US" sz="12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측위</a:t>
            </a:r>
            <a:r>
              <a:rPr lang="ko-KR" altLang="en-US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 결과 제공</a:t>
            </a:r>
            <a:endParaRPr lang="en-US" altLang="ko-KR" sz="12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accent5"/>
              </a:solidFill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endParaRPr lang="en-US" altLang="ko-KR" sz="12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7A025AA-A261-BA64-3B86-83AEC7675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91179"/>
              </p:ext>
            </p:extLst>
          </p:nvPr>
        </p:nvGraphicFramePr>
        <p:xfrm>
          <a:off x="529228" y="2415351"/>
          <a:ext cx="3309580" cy="2390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1048">
                  <a:extLst>
                    <a:ext uri="{9D8B030D-6E8A-4147-A177-3AD203B41FA5}">
                      <a16:colId xmlns:a16="http://schemas.microsoft.com/office/drawing/2014/main" val="1998790950"/>
                    </a:ext>
                  </a:extLst>
                </a:gridCol>
                <a:gridCol w="2308532">
                  <a:extLst>
                    <a:ext uri="{9D8B030D-6E8A-4147-A177-3AD203B41FA5}">
                      <a16:colId xmlns:a16="http://schemas.microsoft.com/office/drawing/2014/main" val="1954814753"/>
                    </a:ext>
                  </a:extLst>
                </a:gridCol>
              </a:tblGrid>
              <a:tr h="3089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데이터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spc="0" baseline="0" dirty="0">
                          <a:solidFill>
                            <a:schemeClr val="tx1"/>
                          </a:solidFill>
                        </a:rPr>
                        <a:t>2025/08/23 16:00 to 17:00 (KST)</a:t>
                      </a:r>
                      <a:endParaRPr lang="ko-KR" altLang="en-US" sz="900" b="1" spc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19440" marR="19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31166243"/>
                  </a:ext>
                </a:extLst>
              </a:tr>
              <a:tr h="252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</a:rPr>
                        <a:t>기준국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 안테나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TRM 159900.00 SCIS</a:t>
                      </a:r>
                      <a:endParaRPr lang="ko-KR" altLang="en-US" sz="900" spc="0" baseline="0" dirty="0"/>
                    </a:p>
                  </a:txBody>
                  <a:tcPr marL="19440" marR="19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02393824"/>
                  </a:ext>
                </a:extLst>
              </a:tr>
              <a:tr h="252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</a:rPr>
                        <a:t>기준국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 수신기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pc="0" baseline="0" dirty="0"/>
                        <a:t>Trimble Alloy</a:t>
                      </a:r>
                      <a:endParaRPr lang="ko-KR" altLang="en-US" sz="900" spc="0" baseline="0" dirty="0"/>
                    </a:p>
                  </a:txBody>
                  <a:tcPr marL="19440" marR="19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14129227"/>
                  </a:ext>
                </a:extLst>
              </a:tr>
              <a:tr h="252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사용자 안테나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spc="0" baseline="0" dirty="0">
                          <a:solidFill>
                            <a:schemeClr val="tx1"/>
                          </a:solidFill>
                        </a:rPr>
                        <a:t>TRM 29659.00 SCIS</a:t>
                      </a:r>
                      <a:endParaRPr lang="ko-KR" altLang="en-US" sz="900" b="1" spc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19440" marR="19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58849555"/>
                  </a:ext>
                </a:extLst>
              </a:tr>
              <a:tr h="473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사용자 수신기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Trimble-NetR9</a:t>
                      </a: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UBLOX-F9P</a:t>
                      </a:r>
                    </a:p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단암시스템즈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B050"/>
                          </a:solidFill>
                        </a:rPr>
                        <a:t>G1000</a:t>
                      </a:r>
                      <a:endParaRPr lang="ko-KR" altLang="en-US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19440" marR="19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4199907"/>
                  </a:ext>
                </a:extLst>
              </a:tr>
              <a:tr h="252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데이터 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2Hz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9440" marR="19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52544400"/>
                  </a:ext>
                </a:extLst>
              </a:tr>
              <a:tr h="568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가용 </a:t>
                      </a: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</a:rPr>
                        <a:t>위성군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및 주파수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Case 1: GPS L1/L5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/>
                        <a:t>Case 2: </a:t>
                      </a:r>
                      <a:r>
                        <a:rPr lang="en-US" altLang="ko-KR" sz="900" b="1" spc="-20" baseline="0" dirty="0"/>
                        <a:t>GPS L1/L5, GAL E1/E5a, QZS L1/L5</a:t>
                      </a:r>
                    </a:p>
                  </a:txBody>
                  <a:tcPr marL="19440" marR="19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808645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F5360B04-070E-E2C6-369F-99C4500EB3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228" y="4932760"/>
            <a:ext cx="3305303" cy="14401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삼각형 13">
            <a:extLst>
              <a:ext uri="{FF2B5EF4-FFF2-40B4-BE49-F238E27FC236}">
                <a16:creationId xmlns:a16="http://schemas.microsoft.com/office/drawing/2014/main" id="{D28C2CBD-61CA-005A-BE7D-A149DEF45782}"/>
              </a:ext>
            </a:extLst>
          </p:cNvPr>
          <p:cNvSpPr/>
          <p:nvPr/>
        </p:nvSpPr>
        <p:spPr>
          <a:xfrm>
            <a:off x="2737258" y="5398376"/>
            <a:ext cx="166683" cy="143692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005885-D8C8-3B37-0B98-8CEFE8D19944}"/>
              </a:ext>
            </a:extLst>
          </p:cNvPr>
          <p:cNvSpPr txBox="1"/>
          <p:nvPr/>
        </p:nvSpPr>
        <p:spPr>
          <a:xfrm>
            <a:off x="1201626" y="5873884"/>
            <a:ext cx="863305" cy="138499"/>
          </a:xfrm>
          <a:prstGeom prst="rect">
            <a:avLst/>
          </a:prstGeom>
          <a:solidFill>
            <a:srgbClr val="002060"/>
          </a:solidFill>
          <a:ln w="12700">
            <a:noFill/>
          </a:ln>
        </p:spPr>
        <p:txBody>
          <a:bodyPr wrap="square" tIns="0" bIns="0" rtlCol="0">
            <a:spAutoFit/>
          </a:bodyPr>
          <a:lstStyle/>
          <a:p>
            <a:r>
              <a:rPr kumimoji="1" lang="ko-KR" altLang="en-US" sz="900" b="1">
                <a:solidFill>
                  <a:schemeClr val="bg1"/>
                </a:solidFill>
              </a:rPr>
              <a:t>용산 </a:t>
            </a:r>
            <a:r>
              <a:rPr kumimoji="1" lang="en-US" altLang="ko-KR" sz="900" b="1" dirty="0">
                <a:solidFill>
                  <a:schemeClr val="bg1"/>
                </a:solidFill>
              </a:rPr>
              <a:t>(</a:t>
            </a:r>
            <a:r>
              <a:rPr kumimoji="1" lang="ko-KR" altLang="en-US" sz="900" b="1" dirty="0" err="1">
                <a:solidFill>
                  <a:schemeClr val="bg1"/>
                </a:solidFill>
              </a:rPr>
              <a:t>기준국</a:t>
            </a:r>
            <a:r>
              <a:rPr kumimoji="1" lang="en-US" altLang="ko-KR" sz="900" b="1" dirty="0">
                <a:solidFill>
                  <a:schemeClr val="bg1"/>
                </a:solidFill>
              </a:rPr>
              <a:t>)</a:t>
            </a:r>
            <a:endParaRPr kumimoji="1"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D0AA2981-A520-7625-B93F-EC6695ED5593}"/>
              </a:ext>
            </a:extLst>
          </p:cNvPr>
          <p:cNvSpPr/>
          <p:nvPr/>
        </p:nvSpPr>
        <p:spPr>
          <a:xfrm>
            <a:off x="1453735" y="5639092"/>
            <a:ext cx="166683" cy="143692"/>
          </a:xfrm>
          <a:prstGeom prst="triangl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E335E49-AB6E-2BB4-9895-5C3AB661E4FD}"/>
              </a:ext>
            </a:extLst>
          </p:cNvPr>
          <p:cNvCxnSpPr>
            <a:cxnSpLocks/>
            <a:stCxn id="16" idx="5"/>
            <a:endCxn id="14" idx="1"/>
          </p:cNvCxnSpPr>
          <p:nvPr/>
        </p:nvCxnSpPr>
        <p:spPr>
          <a:xfrm flipV="1">
            <a:off x="1578747" y="5470222"/>
            <a:ext cx="1200182" cy="24071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AC551B-336D-CB2C-E3C5-F6D9D98CB695}"/>
              </a:ext>
            </a:extLst>
          </p:cNvPr>
          <p:cNvSpPr txBox="1"/>
          <p:nvPr/>
        </p:nvSpPr>
        <p:spPr>
          <a:xfrm rot="20979438">
            <a:off x="1667270" y="5165869"/>
            <a:ext cx="14809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6.6km</a:t>
            </a:r>
            <a:endParaRPr kumimoji="1"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5518B4-A040-6BAE-CA54-B6A1CC46E505}"/>
              </a:ext>
            </a:extLst>
          </p:cNvPr>
          <p:cNvSpPr/>
          <p:nvPr/>
        </p:nvSpPr>
        <p:spPr>
          <a:xfrm>
            <a:off x="2455487" y="5750654"/>
            <a:ext cx="1335840" cy="5829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0" name="그림 19" descr="전자 부품, 회로 구성요소, 전자제품, 패시브 회로 부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FFFB55-4CA6-BEC3-52A8-6ADC482EE6C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6001" y="5823260"/>
            <a:ext cx="357245" cy="2655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029D169-A7F2-7989-C133-14CB4BADCB0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94365" y="5846467"/>
            <a:ext cx="370013" cy="226549"/>
          </a:xfrm>
          <a:prstGeom prst="rect">
            <a:avLst/>
          </a:prstGeom>
        </p:spPr>
      </p:pic>
      <p:pic>
        <p:nvPicPr>
          <p:cNvPr id="22" name="그림 21" descr="텍스트, 폰트, 스크린샷, 표지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03BFD2-C1FF-AECA-CE5C-587DB301CA8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580" y="5867260"/>
            <a:ext cx="283151" cy="2057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37E93AD-572F-32CF-8FBD-A538B136E81A}"/>
              </a:ext>
            </a:extLst>
          </p:cNvPr>
          <p:cNvSpPr txBox="1"/>
          <p:nvPr/>
        </p:nvSpPr>
        <p:spPr>
          <a:xfrm>
            <a:off x="2477214" y="6074174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>
                <a:solidFill>
                  <a:srgbClr val="C00000"/>
                </a:solidFill>
              </a:rPr>
              <a:t>F9P</a:t>
            </a:r>
            <a:endParaRPr kumimoji="1" lang="ko-KR" altLang="en-US" sz="10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B91ADE-6344-61A4-C318-0DAA65E1E3AA}"/>
              </a:ext>
            </a:extLst>
          </p:cNvPr>
          <p:cNvSpPr txBox="1"/>
          <p:nvPr/>
        </p:nvSpPr>
        <p:spPr>
          <a:xfrm>
            <a:off x="2778088" y="607417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>
                <a:solidFill>
                  <a:srgbClr val="00B050"/>
                </a:solidFill>
              </a:rPr>
              <a:t>G1000</a:t>
            </a:r>
            <a:endParaRPr kumimoji="1" lang="ko-KR" altLang="en-US" sz="1000" b="1" dirty="0">
              <a:solidFill>
                <a:srgbClr val="00B05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53A7A1-8DC4-F68A-EB3A-E46281C1FC5A}"/>
              </a:ext>
            </a:extLst>
          </p:cNvPr>
          <p:cNvSpPr txBox="1"/>
          <p:nvPr/>
        </p:nvSpPr>
        <p:spPr>
          <a:xfrm>
            <a:off x="3226749" y="6070509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>
                <a:solidFill>
                  <a:srgbClr val="002060"/>
                </a:solidFill>
              </a:rPr>
              <a:t>NetR9</a:t>
            </a:r>
            <a:endParaRPr kumimoji="1" lang="ko-KR" altLang="en-US" sz="1000" b="1" dirty="0">
              <a:solidFill>
                <a:srgbClr val="00206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85555-7BD9-7FFA-9F18-DCA01EC7AD85}"/>
              </a:ext>
            </a:extLst>
          </p:cNvPr>
          <p:cNvSpPr txBox="1"/>
          <p:nvPr/>
        </p:nvSpPr>
        <p:spPr>
          <a:xfrm>
            <a:off x="2464853" y="5586114"/>
            <a:ext cx="820737" cy="138499"/>
          </a:xfrm>
          <a:prstGeom prst="rect">
            <a:avLst/>
          </a:prstGeom>
          <a:solidFill>
            <a:srgbClr val="00B050"/>
          </a:solidFill>
          <a:ln w="12700">
            <a:noFill/>
          </a:ln>
        </p:spPr>
        <p:txBody>
          <a:bodyPr wrap="square" tIns="0" bIns="0" rtlCol="0">
            <a:spAutoFit/>
          </a:bodyPr>
          <a:lstStyle/>
          <a:p>
            <a:r>
              <a:rPr kumimoji="1" lang="en-US" altLang="ko-KR" sz="900" b="1" dirty="0">
                <a:solidFill>
                  <a:schemeClr val="bg1"/>
                </a:solidFill>
              </a:rPr>
              <a:t>SJU</a:t>
            </a:r>
            <a:r>
              <a:rPr kumimoji="1" lang="ko-KR" altLang="en-US" sz="900" b="1" dirty="0">
                <a:solidFill>
                  <a:schemeClr val="bg1"/>
                </a:solidFill>
              </a:rPr>
              <a:t> </a:t>
            </a:r>
            <a:r>
              <a:rPr kumimoji="1" lang="en-US" altLang="ko-KR" sz="900" b="1" dirty="0">
                <a:solidFill>
                  <a:schemeClr val="bg1"/>
                </a:solidFill>
              </a:rPr>
              <a:t>(</a:t>
            </a:r>
            <a:r>
              <a:rPr kumimoji="1" lang="ko-KR" altLang="en-US" sz="900" b="1" dirty="0">
                <a:solidFill>
                  <a:schemeClr val="bg1"/>
                </a:solidFill>
              </a:rPr>
              <a:t>사용자</a:t>
            </a:r>
            <a:r>
              <a:rPr kumimoji="1" lang="en-US" altLang="ko-KR" sz="900" b="1" dirty="0">
                <a:solidFill>
                  <a:schemeClr val="bg1"/>
                </a:solidFill>
              </a:rPr>
              <a:t>)</a:t>
            </a:r>
            <a:endParaRPr kumimoji="1"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62E562F2-7096-5EC6-AF03-292DF813B4FE}"/>
              </a:ext>
            </a:extLst>
          </p:cNvPr>
          <p:cNvSpPr/>
          <p:nvPr/>
        </p:nvSpPr>
        <p:spPr>
          <a:xfrm>
            <a:off x="3912731" y="2397965"/>
            <a:ext cx="3178907" cy="3971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F186FFD4-2CDC-8BBB-DEA6-9F941AA54303}"/>
              </a:ext>
            </a:extLst>
          </p:cNvPr>
          <p:cNvSpPr/>
          <p:nvPr/>
        </p:nvSpPr>
        <p:spPr>
          <a:xfrm>
            <a:off x="7169836" y="2397965"/>
            <a:ext cx="3145415" cy="3971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2A564013-F22D-88A1-A92A-8CA7D7E2ED34}"/>
              </a:ext>
            </a:extLst>
          </p:cNvPr>
          <p:cNvSpPr txBox="1"/>
          <p:nvPr/>
        </p:nvSpPr>
        <p:spPr>
          <a:xfrm>
            <a:off x="3906540" y="2403386"/>
            <a:ext cx="1613822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bg1"/>
                </a:solidFill>
              </a:rPr>
              <a:t>CASE 1: GPS ONLY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25" name="그림 1024" descr="텍스트, 스크린샷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3B0A1C-BED4-35CB-70B6-595F9525F25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4007" y="3846361"/>
            <a:ext cx="2664297" cy="1446438"/>
          </a:xfrm>
          <a:prstGeom prst="rect">
            <a:avLst/>
          </a:prstGeom>
          <a:ln>
            <a:noFill/>
          </a:ln>
        </p:spPr>
      </p:pic>
      <p:graphicFrame>
        <p:nvGraphicFramePr>
          <p:cNvPr id="1031" name="표 1030">
            <a:extLst>
              <a:ext uri="{FF2B5EF4-FFF2-40B4-BE49-F238E27FC236}">
                <a16:creationId xmlns:a16="http://schemas.microsoft.com/office/drawing/2014/main" id="{43B26F99-9BF8-CCBE-657C-09E860FED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588725"/>
              </p:ext>
            </p:extLst>
          </p:nvPr>
        </p:nvGraphicFramePr>
        <p:xfrm>
          <a:off x="4184192" y="5364807"/>
          <a:ext cx="2664000" cy="87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7632">
                  <a:extLst>
                    <a:ext uri="{9D8B030D-6E8A-4147-A177-3AD203B41FA5}">
                      <a16:colId xmlns:a16="http://schemas.microsoft.com/office/drawing/2014/main" val="1881118462"/>
                    </a:ext>
                  </a:extLst>
                </a:gridCol>
                <a:gridCol w="479092">
                  <a:extLst>
                    <a:ext uri="{9D8B030D-6E8A-4147-A177-3AD203B41FA5}">
                      <a16:colId xmlns:a16="http://schemas.microsoft.com/office/drawing/2014/main" val="350083566"/>
                    </a:ext>
                  </a:extLst>
                </a:gridCol>
                <a:gridCol w="479092">
                  <a:extLst>
                    <a:ext uri="{9D8B030D-6E8A-4147-A177-3AD203B41FA5}">
                      <a16:colId xmlns:a16="http://schemas.microsoft.com/office/drawing/2014/main" val="3752119403"/>
                    </a:ext>
                  </a:extLst>
                </a:gridCol>
                <a:gridCol w="479092">
                  <a:extLst>
                    <a:ext uri="{9D8B030D-6E8A-4147-A177-3AD203B41FA5}">
                      <a16:colId xmlns:a16="http://schemas.microsoft.com/office/drawing/2014/main" val="2878269591"/>
                    </a:ext>
                  </a:extLst>
                </a:gridCol>
                <a:gridCol w="479092">
                  <a:extLst>
                    <a:ext uri="{9D8B030D-6E8A-4147-A177-3AD203B41FA5}">
                      <a16:colId xmlns:a16="http://schemas.microsoft.com/office/drawing/2014/main" val="1859087388"/>
                    </a:ext>
                  </a:extLst>
                </a:gridCol>
              </a:tblGrid>
              <a:tr h="1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수평 오차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[mm]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MEAN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STD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RMS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95%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693795"/>
                  </a:ext>
                </a:extLst>
              </a:tr>
              <a:tr h="188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C00000"/>
                          </a:solidFill>
                        </a:rPr>
                        <a:t>F9P</a:t>
                      </a:r>
                      <a:endParaRPr lang="ko-KR" altLang="en-US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C00000"/>
                          </a:solidFill>
                        </a:rPr>
                        <a:t>8.1</a:t>
                      </a:r>
                      <a:endParaRPr lang="ko-KR" altLang="en-US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C00000"/>
                          </a:solidFill>
                        </a:rPr>
                        <a:t>3.6</a:t>
                      </a:r>
                      <a:endParaRPr lang="ko-KR" altLang="en-US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C00000"/>
                          </a:solidFill>
                        </a:rPr>
                        <a:t>8.9</a:t>
                      </a:r>
                      <a:endParaRPr lang="ko-KR" altLang="en-US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C00000"/>
                          </a:solidFill>
                        </a:rPr>
                        <a:t>14.4</a:t>
                      </a:r>
                      <a:endParaRPr lang="ko-KR" altLang="en-US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998981"/>
                  </a:ext>
                </a:extLst>
              </a:tr>
              <a:tr h="188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B050"/>
                          </a:solidFill>
                        </a:rPr>
                        <a:t>G1000</a:t>
                      </a:r>
                      <a:endParaRPr lang="ko-KR" altLang="en-US" sz="1000" b="1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B050"/>
                          </a:solidFill>
                        </a:rPr>
                        <a:t>7.2</a:t>
                      </a:r>
                      <a:endParaRPr lang="ko-KR" altLang="en-US" sz="1000" b="1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B050"/>
                          </a:solidFill>
                        </a:rPr>
                        <a:t>3.4</a:t>
                      </a:r>
                      <a:endParaRPr lang="ko-KR" altLang="en-US" sz="1000" b="1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B050"/>
                          </a:solidFill>
                        </a:rPr>
                        <a:t>7.9</a:t>
                      </a:r>
                      <a:endParaRPr lang="ko-KR" altLang="en-US" sz="1000" b="1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B050"/>
                          </a:solidFill>
                        </a:rPr>
                        <a:t>13.7</a:t>
                      </a:r>
                      <a:endParaRPr lang="ko-KR" altLang="en-US" sz="1000" b="1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933962"/>
                  </a:ext>
                </a:extLst>
              </a:tr>
              <a:tr h="188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2060"/>
                          </a:solidFill>
                        </a:rPr>
                        <a:t>NetR9</a:t>
                      </a:r>
                      <a:endParaRPr lang="ko-KR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2060"/>
                          </a:solidFill>
                        </a:rPr>
                        <a:t>7.2</a:t>
                      </a:r>
                      <a:endParaRPr lang="ko-KR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2060"/>
                          </a:solidFill>
                        </a:rPr>
                        <a:t>3.3</a:t>
                      </a:r>
                      <a:endParaRPr lang="ko-KR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2060"/>
                          </a:solidFill>
                        </a:rPr>
                        <a:t>7.9</a:t>
                      </a:r>
                      <a:endParaRPr lang="ko-KR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2060"/>
                          </a:solidFill>
                        </a:rPr>
                        <a:t>14.3</a:t>
                      </a:r>
                      <a:endParaRPr lang="ko-KR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85678"/>
                  </a:ext>
                </a:extLst>
              </a:tr>
            </a:tbl>
          </a:graphicData>
        </a:graphic>
      </p:graphicFrame>
      <p:pic>
        <p:nvPicPr>
          <p:cNvPr id="1029" name="그림 1028" descr="텍스트, 스크린샷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0DD556-5B21-4FFB-6155-DAFC10F6B4C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4007" y="2849021"/>
            <a:ext cx="2668360" cy="934012"/>
          </a:xfrm>
          <a:prstGeom prst="rect">
            <a:avLst/>
          </a:prstGeom>
          <a:ln>
            <a:noFill/>
          </a:ln>
        </p:spPr>
      </p:pic>
      <p:pic>
        <p:nvPicPr>
          <p:cNvPr id="1039" name="그림 1038" descr="텍스트, 스크린샷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3FD9E7-DAD7-4081-4FB8-8485C6C04B0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1921" y="3846361"/>
            <a:ext cx="2652816" cy="1438199"/>
          </a:xfrm>
          <a:prstGeom prst="rect">
            <a:avLst/>
          </a:prstGeom>
          <a:ln>
            <a:noFill/>
          </a:ln>
        </p:spPr>
      </p:pic>
      <p:pic>
        <p:nvPicPr>
          <p:cNvPr id="1043" name="그림 1042" descr="텍스트, 스크린샷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65663F-C4AE-844F-FBDE-3063ED5A7DD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9521" y="2841780"/>
            <a:ext cx="2652817" cy="939223"/>
          </a:xfrm>
          <a:prstGeom prst="rect">
            <a:avLst/>
          </a:prstGeom>
          <a:ln>
            <a:noFill/>
          </a:ln>
        </p:spPr>
      </p:pic>
      <p:graphicFrame>
        <p:nvGraphicFramePr>
          <p:cNvPr id="1044" name="표 1043">
            <a:extLst>
              <a:ext uri="{FF2B5EF4-FFF2-40B4-BE49-F238E27FC236}">
                <a16:creationId xmlns:a16="http://schemas.microsoft.com/office/drawing/2014/main" id="{83AA96BB-29EB-1AFB-07F3-2A0E25D27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978850"/>
              </p:ext>
            </p:extLst>
          </p:nvPr>
        </p:nvGraphicFramePr>
        <p:xfrm>
          <a:off x="7421921" y="5369154"/>
          <a:ext cx="2664681" cy="87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7821">
                  <a:extLst>
                    <a:ext uri="{9D8B030D-6E8A-4147-A177-3AD203B41FA5}">
                      <a16:colId xmlns:a16="http://schemas.microsoft.com/office/drawing/2014/main" val="1881118462"/>
                    </a:ext>
                  </a:extLst>
                </a:gridCol>
                <a:gridCol w="479215">
                  <a:extLst>
                    <a:ext uri="{9D8B030D-6E8A-4147-A177-3AD203B41FA5}">
                      <a16:colId xmlns:a16="http://schemas.microsoft.com/office/drawing/2014/main" val="350083566"/>
                    </a:ext>
                  </a:extLst>
                </a:gridCol>
                <a:gridCol w="479215">
                  <a:extLst>
                    <a:ext uri="{9D8B030D-6E8A-4147-A177-3AD203B41FA5}">
                      <a16:colId xmlns:a16="http://schemas.microsoft.com/office/drawing/2014/main" val="3776925472"/>
                    </a:ext>
                  </a:extLst>
                </a:gridCol>
                <a:gridCol w="479215">
                  <a:extLst>
                    <a:ext uri="{9D8B030D-6E8A-4147-A177-3AD203B41FA5}">
                      <a16:colId xmlns:a16="http://schemas.microsoft.com/office/drawing/2014/main" val="2878269591"/>
                    </a:ext>
                  </a:extLst>
                </a:gridCol>
                <a:gridCol w="479215">
                  <a:extLst>
                    <a:ext uri="{9D8B030D-6E8A-4147-A177-3AD203B41FA5}">
                      <a16:colId xmlns:a16="http://schemas.microsoft.com/office/drawing/2014/main" val="1859087388"/>
                    </a:ext>
                  </a:extLst>
                </a:gridCol>
              </a:tblGrid>
              <a:tr h="1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수평 오차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[mm]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MEAN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STD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RMS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95%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693795"/>
                  </a:ext>
                </a:extLst>
              </a:tr>
              <a:tr h="188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C00000"/>
                          </a:solidFill>
                        </a:rPr>
                        <a:t>F9P</a:t>
                      </a:r>
                      <a:endParaRPr lang="ko-KR" altLang="en-US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C00000"/>
                          </a:solidFill>
                        </a:rPr>
                        <a:t>6.5</a:t>
                      </a:r>
                      <a:endParaRPr lang="ko-KR" altLang="en-US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C00000"/>
                          </a:solidFill>
                        </a:rPr>
                        <a:t>3.0</a:t>
                      </a:r>
                      <a:endParaRPr lang="ko-KR" altLang="en-US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C00000"/>
                          </a:solidFill>
                        </a:rPr>
                        <a:t>7.1</a:t>
                      </a:r>
                      <a:endParaRPr lang="ko-KR" altLang="en-US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C00000"/>
                          </a:solidFill>
                        </a:rPr>
                        <a:t>11.5</a:t>
                      </a:r>
                      <a:endParaRPr lang="ko-KR" altLang="en-US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998981"/>
                  </a:ext>
                </a:extLst>
              </a:tr>
              <a:tr h="188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B050"/>
                          </a:solidFill>
                        </a:rPr>
                        <a:t>G1000</a:t>
                      </a:r>
                      <a:endParaRPr lang="ko-KR" altLang="en-US" sz="1000" b="1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B050"/>
                          </a:solidFill>
                        </a:rPr>
                        <a:t>5.6</a:t>
                      </a:r>
                      <a:endParaRPr lang="ko-KR" altLang="en-US" sz="1000" b="1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B050"/>
                          </a:solidFill>
                        </a:rPr>
                        <a:t>2.5</a:t>
                      </a:r>
                      <a:endParaRPr lang="ko-KR" altLang="en-US" sz="1000" b="1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B050"/>
                          </a:solidFill>
                        </a:rPr>
                        <a:t>6.1</a:t>
                      </a:r>
                      <a:endParaRPr lang="ko-KR" altLang="en-US" sz="1000" b="1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B050"/>
                          </a:solidFill>
                        </a:rPr>
                        <a:t>9.8</a:t>
                      </a:r>
                      <a:endParaRPr lang="ko-KR" altLang="en-US" sz="1000" b="1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933962"/>
                  </a:ext>
                </a:extLst>
              </a:tr>
              <a:tr h="188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2060"/>
                          </a:solidFill>
                        </a:rPr>
                        <a:t>NetR9</a:t>
                      </a:r>
                      <a:endParaRPr lang="ko-KR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2060"/>
                          </a:solidFill>
                        </a:rPr>
                        <a:t>5.6</a:t>
                      </a:r>
                      <a:endParaRPr lang="ko-KR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2060"/>
                          </a:solidFill>
                        </a:rPr>
                        <a:t>2.6</a:t>
                      </a:r>
                      <a:endParaRPr lang="ko-KR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2060"/>
                          </a:solidFill>
                        </a:rPr>
                        <a:t>6.2</a:t>
                      </a:r>
                      <a:endParaRPr lang="ko-KR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2060"/>
                          </a:solidFill>
                        </a:rPr>
                        <a:t>10.4</a:t>
                      </a:r>
                      <a:endParaRPr lang="ko-KR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85678"/>
                  </a:ext>
                </a:extLst>
              </a:tr>
            </a:tbl>
          </a:graphicData>
        </a:graphic>
      </p:graphicFrame>
      <p:sp>
        <p:nvSpPr>
          <p:cNvPr id="1049" name="TextBox 1048">
            <a:extLst>
              <a:ext uri="{FF2B5EF4-FFF2-40B4-BE49-F238E27FC236}">
                <a16:creationId xmlns:a16="http://schemas.microsoft.com/office/drawing/2014/main" id="{6801BB49-F535-8387-649E-0CD27E188B63}"/>
              </a:ext>
            </a:extLst>
          </p:cNvPr>
          <p:cNvSpPr txBox="1"/>
          <p:nvPr/>
        </p:nvSpPr>
        <p:spPr>
          <a:xfrm>
            <a:off x="7175252" y="2409554"/>
            <a:ext cx="2229052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bg1"/>
                </a:solidFill>
              </a:rPr>
              <a:t>CASE 2: GPS + GAL + QZS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3" name="그림 32" descr="텍스트, 스크린샷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5C9350-1EFB-403E-8CB5-0D780F0E52F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10778" y="3995244"/>
            <a:ext cx="1466408" cy="204788"/>
          </a:xfrm>
          <a:prstGeom prst="rect">
            <a:avLst/>
          </a:prstGeom>
          <a:ln>
            <a:noFill/>
          </a:ln>
        </p:spPr>
      </p:pic>
      <p:pic>
        <p:nvPicPr>
          <p:cNvPr id="34" name="그림 33" descr="텍스트, 스크린샷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0C33B9-1685-4AC0-9E42-3FDC5638950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87736" y="3978089"/>
            <a:ext cx="1466408" cy="204788"/>
          </a:xfrm>
          <a:prstGeom prst="rect">
            <a:avLst/>
          </a:prstGeom>
          <a:ln>
            <a:noFill/>
          </a:ln>
        </p:spPr>
      </p:pic>
      <p:sp>
        <p:nvSpPr>
          <p:cNvPr id="35" name="직사각형 14">
            <a:extLst>
              <a:ext uri="{FF2B5EF4-FFF2-40B4-BE49-F238E27FC236}">
                <a16:creationId xmlns:a16="http://schemas.microsoft.com/office/drawing/2014/main" id="{1C0CF1BC-CAFF-4F92-A1E2-01E1C335D4DA}"/>
              </a:ext>
            </a:extLst>
          </p:cNvPr>
          <p:cNvSpPr/>
          <p:nvPr/>
        </p:nvSpPr>
        <p:spPr>
          <a:xfrm>
            <a:off x="562360" y="6591492"/>
            <a:ext cx="9568681" cy="49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spc="-150" dirty="0" err="1"/>
              <a:t>단암시스템즈</a:t>
            </a:r>
            <a:r>
              <a:rPr lang="ko-KR" altLang="en-US" sz="1800" b="1" spc="-150" dirty="0"/>
              <a:t> 개발 </a:t>
            </a:r>
            <a:r>
              <a:rPr lang="en-US" altLang="ko-KR" sz="1800" b="1" spc="-150" dirty="0"/>
              <a:t>GNSS </a:t>
            </a:r>
            <a:r>
              <a:rPr lang="ko-KR" altLang="en-US" sz="1800" b="1" spc="-150" dirty="0"/>
              <a:t>수신기 성능 </a:t>
            </a:r>
            <a:r>
              <a:rPr lang="ko-KR" altLang="en-US" sz="1800" b="1" spc="-150" dirty="0" err="1"/>
              <a:t>측량급</a:t>
            </a:r>
            <a:r>
              <a:rPr lang="ko-KR" altLang="en-US" sz="1800" b="1" spc="-150" dirty="0"/>
              <a:t> 수신기와 동등 수준 확인</a:t>
            </a:r>
          </a:p>
        </p:txBody>
      </p:sp>
    </p:spTree>
    <p:extLst>
      <p:ext uri="{BB962C8B-B14F-4D97-AF65-F5344CB8AC3E}">
        <p14:creationId xmlns:p14="http://schemas.microsoft.com/office/powerpoint/2010/main" val="4192344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41F19-D0F6-9C2A-2548-F0E18F70D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3A2E5383-96FE-4E17-9CB8-FAA6CF713B0B}"/>
              </a:ext>
            </a:extLst>
          </p:cNvPr>
          <p:cNvSpPr/>
          <p:nvPr/>
        </p:nvSpPr>
        <p:spPr>
          <a:xfrm>
            <a:off x="346335" y="884493"/>
            <a:ext cx="10225136" cy="5704450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 b="1" kern="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FC8CB8A-119E-4634-ACFB-2F3A4D11F66C}"/>
              </a:ext>
            </a:extLst>
          </p:cNvPr>
          <p:cNvSpPr/>
          <p:nvPr/>
        </p:nvSpPr>
        <p:spPr>
          <a:xfrm>
            <a:off x="2796026" y="2392705"/>
            <a:ext cx="2761428" cy="4058931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2" name="그림 71" descr="텍스트, 도표, 라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1537C1B-674B-49F5-BF00-35E5DEB95F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3925" y="2779033"/>
            <a:ext cx="2472415" cy="8224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8" name="직사각형 14">
            <a:extLst>
              <a:ext uri="{FF2B5EF4-FFF2-40B4-BE49-F238E27FC236}">
                <a16:creationId xmlns:a16="http://schemas.microsoft.com/office/drawing/2014/main" id="{C5E70FB9-583B-4805-8E47-03582EE4F2C2}"/>
              </a:ext>
            </a:extLst>
          </p:cNvPr>
          <p:cNvSpPr/>
          <p:nvPr/>
        </p:nvSpPr>
        <p:spPr>
          <a:xfrm>
            <a:off x="522164" y="692596"/>
            <a:ext cx="2880320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진행 현황 </a:t>
            </a:r>
            <a:r>
              <a:rPr lang="en-US" altLang="ko-KR" sz="2000" b="1" kern="0" spc="-150" dirty="0">
                <a:solidFill>
                  <a:srgbClr val="FFC000">
                    <a:lumMod val="60000"/>
                    <a:lumOff val="40000"/>
                  </a:srgbClr>
                </a:solidFill>
              </a:rPr>
              <a:t>[4/4]</a:t>
            </a:r>
            <a:endParaRPr lang="ko-KR" altLang="en-US" sz="2000" spc="-15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918F43-497C-E23A-E351-02F8A8499DEC}"/>
              </a:ext>
            </a:extLst>
          </p:cNvPr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2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181F014F-06AD-295E-D3AE-642CA2D1D14F}"/>
              </a:ext>
            </a:extLst>
          </p:cNvPr>
          <p:cNvSpPr txBox="1">
            <a:spLocks/>
          </p:cNvSpPr>
          <p:nvPr/>
        </p:nvSpPr>
        <p:spPr>
          <a:xfrm>
            <a:off x="378148" y="1420644"/>
            <a:ext cx="10004835" cy="4839095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실시간 </a:t>
            </a:r>
            <a:r>
              <a:rPr lang="ko-KR" altLang="en-US" sz="18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정밀측위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임베디드 </a:t>
            </a: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SW 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개발 및 검증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r>
              <a:rPr lang="en-US" altLang="ko-KR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C</a:t>
            </a:r>
            <a:r>
              <a:rPr lang="ko-KR" altLang="en-US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기반 실시간 </a:t>
            </a:r>
            <a:r>
              <a:rPr lang="ko-KR" altLang="en-US" sz="12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정밀측위</a:t>
            </a:r>
            <a:r>
              <a:rPr lang="ko-KR" altLang="en-US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임베디드 </a:t>
            </a:r>
            <a:r>
              <a:rPr lang="en-US" altLang="ko-KR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SW </a:t>
            </a:r>
            <a:r>
              <a:rPr lang="ko-KR" altLang="en-US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개발 </a:t>
            </a:r>
            <a:endParaRPr lang="en-US" altLang="ko-KR" sz="12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 개발된 </a:t>
            </a:r>
            <a:r>
              <a:rPr lang="en-US" altLang="ko-KR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MATLAB </a:t>
            </a:r>
            <a:r>
              <a:rPr lang="ko-KR" altLang="en-US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기반 준실시간 </a:t>
            </a:r>
            <a:r>
              <a:rPr lang="en-US" altLang="ko-KR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SW </a:t>
            </a:r>
            <a:r>
              <a:rPr lang="ko-KR" altLang="en-US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와 </a:t>
            </a:r>
            <a:r>
              <a:rPr lang="en-US" altLang="ko-KR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C</a:t>
            </a:r>
            <a:r>
              <a:rPr lang="ko-KR" altLang="en-US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기반 실시간 임베디드 </a:t>
            </a:r>
            <a:r>
              <a:rPr lang="en-US" altLang="ko-KR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SW</a:t>
            </a:r>
            <a:r>
              <a:rPr lang="ko-KR" altLang="en-US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의 결과를 비교하여 개발 검증 수행 </a:t>
            </a:r>
            <a:r>
              <a:rPr lang="en-US" altLang="ko-KR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(</a:t>
            </a:r>
            <a:r>
              <a:rPr lang="ko-KR" altLang="en-US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정량</a:t>
            </a:r>
            <a:r>
              <a:rPr lang="en-US" altLang="ko-KR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:</a:t>
            </a:r>
            <a:r>
              <a:rPr lang="ko-KR" altLang="en-US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오차율 </a:t>
            </a:r>
            <a:r>
              <a:rPr lang="en-US" altLang="ko-KR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1%</a:t>
            </a:r>
            <a:r>
              <a:rPr lang="ko-KR" altLang="en-US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미만</a:t>
            </a:r>
            <a:r>
              <a:rPr lang="en-US" altLang="ko-KR" sz="12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)</a:t>
            </a: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3F8157-087B-5AEE-BA7F-C0C90F6D051B}"/>
              </a:ext>
            </a:extLst>
          </p:cNvPr>
          <p:cNvSpPr/>
          <p:nvPr/>
        </p:nvSpPr>
        <p:spPr>
          <a:xfrm>
            <a:off x="518867" y="6173135"/>
            <a:ext cx="1546964" cy="3438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/>
              <a:t>NMEA</a:t>
            </a:r>
            <a:endParaRPr kumimoji="1" lang="ko-KR" altLang="en-US" sz="1000" dirty="0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F825B0E-B8BE-9FB5-EEE8-C92B849B578B}"/>
              </a:ext>
            </a:extLst>
          </p:cNvPr>
          <p:cNvSpPr/>
          <p:nvPr/>
        </p:nvSpPr>
        <p:spPr>
          <a:xfrm>
            <a:off x="410463" y="2998625"/>
            <a:ext cx="1765631" cy="3061811"/>
          </a:xfrm>
          <a:prstGeom prst="roundRect">
            <a:avLst>
              <a:gd name="adj" fmla="val 512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30B15A-C2F9-D77E-DEEB-B5D593E0B978}"/>
              </a:ext>
            </a:extLst>
          </p:cNvPr>
          <p:cNvSpPr/>
          <p:nvPr/>
        </p:nvSpPr>
        <p:spPr>
          <a:xfrm>
            <a:off x="520942" y="3202411"/>
            <a:ext cx="1546964" cy="19103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/>
              <a:t>재방송 모듈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B79A10B-8157-7C7B-837C-0C0F315390DB}"/>
              </a:ext>
            </a:extLst>
          </p:cNvPr>
          <p:cNvSpPr/>
          <p:nvPr/>
        </p:nvSpPr>
        <p:spPr>
          <a:xfrm>
            <a:off x="518868" y="3558261"/>
            <a:ext cx="1546964" cy="1910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/>
              <a:t>RTK Float Solution</a:t>
            </a:r>
            <a:endParaRPr kumimoji="1" lang="ko-KR" altLang="en-US" sz="10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8E29B0D-032E-07AE-3898-6805EAB51EED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1292350" y="3393445"/>
            <a:ext cx="2074" cy="1648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2288260-4F04-01EB-6143-F4A4592DB48A}"/>
              </a:ext>
            </a:extLst>
          </p:cNvPr>
          <p:cNvCxnSpPr>
            <a:cxnSpLocks/>
            <a:stCxn id="1045" idx="2"/>
            <a:endCxn id="3" idx="0"/>
          </p:cNvCxnSpPr>
          <p:nvPr/>
        </p:nvCxnSpPr>
        <p:spPr>
          <a:xfrm>
            <a:off x="1292349" y="4769695"/>
            <a:ext cx="0" cy="14034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2F540E0-9BCB-CCF9-314E-04AE928DDF61}"/>
              </a:ext>
            </a:extLst>
          </p:cNvPr>
          <p:cNvCxnSpPr>
            <a:cxnSpLocks/>
            <a:stCxn id="1040" idx="2"/>
            <a:endCxn id="47" idx="0"/>
          </p:cNvCxnSpPr>
          <p:nvPr/>
        </p:nvCxnSpPr>
        <p:spPr>
          <a:xfrm>
            <a:off x="1292351" y="2835119"/>
            <a:ext cx="2073" cy="3672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4EA3E31-2E96-674E-680A-1FEEB21CC509}"/>
              </a:ext>
            </a:extLst>
          </p:cNvPr>
          <p:cNvSpPr txBox="1"/>
          <p:nvPr/>
        </p:nvSpPr>
        <p:spPr>
          <a:xfrm>
            <a:off x="1466140" y="4050503"/>
            <a:ext cx="749418" cy="2011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lIns="72000" tIns="46800" rIns="72000" rtlCol="0">
            <a:spAutoFit/>
          </a:bodyPr>
          <a:lstStyle/>
          <a:p>
            <a:pPr algn="ctr"/>
            <a:r>
              <a:rPr kumimoji="1" lang="en-US" altLang="ko-KR" sz="700" b="1" spc="-80" dirty="0"/>
              <a:t>Log Float Solution</a:t>
            </a:r>
            <a:endParaRPr kumimoji="1" lang="ko-KR" altLang="en-US" sz="700" b="1" spc="-80" dirty="0"/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5C914603-AE02-4804-C882-8DAE64A69598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 rot="16200000" flipH="1">
            <a:off x="1178355" y="3863290"/>
            <a:ext cx="401781" cy="173790"/>
          </a:xfrm>
          <a:prstGeom prst="bentConnector2">
            <a:avLst/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5E5776E-AA52-46F0-565E-8F132D7D14F8}"/>
              </a:ext>
            </a:extLst>
          </p:cNvPr>
          <p:cNvSpPr txBox="1"/>
          <p:nvPr/>
        </p:nvSpPr>
        <p:spPr>
          <a:xfrm>
            <a:off x="1462579" y="4312945"/>
            <a:ext cx="1290271" cy="2011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lIns="72000" tIns="46800" rIns="72000" rtlCol="0">
            <a:spAutoFit/>
          </a:bodyPr>
          <a:lstStyle/>
          <a:p>
            <a:pPr algn="ctr"/>
            <a:r>
              <a:rPr kumimoji="1" lang="en-US" altLang="ko-KR" sz="700" b="1" spc="-80" dirty="0"/>
              <a:t>Log Float Code &amp; Phase Residuals</a:t>
            </a:r>
            <a:endParaRPr kumimoji="1" lang="ko-KR" altLang="en-US" sz="700" b="1" spc="-80" dirty="0"/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83576B60-32B7-1C14-3B01-F80D167690B1}"/>
              </a:ext>
            </a:extLst>
          </p:cNvPr>
          <p:cNvCxnSpPr>
            <a:cxnSpLocks/>
            <a:stCxn id="48" idx="2"/>
            <a:endCxn id="56" idx="1"/>
          </p:cNvCxnSpPr>
          <p:nvPr/>
        </p:nvCxnSpPr>
        <p:spPr>
          <a:xfrm rot="16200000" flipH="1">
            <a:off x="1045353" y="3996291"/>
            <a:ext cx="664223" cy="170229"/>
          </a:xfrm>
          <a:prstGeom prst="bentConnector2">
            <a:avLst/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2469513-6ADC-4D1B-807F-36A0C8AAB4E9}"/>
              </a:ext>
            </a:extLst>
          </p:cNvPr>
          <p:cNvSpPr txBox="1"/>
          <p:nvPr/>
        </p:nvSpPr>
        <p:spPr>
          <a:xfrm>
            <a:off x="1469676" y="4823353"/>
            <a:ext cx="763845" cy="2011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lIns="72000" tIns="46800" rIns="72000" rtlCol="0">
            <a:spAutoFit/>
          </a:bodyPr>
          <a:lstStyle/>
          <a:p>
            <a:pPr algn="ctr"/>
            <a:r>
              <a:rPr kumimoji="1" lang="en-US" altLang="ko-KR" sz="700" b="1" spc="-80" dirty="0"/>
              <a:t>Log Fixed Solution</a:t>
            </a:r>
            <a:endParaRPr kumimoji="1" lang="ko-KR" altLang="en-US" sz="700" b="1" spc="-80" dirty="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4653F7E8-9664-4AC6-87D9-878EE45E065A}"/>
              </a:ext>
            </a:extLst>
          </p:cNvPr>
          <p:cNvCxnSpPr>
            <a:cxnSpLocks/>
            <a:stCxn id="1045" idx="2"/>
            <a:endCxn id="58" idx="1"/>
          </p:cNvCxnSpPr>
          <p:nvPr/>
        </p:nvCxnSpPr>
        <p:spPr>
          <a:xfrm rot="16200000" flipH="1">
            <a:off x="1303897" y="4758146"/>
            <a:ext cx="154231" cy="177327"/>
          </a:xfrm>
          <a:prstGeom prst="bentConnector2">
            <a:avLst/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E2E2CC6-4CB2-03BE-F3C2-2CC6AB99A572}"/>
              </a:ext>
            </a:extLst>
          </p:cNvPr>
          <p:cNvSpPr txBox="1"/>
          <p:nvPr/>
        </p:nvSpPr>
        <p:spPr>
          <a:xfrm>
            <a:off x="1474612" y="5070966"/>
            <a:ext cx="1304698" cy="2011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lIns="72000" tIns="46800" rIns="72000" rtlCol="0">
            <a:spAutoFit/>
          </a:bodyPr>
          <a:lstStyle/>
          <a:p>
            <a:pPr algn="ctr"/>
            <a:r>
              <a:rPr kumimoji="1" lang="en-US" altLang="ko-KR" sz="700" b="1" spc="-80" dirty="0"/>
              <a:t>Log Fixed Code &amp; Phase Residuals</a:t>
            </a:r>
            <a:endParaRPr kumimoji="1" lang="ko-KR" altLang="en-US" sz="700" b="1" spc="-8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1E7960A-8785-8105-1B28-67121F3B2EB7}"/>
              </a:ext>
            </a:extLst>
          </p:cNvPr>
          <p:cNvSpPr txBox="1"/>
          <p:nvPr/>
        </p:nvSpPr>
        <p:spPr>
          <a:xfrm>
            <a:off x="1466140" y="3811418"/>
            <a:ext cx="1008784" cy="2011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lIns="72000" tIns="46800" rIns="72000" rtlCol="0">
            <a:spAutoFit/>
          </a:bodyPr>
          <a:lstStyle/>
          <a:p>
            <a:pPr algn="ctr"/>
            <a:r>
              <a:rPr kumimoji="1" lang="en-US" altLang="ko-KR" sz="700" b="1" spc="-80" dirty="0"/>
              <a:t>Log Number of Satellites</a:t>
            </a:r>
            <a:endParaRPr kumimoji="1" lang="ko-KR" altLang="en-US" sz="700" b="1" spc="-8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93F4607-58F1-E8DB-D0B4-FBE6D9CAD3E6}"/>
              </a:ext>
            </a:extLst>
          </p:cNvPr>
          <p:cNvSpPr txBox="1"/>
          <p:nvPr/>
        </p:nvSpPr>
        <p:spPr>
          <a:xfrm>
            <a:off x="1469676" y="5317612"/>
            <a:ext cx="995639" cy="2011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lIns="72000" tIns="46800" rIns="72000" rtlCol="0">
            <a:spAutoFit/>
          </a:bodyPr>
          <a:lstStyle/>
          <a:p>
            <a:pPr algn="ctr"/>
            <a:r>
              <a:rPr kumimoji="1" lang="en-US" altLang="ko-KR" sz="700" b="1" dirty="0"/>
              <a:t>Log Fix Success </a:t>
            </a:r>
            <a:r>
              <a:rPr kumimoji="1" lang="en-US" altLang="ko-KR" sz="700" b="1" spc="-80" dirty="0"/>
              <a:t>Rate</a:t>
            </a:r>
            <a:endParaRPr kumimoji="1" lang="ko-KR" altLang="en-US" sz="700" b="1" spc="-8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B4EE05-29D8-4949-49CD-466749B0CC2D}"/>
              </a:ext>
            </a:extLst>
          </p:cNvPr>
          <p:cNvSpPr txBox="1"/>
          <p:nvPr/>
        </p:nvSpPr>
        <p:spPr>
          <a:xfrm>
            <a:off x="1471103" y="5569219"/>
            <a:ext cx="957808" cy="2011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lIns="72000" tIns="46800" rIns="72000" rtlCol="0">
            <a:spAutoFit/>
          </a:bodyPr>
          <a:lstStyle/>
          <a:p>
            <a:pPr algn="ctr"/>
            <a:r>
              <a:rPr kumimoji="1" lang="en-US" altLang="ko-KR" sz="700" b="1" spc="-80" dirty="0"/>
              <a:t>Log AR Ratio Test Value</a:t>
            </a:r>
            <a:endParaRPr kumimoji="1" lang="ko-KR" altLang="en-US" sz="700" b="1" spc="-80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15D6ADD2-B894-8C39-12B7-C57C354378F1}"/>
              </a:ext>
            </a:extLst>
          </p:cNvPr>
          <p:cNvSpPr txBox="1"/>
          <p:nvPr/>
        </p:nvSpPr>
        <p:spPr>
          <a:xfrm>
            <a:off x="1471043" y="5808483"/>
            <a:ext cx="1126123" cy="2011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lIns="72000" tIns="46800" rIns="72000" rtlCol="0">
            <a:spAutoFit/>
          </a:bodyPr>
          <a:lstStyle/>
          <a:p>
            <a:pPr algn="ctr"/>
            <a:r>
              <a:rPr kumimoji="1" lang="en-US" altLang="ko-KR" sz="700" b="1" spc="-80" dirty="0"/>
              <a:t>Log Ratio of Fixed Ambiguity</a:t>
            </a:r>
            <a:endParaRPr kumimoji="1" lang="ko-KR" altLang="en-US" sz="700" b="1" spc="-80" dirty="0"/>
          </a:p>
        </p:txBody>
      </p:sp>
      <p:cxnSp>
        <p:nvCxnSpPr>
          <p:cNvPr id="1026" name="꺾인 연결선[E] 1025">
            <a:extLst>
              <a:ext uri="{FF2B5EF4-FFF2-40B4-BE49-F238E27FC236}">
                <a16:creationId xmlns:a16="http://schemas.microsoft.com/office/drawing/2014/main" id="{880249FD-9EA3-C03A-2F7D-FFC581CF9668}"/>
              </a:ext>
            </a:extLst>
          </p:cNvPr>
          <p:cNvCxnSpPr>
            <a:cxnSpLocks/>
            <a:stCxn id="48" idx="2"/>
            <a:endCxn id="61" idx="1"/>
          </p:cNvCxnSpPr>
          <p:nvPr/>
        </p:nvCxnSpPr>
        <p:spPr>
          <a:xfrm rot="16200000" flipH="1">
            <a:off x="1297897" y="3743748"/>
            <a:ext cx="162696" cy="173790"/>
          </a:xfrm>
          <a:prstGeom prst="bentConnector2">
            <a:avLst/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꺾인 연결선[E] 1027">
            <a:extLst>
              <a:ext uri="{FF2B5EF4-FFF2-40B4-BE49-F238E27FC236}">
                <a16:creationId xmlns:a16="http://schemas.microsoft.com/office/drawing/2014/main" id="{DC16D5A2-7A91-6BAB-573A-13A67DF67FB0}"/>
              </a:ext>
            </a:extLst>
          </p:cNvPr>
          <p:cNvCxnSpPr>
            <a:cxnSpLocks/>
            <a:stCxn id="1045" idx="2"/>
            <a:endCxn id="60" idx="1"/>
          </p:cNvCxnSpPr>
          <p:nvPr/>
        </p:nvCxnSpPr>
        <p:spPr>
          <a:xfrm rot="16200000" flipH="1">
            <a:off x="1182558" y="4879485"/>
            <a:ext cx="401844" cy="182263"/>
          </a:xfrm>
          <a:prstGeom prst="bentConnector2">
            <a:avLst/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꺾인 연결선[E] 1029">
            <a:extLst>
              <a:ext uri="{FF2B5EF4-FFF2-40B4-BE49-F238E27FC236}">
                <a16:creationId xmlns:a16="http://schemas.microsoft.com/office/drawing/2014/main" id="{6A5D94F2-7A1B-E583-9DE2-329AC95906DB}"/>
              </a:ext>
            </a:extLst>
          </p:cNvPr>
          <p:cNvCxnSpPr>
            <a:cxnSpLocks/>
            <a:stCxn id="1045" idx="2"/>
            <a:endCxn id="62" idx="1"/>
          </p:cNvCxnSpPr>
          <p:nvPr/>
        </p:nvCxnSpPr>
        <p:spPr>
          <a:xfrm rot="16200000" flipH="1">
            <a:off x="1056767" y="5005276"/>
            <a:ext cx="648490" cy="177327"/>
          </a:xfrm>
          <a:prstGeom prst="bentConnector2">
            <a:avLst/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꺾인 연결선[E] 1032">
            <a:extLst>
              <a:ext uri="{FF2B5EF4-FFF2-40B4-BE49-F238E27FC236}">
                <a16:creationId xmlns:a16="http://schemas.microsoft.com/office/drawing/2014/main" id="{A979DC14-3BDD-D31F-E8F5-8265AA35A66C}"/>
              </a:ext>
            </a:extLst>
          </p:cNvPr>
          <p:cNvCxnSpPr>
            <a:cxnSpLocks/>
            <a:stCxn id="1045" idx="2"/>
            <a:endCxn id="63" idx="1"/>
          </p:cNvCxnSpPr>
          <p:nvPr/>
        </p:nvCxnSpPr>
        <p:spPr>
          <a:xfrm rot="16200000" flipH="1">
            <a:off x="931678" y="5130366"/>
            <a:ext cx="900097" cy="178754"/>
          </a:xfrm>
          <a:prstGeom prst="bentConnector2">
            <a:avLst/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꺾인 연결선[E] 1033">
            <a:extLst>
              <a:ext uri="{FF2B5EF4-FFF2-40B4-BE49-F238E27FC236}">
                <a16:creationId xmlns:a16="http://schemas.microsoft.com/office/drawing/2014/main" id="{1556ADF8-19C5-7DBC-1418-D1172E929CD2}"/>
              </a:ext>
            </a:extLst>
          </p:cNvPr>
          <p:cNvCxnSpPr>
            <a:cxnSpLocks/>
            <a:stCxn id="1045" idx="2"/>
            <a:endCxn id="1024" idx="1"/>
          </p:cNvCxnSpPr>
          <p:nvPr/>
        </p:nvCxnSpPr>
        <p:spPr>
          <a:xfrm rot="16200000" flipH="1">
            <a:off x="812016" y="5250028"/>
            <a:ext cx="1139361" cy="178694"/>
          </a:xfrm>
          <a:prstGeom prst="bentConnector2">
            <a:avLst/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5" name="그래픽 1034">
            <a:extLst>
              <a:ext uri="{FF2B5EF4-FFF2-40B4-BE49-F238E27FC236}">
                <a16:creationId xmlns:a16="http://schemas.microsoft.com/office/drawing/2014/main" id="{8D888B6E-809B-1625-9A30-4C976AB07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830" y="2821967"/>
            <a:ext cx="316689" cy="350025"/>
          </a:xfrm>
          <a:prstGeom prst="rect">
            <a:avLst/>
          </a:prstGeom>
        </p:spPr>
      </p:pic>
      <p:pic>
        <p:nvPicPr>
          <p:cNvPr id="1036" name="그림 1035" descr="창의성, 예술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185ABA6-37CE-1509-31F0-E92F5CA7ED9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8145" y="2810760"/>
            <a:ext cx="414741" cy="372437"/>
          </a:xfrm>
          <a:prstGeom prst="rect">
            <a:avLst/>
          </a:prstGeom>
        </p:spPr>
      </p:pic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821B4435-B6B1-CE2F-CE81-AF0E717EF01F}"/>
              </a:ext>
            </a:extLst>
          </p:cNvPr>
          <p:cNvSpPr/>
          <p:nvPr/>
        </p:nvSpPr>
        <p:spPr>
          <a:xfrm>
            <a:off x="518869" y="2491319"/>
            <a:ext cx="1546964" cy="3438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/>
              <a:t>검증용 </a:t>
            </a:r>
            <a:r>
              <a:rPr kumimoji="1" lang="en-US" altLang="ko-KR" sz="1050" dirty="0"/>
              <a:t>UBX</a:t>
            </a:r>
            <a:endParaRPr kumimoji="1" lang="ko-KR" altLang="en-US" sz="1050" dirty="0"/>
          </a:p>
        </p:txBody>
      </p:sp>
      <p:sp>
        <p:nvSpPr>
          <p:cNvPr id="1045" name="직사각형 1044">
            <a:extLst>
              <a:ext uri="{FF2B5EF4-FFF2-40B4-BE49-F238E27FC236}">
                <a16:creationId xmlns:a16="http://schemas.microsoft.com/office/drawing/2014/main" id="{E6BDF366-D6EB-58F9-67FD-37A2ADCACE9F}"/>
              </a:ext>
            </a:extLst>
          </p:cNvPr>
          <p:cNvSpPr/>
          <p:nvPr/>
        </p:nvSpPr>
        <p:spPr>
          <a:xfrm>
            <a:off x="518867" y="4578661"/>
            <a:ext cx="1546964" cy="1910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/>
              <a:t>RTK Fixed Solution</a:t>
            </a:r>
            <a:endParaRPr kumimoji="1" lang="ko-KR" altLang="en-US" sz="1000" dirty="0"/>
          </a:p>
        </p:txBody>
      </p:sp>
      <p:cxnSp>
        <p:nvCxnSpPr>
          <p:cNvPr id="1046" name="직선 화살표 연결선 1045">
            <a:extLst>
              <a:ext uri="{FF2B5EF4-FFF2-40B4-BE49-F238E27FC236}">
                <a16:creationId xmlns:a16="http://schemas.microsoft.com/office/drawing/2014/main" id="{A5095070-04AB-FECA-E4FD-DAFC2FA3B8C8}"/>
              </a:ext>
            </a:extLst>
          </p:cNvPr>
          <p:cNvCxnSpPr>
            <a:cxnSpLocks/>
            <a:stCxn id="48" idx="2"/>
            <a:endCxn id="1045" idx="0"/>
          </p:cNvCxnSpPr>
          <p:nvPr/>
        </p:nvCxnSpPr>
        <p:spPr>
          <a:xfrm flipH="1">
            <a:off x="1292349" y="3749295"/>
            <a:ext cx="1" cy="8293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7" name="직사각형 1086">
            <a:extLst>
              <a:ext uri="{FF2B5EF4-FFF2-40B4-BE49-F238E27FC236}">
                <a16:creationId xmlns:a16="http://schemas.microsoft.com/office/drawing/2014/main" id="{6B3AEDE0-9F44-83DF-7524-A862551FAA2A}"/>
              </a:ext>
            </a:extLst>
          </p:cNvPr>
          <p:cNvSpPr/>
          <p:nvPr/>
        </p:nvSpPr>
        <p:spPr>
          <a:xfrm>
            <a:off x="4126191" y="3149246"/>
            <a:ext cx="255585" cy="25558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1097" name="표 1096">
            <a:extLst>
              <a:ext uri="{FF2B5EF4-FFF2-40B4-BE49-F238E27FC236}">
                <a16:creationId xmlns:a16="http://schemas.microsoft.com/office/drawing/2014/main" id="{79F39AC9-443B-2903-87BA-3BAE77201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4762"/>
              </p:ext>
            </p:extLst>
          </p:nvPr>
        </p:nvGraphicFramePr>
        <p:xfrm>
          <a:off x="3083282" y="5604527"/>
          <a:ext cx="2263418" cy="783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458">
                  <a:extLst>
                    <a:ext uri="{9D8B030D-6E8A-4147-A177-3AD203B41FA5}">
                      <a16:colId xmlns:a16="http://schemas.microsoft.com/office/drawing/2014/main" val="1683410053"/>
                    </a:ext>
                  </a:extLst>
                </a:gridCol>
                <a:gridCol w="1479960">
                  <a:extLst>
                    <a:ext uri="{9D8B030D-6E8A-4147-A177-3AD203B41FA5}">
                      <a16:colId xmlns:a16="http://schemas.microsoft.com/office/drawing/2014/main" val="431171982"/>
                    </a:ext>
                  </a:extLst>
                </a:gridCol>
              </a:tblGrid>
              <a:tr h="205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Fix Rate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9720" marR="9720" marT="9720" marB="972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B050"/>
                          </a:solidFill>
                        </a:rPr>
                        <a:t>99.95%</a:t>
                      </a:r>
                      <a:endParaRPr lang="ko-KR" altLang="en-US" sz="1000" b="1" dirty="0">
                        <a:solidFill>
                          <a:srgbClr val="00B050"/>
                        </a:solidFill>
                      </a:endParaRPr>
                    </a:p>
                  </a:txBody>
                  <a:tcPr marL="9720" marR="9720" marT="9720" marB="9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01504"/>
                  </a:ext>
                </a:extLst>
              </a:tr>
              <a:tr h="5779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수평 오차</a:t>
                      </a:r>
                    </a:p>
                  </a:txBody>
                  <a:tcPr marL="9720" marR="9720" marT="9720" marB="972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MEAN:</a:t>
                      </a:r>
                      <a:r>
                        <a:rPr lang="en-US" altLang="ko-KR" sz="1000" b="1" dirty="0"/>
                        <a:t> </a:t>
                      </a:r>
                      <a:r>
                        <a:rPr lang="en-US" altLang="ko-KR" sz="1000" b="1" dirty="0">
                          <a:solidFill>
                            <a:srgbClr val="00B050"/>
                          </a:solidFill>
                        </a:rPr>
                        <a:t>0.007m</a:t>
                      </a:r>
                      <a:r>
                        <a:rPr lang="en-US" altLang="ko-KR" sz="1000" b="1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000" b="1" dirty="0"/>
                        <a:t>RMS: </a:t>
                      </a:r>
                      <a:r>
                        <a:rPr lang="en-US" altLang="ko-KR" sz="1000" b="1" dirty="0">
                          <a:solidFill>
                            <a:srgbClr val="00B050"/>
                          </a:solidFill>
                        </a:rPr>
                        <a:t>0.007m</a:t>
                      </a:r>
                      <a:r>
                        <a:rPr lang="en-US" altLang="ko-KR" sz="1000" b="1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000" b="1" dirty="0"/>
                        <a:t>95%: </a:t>
                      </a:r>
                      <a:r>
                        <a:rPr lang="en-US" altLang="ko-KR" sz="1000" b="1" dirty="0">
                          <a:solidFill>
                            <a:srgbClr val="00B050"/>
                          </a:solidFill>
                        </a:rPr>
                        <a:t>0.013m</a:t>
                      </a:r>
                      <a:endParaRPr lang="ko-KR" altLang="en-US" sz="1000" b="1" dirty="0">
                        <a:solidFill>
                          <a:srgbClr val="00B050"/>
                        </a:solidFill>
                      </a:endParaRPr>
                    </a:p>
                  </a:txBody>
                  <a:tcPr marL="9720" marR="9720" marT="9720" marB="97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603502"/>
                  </a:ext>
                </a:extLst>
              </a:tr>
            </a:tbl>
          </a:graphicData>
        </a:graphic>
      </p:graphicFrame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68D3BF89-209B-FA95-8075-D7C08A751D94}"/>
              </a:ext>
            </a:extLst>
          </p:cNvPr>
          <p:cNvSpPr/>
          <p:nvPr/>
        </p:nvSpPr>
        <p:spPr>
          <a:xfrm>
            <a:off x="5639012" y="2385996"/>
            <a:ext cx="4820256" cy="4058931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19" name="직사각형 1118">
            <a:extLst>
              <a:ext uri="{FF2B5EF4-FFF2-40B4-BE49-F238E27FC236}">
                <a16:creationId xmlns:a16="http://schemas.microsoft.com/office/drawing/2014/main" id="{B4DDA82B-7610-10E7-5AA4-C2D1F4A1353F}"/>
              </a:ext>
            </a:extLst>
          </p:cNvPr>
          <p:cNvSpPr/>
          <p:nvPr/>
        </p:nvSpPr>
        <p:spPr>
          <a:xfrm>
            <a:off x="5675436" y="4421533"/>
            <a:ext cx="4739862" cy="1968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AD027442-E1CA-B657-1F31-1665F2AA4119}"/>
              </a:ext>
            </a:extLst>
          </p:cNvPr>
          <p:cNvSpPr txBox="1"/>
          <p:nvPr/>
        </p:nvSpPr>
        <p:spPr>
          <a:xfrm>
            <a:off x="5769212" y="6151693"/>
            <a:ext cx="1072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b="1" dirty="0"/>
              <a:t>Number of Satellites</a:t>
            </a:r>
            <a:endParaRPr kumimoji="1" lang="ko-KR" altLang="en-US" sz="700" b="1" dirty="0"/>
          </a:p>
        </p:txBody>
      </p:sp>
      <p:sp>
        <p:nvSpPr>
          <p:cNvPr id="1099" name="TextBox 1098">
            <a:extLst>
              <a:ext uri="{FF2B5EF4-FFF2-40B4-BE49-F238E27FC236}">
                <a16:creationId xmlns:a16="http://schemas.microsoft.com/office/drawing/2014/main" id="{3DA53B61-537D-5500-7DF3-E971122FBC28}"/>
              </a:ext>
            </a:extLst>
          </p:cNvPr>
          <p:cNvSpPr txBox="1"/>
          <p:nvPr/>
        </p:nvSpPr>
        <p:spPr>
          <a:xfrm>
            <a:off x="6862023" y="6137733"/>
            <a:ext cx="12105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b="1" dirty="0"/>
              <a:t>Ambiguity Success Rate</a:t>
            </a:r>
            <a:endParaRPr kumimoji="1" lang="ko-KR" altLang="en-US" sz="700" b="1" dirty="0"/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820915F8-CC7E-15F9-A542-70C9F1496B66}"/>
              </a:ext>
            </a:extLst>
          </p:cNvPr>
          <p:cNvSpPr txBox="1"/>
          <p:nvPr/>
        </p:nvSpPr>
        <p:spPr>
          <a:xfrm>
            <a:off x="7951242" y="6137733"/>
            <a:ext cx="13901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b="1" dirty="0"/>
              <a:t>% of Fixed Ambiguity (PAR)</a:t>
            </a:r>
            <a:endParaRPr kumimoji="1" lang="ko-KR" altLang="en-US" sz="700" b="1" dirty="0"/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10146FD6-B83A-37F4-CD48-FDD27EA3B69C}"/>
              </a:ext>
            </a:extLst>
          </p:cNvPr>
          <p:cNvSpPr txBox="1"/>
          <p:nvPr/>
        </p:nvSpPr>
        <p:spPr>
          <a:xfrm>
            <a:off x="9302859" y="6137732"/>
            <a:ext cx="10310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b="1" dirty="0"/>
              <a:t>Ratio Test Statistics</a:t>
            </a:r>
            <a:endParaRPr kumimoji="1" lang="ko-KR" altLang="en-US" sz="700" b="1" dirty="0"/>
          </a:p>
        </p:txBody>
      </p:sp>
      <p:pic>
        <p:nvPicPr>
          <p:cNvPr id="1102" name="그림 1101" descr="텍스트, 스크린샷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F5FFB4-6F84-F046-07FA-5FBFA47AC2B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6721" y="4776922"/>
            <a:ext cx="1110858" cy="1352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03" name="그림 1102" descr="텍스트, 스크린샷, 그래프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561DF99-2F00-505D-B263-0264713D213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5486" y="4772713"/>
            <a:ext cx="1110858" cy="1352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04" name="그림 110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FD7F1D-8872-7468-D1A0-80FA386E429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2723" y="4779704"/>
            <a:ext cx="1110858" cy="1352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05" name="그림 1104" descr="텍스트, 그래프, 도표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C044A21-DD45-299C-02B1-9657A624B38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4251" y="4772713"/>
            <a:ext cx="1110858" cy="1352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06" name="TextBox 1105">
            <a:extLst>
              <a:ext uri="{FF2B5EF4-FFF2-40B4-BE49-F238E27FC236}">
                <a16:creationId xmlns:a16="http://schemas.microsoft.com/office/drawing/2014/main" id="{84B6ED60-0E05-E98F-F707-915F0735861A}"/>
              </a:ext>
            </a:extLst>
          </p:cNvPr>
          <p:cNvSpPr txBox="1"/>
          <p:nvPr/>
        </p:nvSpPr>
        <p:spPr>
          <a:xfrm>
            <a:off x="7009544" y="5404422"/>
            <a:ext cx="2287917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b="1" i="1" dirty="0">
                <a:solidFill>
                  <a:srgbClr val="C00000"/>
                </a:solidFill>
              </a:rPr>
              <a:t>C</a:t>
            </a:r>
            <a:r>
              <a:rPr kumimoji="1" lang="ko-KR" altLang="en-US" sz="1000" b="1" i="1" dirty="0">
                <a:solidFill>
                  <a:srgbClr val="C00000"/>
                </a:solidFill>
              </a:rPr>
              <a:t> 와 </a:t>
            </a:r>
            <a:r>
              <a:rPr kumimoji="1" lang="en-US" altLang="ko-KR" sz="1000" b="1" i="1" dirty="0">
                <a:solidFill>
                  <a:srgbClr val="C00000"/>
                </a:solidFill>
              </a:rPr>
              <a:t>MATLAB</a:t>
            </a:r>
            <a:r>
              <a:rPr kumimoji="1" lang="ko-KR" altLang="en-US" sz="1000" b="1" i="1" dirty="0">
                <a:solidFill>
                  <a:srgbClr val="C00000"/>
                </a:solidFill>
              </a:rPr>
              <a:t> 간 결과 일치 확인</a:t>
            </a:r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C090176B-EDD1-ADA7-E4E9-90555FEDE258}"/>
              </a:ext>
            </a:extLst>
          </p:cNvPr>
          <p:cNvSpPr txBox="1"/>
          <p:nvPr/>
        </p:nvSpPr>
        <p:spPr>
          <a:xfrm>
            <a:off x="5675733" y="4460306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/>
              <a:t>각 상태 값 차이 확인</a:t>
            </a: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55450ED2-A243-56DA-5276-4D5D99CEFDA8}"/>
              </a:ext>
            </a:extLst>
          </p:cNvPr>
          <p:cNvSpPr/>
          <p:nvPr/>
        </p:nvSpPr>
        <p:spPr>
          <a:xfrm>
            <a:off x="5682587" y="2470083"/>
            <a:ext cx="4739862" cy="1904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7" name="TextBox 1116">
                <a:extLst>
                  <a:ext uri="{FF2B5EF4-FFF2-40B4-BE49-F238E27FC236}">
                    <a16:creationId xmlns:a16="http://schemas.microsoft.com/office/drawing/2014/main" id="{0C9B4CBA-AE50-1387-E8BB-CA57BB580F81}"/>
                  </a:ext>
                </a:extLst>
              </p:cNvPr>
              <p:cNvSpPr txBox="1"/>
              <p:nvPr/>
            </p:nvSpPr>
            <p:spPr>
              <a:xfrm>
                <a:off x="5682587" y="2470570"/>
                <a:ext cx="26102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200" b="1" dirty="0"/>
                  <a:t>측위 오차</a:t>
                </a:r>
                <a:r>
                  <a:rPr kumimoji="1" lang="en-US" altLang="ko-KR" sz="1200" b="1" dirty="0"/>
                  <a:t> </a:t>
                </a:r>
                <a:r>
                  <a:rPr kumimoji="1" lang="ko-KR" altLang="en-US" sz="1200" b="1" dirty="0"/>
                  <a:t>차이 </a:t>
                </a:r>
                <a:r>
                  <a:rPr kumimoji="1" lang="en-US" altLang="ko-KR" sz="1200" b="1" dirty="0"/>
                  <a:t>(C – MATLAB = </a:t>
                </a:r>
                <a14:m>
                  <m:oMath xmlns:m="http://schemas.openxmlformats.org/officeDocument/2006/math">
                    <m:r>
                      <a:rPr kumimoji="1" lang="en-US" altLang="ko-KR" sz="1200" b="1" i="0" smtClean="0">
                        <a:latin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kumimoji="1" lang="en-US" altLang="ko-KR" sz="1200" b="1" dirty="0"/>
                  <a:t>)</a:t>
                </a:r>
                <a:endParaRPr kumimoji="1" lang="ko-KR" altLang="en-US" sz="1200" b="1" dirty="0"/>
              </a:p>
            </p:txBody>
          </p:sp>
        </mc:Choice>
        <mc:Fallback xmlns="">
          <p:sp>
            <p:nvSpPr>
              <p:cNvPr id="1117" name="TextBox 1116">
                <a:extLst>
                  <a:ext uri="{FF2B5EF4-FFF2-40B4-BE49-F238E27FC236}">
                    <a16:creationId xmlns:a16="http://schemas.microsoft.com/office/drawing/2014/main" id="{0C9B4CBA-AE50-1387-E8BB-CA57BB580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587" y="2470570"/>
                <a:ext cx="2610202" cy="276999"/>
              </a:xfrm>
              <a:prstGeom prst="rect">
                <a:avLst/>
              </a:prstGeom>
              <a:blipFill>
                <a:blip r:embed="rId13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6" name="TextBox 1095">
            <a:extLst>
              <a:ext uri="{FF2B5EF4-FFF2-40B4-BE49-F238E27FC236}">
                <a16:creationId xmlns:a16="http://schemas.microsoft.com/office/drawing/2014/main" id="{BCD597CF-D134-0820-BC33-B7D6DC17C7B8}"/>
              </a:ext>
            </a:extLst>
          </p:cNvPr>
          <p:cNvSpPr txBox="1"/>
          <p:nvPr/>
        </p:nvSpPr>
        <p:spPr>
          <a:xfrm>
            <a:off x="2846474" y="2468818"/>
            <a:ext cx="2707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 err="1"/>
              <a:t>측위</a:t>
            </a:r>
            <a:r>
              <a:rPr kumimoji="1" lang="ko-KR" altLang="en-US" sz="1200" b="1" dirty="0"/>
              <a:t> 결과</a:t>
            </a:r>
            <a:r>
              <a:rPr kumimoji="1" lang="en-US" altLang="ko-KR" sz="1200" b="1" dirty="0"/>
              <a:t> (Fixed &amp; Float Mode)</a:t>
            </a:r>
            <a:endParaRPr kumimoji="1" lang="ko-KR" altLang="en-US" sz="1200" b="1" dirty="0"/>
          </a:p>
        </p:txBody>
      </p:sp>
      <p:sp>
        <p:nvSpPr>
          <p:cNvPr id="1122" name="직사각형 14">
            <a:extLst>
              <a:ext uri="{FF2B5EF4-FFF2-40B4-BE49-F238E27FC236}">
                <a16:creationId xmlns:a16="http://schemas.microsoft.com/office/drawing/2014/main" id="{4BA72AF5-DEE8-6F00-2B69-EA92CF3B30D0}"/>
              </a:ext>
            </a:extLst>
          </p:cNvPr>
          <p:cNvSpPr/>
          <p:nvPr/>
        </p:nvSpPr>
        <p:spPr>
          <a:xfrm>
            <a:off x="562360" y="6639617"/>
            <a:ext cx="9568681" cy="49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spc="-150" dirty="0"/>
              <a:t>실시간 임베디드 </a:t>
            </a:r>
            <a:r>
              <a:rPr lang="ko-KR" altLang="en-US" sz="1800" b="1" spc="-150" dirty="0" err="1"/>
              <a:t>정밀측위</a:t>
            </a:r>
            <a:r>
              <a:rPr lang="ko-KR" altLang="en-US" sz="1800" b="1" spc="-150" dirty="0"/>
              <a:t> </a:t>
            </a:r>
            <a:r>
              <a:rPr lang="en-US" altLang="ko-KR" sz="1800" b="1" spc="-150" dirty="0"/>
              <a:t>SW</a:t>
            </a:r>
            <a:r>
              <a:rPr lang="ko-KR" altLang="en-US" sz="1800" b="1" spc="-150" dirty="0"/>
              <a:t> 구현 완료</a:t>
            </a:r>
            <a:r>
              <a:rPr lang="en-US" altLang="ko-KR" sz="1800" b="1" spc="-150" dirty="0"/>
              <a:t> </a:t>
            </a:r>
            <a:r>
              <a:rPr lang="ko-KR" altLang="en-US" sz="1800" b="1" spc="-150" dirty="0"/>
              <a:t>및 검증 완료 </a:t>
            </a:r>
            <a:r>
              <a:rPr lang="en-US" altLang="ko-KR" sz="1800" b="1" spc="-150" dirty="0"/>
              <a:t>(</a:t>
            </a:r>
            <a:r>
              <a:rPr lang="ko-KR" altLang="en-US" sz="1800" b="1" spc="-150" dirty="0"/>
              <a:t>오차율 </a:t>
            </a:r>
            <a:r>
              <a:rPr lang="en-US" altLang="ko-KR" sz="1800" b="1" spc="-150" dirty="0"/>
              <a:t>1%</a:t>
            </a:r>
            <a:r>
              <a:rPr lang="ko-KR" altLang="en-US" sz="1800" b="1" spc="-150" dirty="0"/>
              <a:t> 미만 달성</a:t>
            </a:r>
            <a:r>
              <a:rPr lang="en-US" altLang="ko-KR" sz="1800" b="1" spc="-150" dirty="0"/>
              <a:t>)</a:t>
            </a:r>
            <a:endParaRPr lang="ko-KR" altLang="en-US" sz="1800" b="1" spc="-150" dirty="0"/>
          </a:p>
        </p:txBody>
      </p:sp>
      <p:pic>
        <p:nvPicPr>
          <p:cNvPr id="1124" name="그림 1123" descr="텍스트, 라인, 스크린샷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458FC1C-E5FC-B4C8-54A7-FBEE65494944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6689" y="2790106"/>
            <a:ext cx="2268420" cy="1470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26" name="그림 1125" descr="텍스트, 라인, 도표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E1DE5BB-BCAE-14F1-7939-1AA716848E1A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2159" y="2786055"/>
            <a:ext cx="2268420" cy="147447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27" name="직선 연결선[R] 1126">
            <a:extLst>
              <a:ext uri="{FF2B5EF4-FFF2-40B4-BE49-F238E27FC236}">
                <a16:creationId xmlns:a16="http://schemas.microsoft.com/office/drawing/2014/main" id="{04AF71E0-336E-2326-6858-4A1FCC6E00EF}"/>
              </a:ext>
            </a:extLst>
          </p:cNvPr>
          <p:cNvCxnSpPr>
            <a:cxnSpLocks/>
          </p:cNvCxnSpPr>
          <p:nvPr/>
        </p:nvCxnSpPr>
        <p:spPr>
          <a:xfrm>
            <a:off x="6073102" y="3276575"/>
            <a:ext cx="1721870" cy="0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직선 연결선[R] 1127">
            <a:extLst>
              <a:ext uri="{FF2B5EF4-FFF2-40B4-BE49-F238E27FC236}">
                <a16:creationId xmlns:a16="http://schemas.microsoft.com/office/drawing/2014/main" id="{F51CDC1B-28C1-C923-331F-1332187B8B80}"/>
              </a:ext>
            </a:extLst>
          </p:cNvPr>
          <p:cNvCxnSpPr>
            <a:cxnSpLocks/>
          </p:cNvCxnSpPr>
          <p:nvPr/>
        </p:nvCxnSpPr>
        <p:spPr>
          <a:xfrm>
            <a:off x="6073102" y="3709309"/>
            <a:ext cx="1721870" cy="0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9" name="TextBox 1128">
            <a:extLst>
              <a:ext uri="{FF2B5EF4-FFF2-40B4-BE49-F238E27FC236}">
                <a16:creationId xmlns:a16="http://schemas.microsoft.com/office/drawing/2014/main" id="{40EF1652-9831-2051-EA81-B7117CE3E240}"/>
              </a:ext>
            </a:extLst>
          </p:cNvPr>
          <p:cNvSpPr txBox="1"/>
          <p:nvPr/>
        </p:nvSpPr>
        <p:spPr>
          <a:xfrm>
            <a:off x="6015883" y="3515007"/>
            <a:ext cx="1635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>
                <a:solidFill>
                  <a:srgbClr val="C00000"/>
                </a:solidFill>
                <a:sym typeface="Wingdings" pitchFamily="2" charset="2"/>
              </a:rPr>
              <a:t>Threshold 0.00007 m</a:t>
            </a:r>
            <a:endParaRPr kumimoji="1" lang="ko-KR" altLang="en-US" sz="1000" b="1" dirty="0">
              <a:solidFill>
                <a:srgbClr val="C00000"/>
              </a:solidFill>
            </a:endParaRPr>
          </a:p>
        </p:txBody>
      </p:sp>
      <p:cxnSp>
        <p:nvCxnSpPr>
          <p:cNvPr id="1132" name="직선 연결선[R] 1131">
            <a:extLst>
              <a:ext uri="{FF2B5EF4-FFF2-40B4-BE49-F238E27FC236}">
                <a16:creationId xmlns:a16="http://schemas.microsoft.com/office/drawing/2014/main" id="{986363F0-59B7-D2E2-1E07-1B7710200340}"/>
              </a:ext>
            </a:extLst>
          </p:cNvPr>
          <p:cNvCxnSpPr>
            <a:cxnSpLocks/>
          </p:cNvCxnSpPr>
          <p:nvPr/>
        </p:nvCxnSpPr>
        <p:spPr>
          <a:xfrm>
            <a:off x="8393293" y="3276575"/>
            <a:ext cx="1721870" cy="0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직선 연결선[R] 1132">
            <a:extLst>
              <a:ext uri="{FF2B5EF4-FFF2-40B4-BE49-F238E27FC236}">
                <a16:creationId xmlns:a16="http://schemas.microsoft.com/office/drawing/2014/main" id="{DCE98322-11BB-E5A3-D9BA-87E4E7482E0A}"/>
              </a:ext>
            </a:extLst>
          </p:cNvPr>
          <p:cNvCxnSpPr>
            <a:cxnSpLocks/>
          </p:cNvCxnSpPr>
          <p:nvPr/>
        </p:nvCxnSpPr>
        <p:spPr>
          <a:xfrm>
            <a:off x="8409171" y="3709309"/>
            <a:ext cx="1721870" cy="0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4" name="TextBox 1133">
            <a:extLst>
              <a:ext uri="{FF2B5EF4-FFF2-40B4-BE49-F238E27FC236}">
                <a16:creationId xmlns:a16="http://schemas.microsoft.com/office/drawing/2014/main" id="{55380F87-AA46-BAC6-31C4-887DF6868AA0}"/>
              </a:ext>
            </a:extLst>
          </p:cNvPr>
          <p:cNvSpPr txBox="1"/>
          <p:nvPr/>
        </p:nvSpPr>
        <p:spPr>
          <a:xfrm>
            <a:off x="8336074" y="3515007"/>
            <a:ext cx="1619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>
                <a:solidFill>
                  <a:srgbClr val="C00000"/>
                </a:solidFill>
                <a:sym typeface="Wingdings" pitchFamily="2" charset="2"/>
              </a:rPr>
              <a:t>Threshold 0.00007 m</a:t>
            </a:r>
            <a:endParaRPr kumimoji="1" lang="ko-KR" altLang="en-US" sz="1000" b="1" dirty="0">
              <a:solidFill>
                <a:srgbClr val="C00000"/>
              </a:solidFill>
            </a:endParaRPr>
          </a:p>
        </p:txBody>
      </p:sp>
      <p:sp>
        <p:nvSpPr>
          <p:cNvPr id="1135" name="TextBox 1134">
            <a:extLst>
              <a:ext uri="{FF2B5EF4-FFF2-40B4-BE49-F238E27FC236}">
                <a16:creationId xmlns:a16="http://schemas.microsoft.com/office/drawing/2014/main" id="{23B55A87-BBD6-6C61-0F27-39578374D27E}"/>
              </a:ext>
            </a:extLst>
          </p:cNvPr>
          <p:cNvSpPr txBox="1"/>
          <p:nvPr/>
        </p:nvSpPr>
        <p:spPr>
          <a:xfrm>
            <a:off x="6032801" y="3730318"/>
            <a:ext cx="2262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/>
              <a:t>Difference of </a:t>
            </a:r>
          </a:p>
          <a:p>
            <a:r>
              <a:rPr kumimoji="1" lang="en-US" altLang="ko-KR" sz="1000" b="1" dirty="0">
                <a:solidFill>
                  <a:srgbClr val="002060"/>
                </a:solidFill>
              </a:rPr>
              <a:t>Float</a:t>
            </a:r>
            <a:r>
              <a:rPr kumimoji="1" lang="ko-KR" altLang="en-US" sz="1000" b="1" dirty="0">
                <a:solidFill>
                  <a:srgbClr val="002060"/>
                </a:solidFill>
              </a:rPr>
              <a:t> </a:t>
            </a:r>
            <a:r>
              <a:rPr kumimoji="1" lang="en-US" altLang="ko-KR" sz="1000" b="1" dirty="0">
                <a:solidFill>
                  <a:srgbClr val="002060"/>
                </a:solidFill>
              </a:rPr>
              <a:t>Mode </a:t>
            </a:r>
            <a:r>
              <a:rPr kumimoji="1" lang="en-US" altLang="ko-KR" sz="1000" b="1" dirty="0"/>
              <a:t>Solution</a:t>
            </a:r>
            <a:endParaRPr kumimoji="1" lang="ko-KR" altLang="en-US" sz="1000" b="1" dirty="0"/>
          </a:p>
        </p:txBody>
      </p:sp>
      <p:sp>
        <p:nvSpPr>
          <p:cNvPr id="1136" name="TextBox 1135">
            <a:extLst>
              <a:ext uri="{FF2B5EF4-FFF2-40B4-BE49-F238E27FC236}">
                <a16:creationId xmlns:a16="http://schemas.microsoft.com/office/drawing/2014/main" id="{30E09FDF-8C08-5DB3-C355-EB63EE83865B}"/>
              </a:ext>
            </a:extLst>
          </p:cNvPr>
          <p:cNvSpPr txBox="1"/>
          <p:nvPr/>
        </p:nvSpPr>
        <p:spPr>
          <a:xfrm>
            <a:off x="8354862" y="3736718"/>
            <a:ext cx="227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/>
              <a:t>Difference of </a:t>
            </a:r>
          </a:p>
          <a:p>
            <a:r>
              <a:rPr kumimoji="1" lang="en-US" altLang="ko-KR" sz="1000" b="1" dirty="0">
                <a:solidFill>
                  <a:srgbClr val="00B050"/>
                </a:solidFill>
              </a:rPr>
              <a:t>Fixed Mode </a:t>
            </a:r>
            <a:r>
              <a:rPr kumimoji="1" lang="en-US" altLang="ko-KR" sz="1000" b="1" dirty="0"/>
              <a:t>Solution</a:t>
            </a:r>
            <a:endParaRPr kumimoji="1" lang="ko-KR" altLang="en-US" sz="1000" b="1" dirty="0"/>
          </a:p>
        </p:txBody>
      </p:sp>
      <p:pic>
        <p:nvPicPr>
          <p:cNvPr id="1137" name="그림 1136" descr="전자 부품, 회로 구성요소, 전자제품, 패시브 회로 부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EAA24B-EE6A-1019-2C2D-2850FE52C294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3920" y="2351222"/>
            <a:ext cx="357245" cy="26556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84EA63-73FA-404D-BEEF-592E40F23D6D}"/>
              </a:ext>
            </a:extLst>
          </p:cNvPr>
          <p:cNvGrpSpPr/>
          <p:nvPr/>
        </p:nvGrpSpPr>
        <p:grpSpPr>
          <a:xfrm>
            <a:off x="3009742" y="3662343"/>
            <a:ext cx="2357740" cy="1827924"/>
            <a:chOff x="3257284" y="3607348"/>
            <a:chExt cx="2147288" cy="1664763"/>
          </a:xfrm>
        </p:grpSpPr>
        <p:pic>
          <p:nvPicPr>
            <p:cNvPr id="71" name="그림 70" descr="텍스트, 도표, 라인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93FC439-3B2B-4A12-BD9C-07C7DD4D2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57284" y="3607348"/>
              <a:ext cx="1725731" cy="16647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84" name="그림 1083" descr="도표, 라인, 그래프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7022C55-5F16-E75B-D551-CB5A3A232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75896" y="4037458"/>
              <a:ext cx="928676" cy="840067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D3F0B44-A147-490B-8977-88E21FA85A02}"/>
                </a:ext>
              </a:extLst>
            </p:cNvPr>
            <p:cNvSpPr/>
            <p:nvPr/>
          </p:nvSpPr>
          <p:spPr>
            <a:xfrm>
              <a:off x="4132431" y="4277656"/>
              <a:ext cx="115559" cy="109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6DB66274-46C7-47C4-B954-6A7F45562B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2431" y="4081406"/>
              <a:ext cx="371995" cy="1777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EB3C49F4-ABA9-4504-BFAA-4EF038D0B951}"/>
                </a:ext>
              </a:extLst>
            </p:cNvPr>
            <p:cNvCxnSpPr>
              <a:cxnSpLocks/>
            </p:cNvCxnSpPr>
            <p:nvPr/>
          </p:nvCxnSpPr>
          <p:spPr>
            <a:xfrm>
              <a:off x="4132431" y="4406003"/>
              <a:ext cx="372129" cy="4194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852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6AFEFF0-4E57-4E80-85C5-3BF2E8DDC36B}"/>
              </a:ext>
            </a:extLst>
          </p:cNvPr>
          <p:cNvSpPr/>
          <p:nvPr/>
        </p:nvSpPr>
        <p:spPr>
          <a:xfrm>
            <a:off x="346335" y="884493"/>
            <a:ext cx="10225136" cy="5704450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3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9CFB99DA-FA03-4156-8B25-11EC43E8185D}"/>
              </a:ext>
            </a:extLst>
          </p:cNvPr>
          <p:cNvSpPr/>
          <p:nvPr/>
        </p:nvSpPr>
        <p:spPr>
          <a:xfrm>
            <a:off x="522164" y="692596"/>
            <a:ext cx="2295018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제안 기술 소개</a:t>
            </a:r>
            <a:endParaRPr lang="ko-KR" altLang="en-US" sz="2000" spc="-150" dirty="0"/>
          </a:p>
        </p:txBody>
      </p:sp>
      <p:sp>
        <p:nvSpPr>
          <p:cNvPr id="7" name="직사각형 14">
            <a:extLst>
              <a:ext uri="{FF2B5EF4-FFF2-40B4-BE49-F238E27FC236}">
                <a16:creationId xmlns:a16="http://schemas.microsoft.com/office/drawing/2014/main" id="{23CBEA91-C7BA-4834-9D3B-F1756A0AFAA1}"/>
              </a:ext>
            </a:extLst>
          </p:cNvPr>
          <p:cNvSpPr/>
          <p:nvPr/>
        </p:nvSpPr>
        <p:spPr>
          <a:xfrm>
            <a:off x="562360" y="6634929"/>
            <a:ext cx="9568681" cy="49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ct val="100000"/>
              </a:lnSpc>
              <a:buNone/>
              <a:defRPr/>
            </a:pPr>
            <a:r>
              <a:rPr lang="ko-KR" altLang="en-US" sz="1800" b="1" dirty="0">
                <a:solidFill>
                  <a:schemeClr val="bg1"/>
                </a:solidFill>
                <a:sym typeface="Wingdings" panose="05000000000000000000" pitchFamily="2" charset="2"/>
              </a:rPr>
              <a:t>다중경로 환경에서의 측위 정확도 향상을 위한 딥러닝 기반 다중경로 탐지 및 대응 기술</a:t>
            </a:r>
            <a:endParaRPr lang="en-US" altLang="ko-KR" sz="18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CBC585C6-95E0-0060-A004-BFC4A8480F77}"/>
              </a:ext>
            </a:extLst>
          </p:cNvPr>
          <p:cNvSpPr txBox="1">
            <a:spLocks/>
          </p:cNvSpPr>
          <p:nvPr/>
        </p:nvSpPr>
        <p:spPr>
          <a:xfrm>
            <a:off x="378149" y="1420645"/>
            <a:ext cx="10081120" cy="3110743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기존 기술의 한계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600" dirty="0">
                <a:solidFill>
                  <a:schemeClr val="tx1"/>
                </a:solidFill>
              </a:rPr>
              <a:t>기존의 기계학습 기법을 이용한 다중경로 탐지 기술의 정확도는 학습되지 않은 환경에서 </a:t>
            </a:r>
            <a:r>
              <a:rPr lang="ko-KR" altLang="en-US" sz="1600" b="1" dirty="0">
                <a:solidFill>
                  <a:schemeClr val="tx1"/>
                </a:solidFill>
              </a:rPr>
              <a:t>테스트 시 </a:t>
            </a:r>
            <a:r>
              <a:rPr lang="en-US" altLang="ko-KR" sz="1600" b="1" dirty="0">
                <a:solidFill>
                  <a:schemeClr val="tx1"/>
                </a:solidFill>
              </a:rPr>
              <a:t>55.3% </a:t>
            </a:r>
            <a:r>
              <a:rPr lang="ko-KR" altLang="en-US" sz="1600" b="1" dirty="0">
                <a:solidFill>
                  <a:schemeClr val="tx1"/>
                </a:solidFill>
              </a:rPr>
              <a:t>수준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r>
              <a:rPr lang="en-US" altLang="ko-KR" sz="1600" dirty="0">
                <a:solidFill>
                  <a:schemeClr val="tx1"/>
                </a:solidFill>
              </a:rPr>
              <a:t>*CMC </a:t>
            </a:r>
            <a:r>
              <a:rPr lang="ko-KR" altLang="en-US" sz="1600" dirty="0">
                <a:solidFill>
                  <a:schemeClr val="tx1"/>
                </a:solidFill>
              </a:rPr>
              <a:t>측정치 변화량을 통해 다중경로 오차를 계산할 수 있으나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근사로 인한 누적 오차로 정확도 감소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제안 기술의 특징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1600" dirty="0" err="1">
                <a:solidFill>
                  <a:srgbClr val="00B050"/>
                </a:solidFill>
              </a:rPr>
              <a:t>이중편파</a:t>
            </a:r>
            <a:r>
              <a:rPr lang="ko-KR" altLang="en-US" sz="1600" dirty="0">
                <a:solidFill>
                  <a:srgbClr val="00B050"/>
                </a:solidFill>
              </a:rPr>
              <a:t> 안테나</a:t>
            </a:r>
            <a:r>
              <a:rPr lang="ko-KR" altLang="en-US" sz="1600" dirty="0">
                <a:solidFill>
                  <a:schemeClr val="tx1"/>
                </a:solidFill>
              </a:rPr>
              <a:t>를 통해 </a:t>
            </a:r>
            <a:r>
              <a:rPr lang="ko-KR" altLang="en-US" sz="1600" dirty="0">
                <a:solidFill>
                  <a:srgbClr val="00B050"/>
                </a:solidFill>
              </a:rPr>
              <a:t>기계학습</a:t>
            </a:r>
            <a:r>
              <a:rPr lang="en-US" altLang="ko-KR" sz="1600" dirty="0">
                <a:solidFill>
                  <a:srgbClr val="00B050"/>
                </a:solidFill>
              </a:rPr>
              <a:t>/</a:t>
            </a:r>
            <a:r>
              <a:rPr lang="ko-KR" altLang="en-US" sz="1600" dirty="0" err="1">
                <a:solidFill>
                  <a:srgbClr val="00B050"/>
                </a:solidFill>
              </a:rPr>
              <a:t>딥러닝</a:t>
            </a:r>
            <a:r>
              <a:rPr lang="ko-KR" altLang="en-US" sz="1600" dirty="0" err="1">
                <a:solidFill>
                  <a:schemeClr val="tx1"/>
                </a:solidFill>
              </a:rPr>
              <a:t>에</a:t>
            </a:r>
            <a:r>
              <a:rPr lang="ko-KR" altLang="en-US" sz="1600" dirty="0">
                <a:solidFill>
                  <a:schemeClr val="tx1"/>
                </a:solidFill>
              </a:rPr>
              <a:t> 적용할 수 있는 다양한 측정치의 </a:t>
            </a:r>
            <a:r>
              <a:rPr lang="ko-KR" altLang="en-US" sz="1600" dirty="0">
                <a:solidFill>
                  <a:srgbClr val="00B050"/>
                </a:solidFill>
              </a:rPr>
              <a:t>특징</a:t>
            </a:r>
            <a:r>
              <a:rPr lang="en-US" altLang="ko-KR" sz="1600" dirty="0">
                <a:solidFill>
                  <a:srgbClr val="00B050"/>
                </a:solidFill>
              </a:rPr>
              <a:t>(feature)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추출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큰 측위 오차를 유발하는 </a:t>
            </a:r>
            <a:r>
              <a:rPr lang="en-US" altLang="ko-KR" sz="1600" dirty="0">
                <a:solidFill>
                  <a:srgbClr val="00B050"/>
                </a:solidFill>
              </a:rPr>
              <a:t>NLOS-only </a:t>
            </a:r>
            <a:r>
              <a:rPr lang="ko-KR" altLang="en-US" sz="1600" dirty="0">
                <a:solidFill>
                  <a:srgbClr val="00B050"/>
                </a:solidFill>
              </a:rPr>
              <a:t>신호 제거</a:t>
            </a:r>
            <a:r>
              <a:rPr lang="ko-KR" altLang="en-US" sz="1600" dirty="0">
                <a:solidFill>
                  <a:schemeClr val="tx1"/>
                </a:solidFill>
              </a:rPr>
              <a:t> 가능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LOS+NLOS </a:t>
            </a:r>
            <a:r>
              <a:rPr lang="ko-KR" altLang="en-US" sz="1600" dirty="0">
                <a:solidFill>
                  <a:schemeClr val="tx1"/>
                </a:solidFill>
              </a:rPr>
              <a:t>신호는 상황에 따라 </a:t>
            </a:r>
            <a:r>
              <a:rPr lang="en-US" altLang="ko-KR" sz="1600" dirty="0">
                <a:solidFill>
                  <a:schemeClr val="tx1"/>
                </a:solidFill>
              </a:rPr>
              <a:t>CMC </a:t>
            </a:r>
            <a:r>
              <a:rPr lang="ko-KR" altLang="en-US" sz="1600" dirty="0">
                <a:solidFill>
                  <a:schemeClr val="tx1"/>
                </a:solidFill>
              </a:rPr>
              <a:t>측정치를 활용하여 다중경로 오차를 계산하여 보정하거나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제거한 후 </a:t>
            </a:r>
            <a:r>
              <a:rPr lang="en-US" altLang="ko-KR" sz="1600" dirty="0">
                <a:solidFill>
                  <a:schemeClr val="tx1"/>
                </a:solidFill>
              </a:rPr>
              <a:t>LOS-only </a:t>
            </a:r>
            <a:r>
              <a:rPr lang="ko-KR" altLang="en-US" sz="1600" dirty="0">
                <a:solidFill>
                  <a:schemeClr val="tx1"/>
                </a:solidFill>
              </a:rPr>
              <a:t>신호만을 이용하여 측위</a:t>
            </a:r>
            <a:endParaRPr lang="ko-KR" altLang="en-US" sz="1600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DDA0C47E-A82E-323F-7EC7-CA3DC80C2CCF}"/>
              </a:ext>
            </a:extLst>
          </p:cNvPr>
          <p:cNvGrpSpPr/>
          <p:nvPr/>
        </p:nvGrpSpPr>
        <p:grpSpPr>
          <a:xfrm>
            <a:off x="1756321" y="3924647"/>
            <a:ext cx="5172652" cy="2624569"/>
            <a:chOff x="1026220" y="4007916"/>
            <a:chExt cx="5172652" cy="262456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E9852DA-6725-224A-71C7-ECEAE56ED1BB}"/>
                </a:ext>
              </a:extLst>
            </p:cNvPr>
            <p:cNvGrpSpPr/>
            <p:nvPr/>
          </p:nvGrpSpPr>
          <p:grpSpPr>
            <a:xfrm>
              <a:off x="1026220" y="4007916"/>
              <a:ext cx="2245053" cy="2452103"/>
              <a:chOff x="267722" y="1632077"/>
              <a:chExt cx="3437930" cy="3754994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C67452B6-E7F3-ED33-DF8B-CFFDEDECD7AE}"/>
                  </a:ext>
                </a:extLst>
              </p:cNvPr>
              <p:cNvGrpSpPr/>
              <p:nvPr/>
            </p:nvGrpSpPr>
            <p:grpSpPr>
              <a:xfrm>
                <a:off x="426866" y="2108285"/>
                <a:ext cx="3278786" cy="3278786"/>
                <a:chOff x="1031957" y="2403029"/>
                <a:chExt cx="2653875" cy="2653875"/>
              </a:xfrm>
            </p:grpSpPr>
            <p:pic>
              <p:nvPicPr>
                <p:cNvPr id="88" name="그림 87" descr="장난감이(가) 표시된 사진&#10;&#10;자동 생성된 설명">
                  <a:extLst>
                    <a:ext uri="{FF2B5EF4-FFF2-40B4-BE49-F238E27FC236}">
                      <a16:creationId xmlns:a16="http://schemas.microsoft.com/office/drawing/2014/main" id="{9A2CF224-BADD-112A-B346-89E482B5C2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957" y="2403029"/>
                  <a:ext cx="2653875" cy="2653875"/>
                </a:xfrm>
                <a:prstGeom prst="rect">
                  <a:avLst/>
                </a:prstGeom>
              </p:spPr>
            </p:pic>
            <p:pic>
              <p:nvPicPr>
                <p:cNvPr id="89" name="그림 88" descr="밴, 자동차이(가) 표시된 사진&#10;&#10;자동 생성된 설명">
                  <a:extLst>
                    <a:ext uri="{FF2B5EF4-FFF2-40B4-BE49-F238E27FC236}">
                      <a16:creationId xmlns:a16="http://schemas.microsoft.com/office/drawing/2014/main" id="{EC3F10E5-1CCF-82D9-3ECF-08CF722A78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9959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flipH="1">
                  <a:off x="2101815" y="3592342"/>
                  <a:ext cx="485130" cy="290776"/>
                </a:xfrm>
                <a:prstGeom prst="rect">
                  <a:avLst/>
                </a:prstGeom>
              </p:spPr>
            </p:pic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56364DEC-B8CD-D8AF-E157-F28B3DD0E9DC}"/>
                  </a:ext>
                </a:extLst>
              </p:cNvPr>
              <p:cNvGrpSpPr/>
              <p:nvPr/>
            </p:nvGrpSpPr>
            <p:grpSpPr>
              <a:xfrm>
                <a:off x="267722" y="2683446"/>
                <a:ext cx="520069" cy="254881"/>
                <a:chOff x="823465" y="2090574"/>
                <a:chExt cx="520069" cy="254881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C216E46A-D4CD-0B4E-4AA2-523473DCB381}"/>
                    </a:ext>
                  </a:extLst>
                </p:cNvPr>
                <p:cNvSpPr/>
                <p:nvPr/>
              </p:nvSpPr>
              <p:spPr>
                <a:xfrm rot="19005298">
                  <a:off x="823465" y="2174061"/>
                  <a:ext cx="520069" cy="87907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F8339E0C-29F4-7A17-8B52-E86DBAB07428}"/>
                    </a:ext>
                  </a:extLst>
                </p:cNvPr>
                <p:cNvSpPr/>
                <p:nvPr/>
              </p:nvSpPr>
              <p:spPr>
                <a:xfrm rot="19005298">
                  <a:off x="1008399" y="2090574"/>
                  <a:ext cx="150201" cy="254881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261882E1-CF13-1095-C5F6-FF74D82DD0F6}"/>
                    </a:ext>
                  </a:extLst>
                </p:cNvPr>
                <p:cNvSpPr/>
                <p:nvPr/>
              </p:nvSpPr>
              <p:spPr>
                <a:xfrm>
                  <a:off x="1056814" y="2153857"/>
                  <a:ext cx="161225" cy="17907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423EEAC5-C818-072F-3237-165C62E61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8048" y="2247580"/>
                  <a:ext cx="59259" cy="4088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BD84DFC9-0C2B-3997-FA03-C87577EC24B8}"/>
                    </a:ext>
                  </a:extLst>
                </p:cNvPr>
                <p:cNvSpPr/>
                <p:nvPr/>
              </p:nvSpPr>
              <p:spPr>
                <a:xfrm>
                  <a:off x="1188617" y="2272211"/>
                  <a:ext cx="34763" cy="3251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31829D7-8075-2E80-EA8A-423657FBC094}"/>
                  </a:ext>
                </a:extLst>
              </p:cNvPr>
              <p:cNvGrpSpPr/>
              <p:nvPr/>
            </p:nvGrpSpPr>
            <p:grpSpPr>
              <a:xfrm>
                <a:off x="2505494" y="2001139"/>
                <a:ext cx="520069" cy="254881"/>
                <a:chOff x="2709415" y="1963133"/>
                <a:chExt cx="520069" cy="254881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DF088EE6-5D24-09DD-707D-33174D1BF0C3}"/>
                    </a:ext>
                  </a:extLst>
                </p:cNvPr>
                <p:cNvSpPr/>
                <p:nvPr/>
              </p:nvSpPr>
              <p:spPr>
                <a:xfrm rot="2594702" flipH="1">
                  <a:off x="2709415" y="2046620"/>
                  <a:ext cx="520069" cy="87907"/>
                </a:xfrm>
                <a:prstGeom prst="rect">
                  <a:avLst/>
                </a:prstGeom>
                <a:solidFill>
                  <a:srgbClr val="1C3F6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073327C-8C0D-BDF1-7B23-483676DD8C50}"/>
                    </a:ext>
                  </a:extLst>
                </p:cNvPr>
                <p:cNvSpPr/>
                <p:nvPr/>
              </p:nvSpPr>
              <p:spPr>
                <a:xfrm rot="2594702" flipH="1">
                  <a:off x="2894349" y="1963133"/>
                  <a:ext cx="150201" cy="254881"/>
                </a:xfrm>
                <a:prstGeom prst="rect">
                  <a:avLst/>
                </a:prstGeom>
                <a:solidFill>
                  <a:srgbClr val="8A3E63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AA44EE95-0F78-3B70-A23B-FF012D165CC9}"/>
                    </a:ext>
                  </a:extLst>
                </p:cNvPr>
                <p:cNvSpPr/>
                <p:nvPr/>
              </p:nvSpPr>
              <p:spPr>
                <a:xfrm flipH="1">
                  <a:off x="2834910" y="2026416"/>
                  <a:ext cx="161225" cy="17907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136CCB46-97EB-77F6-FCD1-225915BA6C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55642" y="2120139"/>
                  <a:ext cx="59259" cy="4088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AF00B5D4-FAE0-6F75-0B2C-D4F818F86CE5}"/>
                    </a:ext>
                  </a:extLst>
                </p:cNvPr>
                <p:cNvSpPr/>
                <p:nvPr/>
              </p:nvSpPr>
              <p:spPr>
                <a:xfrm flipH="1">
                  <a:off x="2829569" y="2144770"/>
                  <a:ext cx="34763" cy="3251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07C534FB-B370-E351-FEB2-9E6D7CC20829}"/>
                  </a:ext>
                </a:extLst>
              </p:cNvPr>
              <p:cNvGrpSpPr/>
              <p:nvPr/>
            </p:nvGrpSpPr>
            <p:grpSpPr>
              <a:xfrm rot="18251352">
                <a:off x="1365607" y="1764671"/>
                <a:ext cx="520069" cy="254881"/>
                <a:chOff x="2709415" y="1963133"/>
                <a:chExt cx="520069" cy="254881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71216BDA-DB0A-1DE9-8E15-4D9016EB046A}"/>
                    </a:ext>
                  </a:extLst>
                </p:cNvPr>
                <p:cNvSpPr/>
                <p:nvPr/>
              </p:nvSpPr>
              <p:spPr>
                <a:xfrm rot="2594702" flipH="1">
                  <a:off x="2709415" y="2046620"/>
                  <a:ext cx="520069" cy="87907"/>
                </a:xfrm>
                <a:prstGeom prst="rect">
                  <a:avLst/>
                </a:prstGeom>
                <a:solidFill>
                  <a:srgbClr val="1C3F6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6C068E6B-1056-C7A2-F8B7-80C78446DA76}"/>
                    </a:ext>
                  </a:extLst>
                </p:cNvPr>
                <p:cNvSpPr/>
                <p:nvPr/>
              </p:nvSpPr>
              <p:spPr>
                <a:xfrm rot="2594702" flipH="1">
                  <a:off x="2894349" y="1963133"/>
                  <a:ext cx="150201" cy="254881"/>
                </a:xfrm>
                <a:prstGeom prst="rect">
                  <a:avLst/>
                </a:prstGeom>
                <a:solidFill>
                  <a:srgbClr val="DDBE9F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964A426F-DE8E-734F-EC85-028D70D206E5}"/>
                    </a:ext>
                  </a:extLst>
                </p:cNvPr>
                <p:cNvSpPr/>
                <p:nvPr/>
              </p:nvSpPr>
              <p:spPr>
                <a:xfrm flipH="1">
                  <a:off x="2834910" y="2026416"/>
                  <a:ext cx="161225" cy="17907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D45B0F04-7A57-FC10-800B-7B28DF0DD4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55642" y="2120139"/>
                  <a:ext cx="59259" cy="4088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DE2C3CEA-EC75-96D6-0683-CFC474A2C0B6}"/>
                    </a:ext>
                  </a:extLst>
                </p:cNvPr>
                <p:cNvSpPr/>
                <p:nvPr/>
              </p:nvSpPr>
              <p:spPr>
                <a:xfrm flipH="1">
                  <a:off x="2829569" y="2144770"/>
                  <a:ext cx="34763" cy="3251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607AB91F-B380-349D-838F-6A0C257F57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8808" y="2955171"/>
                <a:ext cx="1831177" cy="3502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52FEE261-1D24-5E4E-67C3-20192EF089CF}"/>
                  </a:ext>
                </a:extLst>
              </p:cNvPr>
              <p:cNvCxnSpPr>
                <a:cxnSpLocks/>
                <a:stCxn id="89" idx="0"/>
              </p:cNvCxnSpPr>
              <p:nvPr/>
            </p:nvCxnSpPr>
            <p:spPr>
              <a:xfrm flipV="1">
                <a:off x="2048327" y="3305436"/>
                <a:ext cx="511658" cy="27221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B2B9268B-E482-150D-400F-457DFDCCB0C0}"/>
                  </a:ext>
                </a:extLst>
              </p:cNvPr>
              <p:cNvCxnSpPr>
                <a:cxnSpLocks/>
                <a:endCxn id="89" idx="0"/>
              </p:cNvCxnSpPr>
              <p:nvPr/>
            </p:nvCxnSpPr>
            <p:spPr>
              <a:xfrm flipH="1">
                <a:off x="2048327" y="2289778"/>
                <a:ext cx="554427" cy="1287869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E6BFEF39-55EB-055F-C0B7-6D9A4CFCA6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21414" y="2296619"/>
                <a:ext cx="1184235" cy="1028648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AD339005-37C4-8570-29FC-B82C1532FCDE}"/>
                  </a:ext>
                </a:extLst>
              </p:cNvPr>
              <p:cNvCxnSpPr>
                <a:cxnSpLocks/>
                <a:endCxn id="89" idx="0"/>
              </p:cNvCxnSpPr>
              <p:nvPr/>
            </p:nvCxnSpPr>
            <p:spPr>
              <a:xfrm>
                <a:off x="1421414" y="3325267"/>
                <a:ext cx="626913" cy="25238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2D80A0AA-4784-D632-00FF-BC929AA9021D}"/>
                  </a:ext>
                </a:extLst>
              </p:cNvPr>
              <p:cNvCxnSpPr>
                <a:cxnSpLocks/>
                <a:endCxn id="89" idx="0"/>
              </p:cNvCxnSpPr>
              <p:nvPr/>
            </p:nvCxnSpPr>
            <p:spPr>
              <a:xfrm>
                <a:off x="1658472" y="2108285"/>
                <a:ext cx="389855" cy="1469362"/>
              </a:xfrm>
              <a:prstGeom prst="line">
                <a:avLst/>
              </a:prstGeom>
              <a:ln w="28575">
                <a:solidFill>
                  <a:srgbClr val="11FF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CB42A9FA-CEF3-F0DF-B77B-7603BA7486CF}"/>
                  </a:ext>
                </a:extLst>
              </p:cNvPr>
              <p:cNvSpPr/>
              <p:nvPr/>
            </p:nvSpPr>
            <p:spPr>
              <a:xfrm>
                <a:off x="1954092" y="3480059"/>
                <a:ext cx="184807" cy="18480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0A9C0042-07D7-9131-C209-B0AA38DFD188}"/>
                </a:ext>
              </a:extLst>
            </p:cNvPr>
            <p:cNvSpPr/>
            <p:nvPr/>
          </p:nvSpPr>
          <p:spPr>
            <a:xfrm>
              <a:off x="3766523" y="4026437"/>
              <a:ext cx="1796114" cy="345538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8F17D2C-9548-018E-794B-4EB8A529DBC3}"/>
                </a:ext>
              </a:extLst>
            </p:cNvPr>
            <p:cNvGrpSpPr/>
            <p:nvPr/>
          </p:nvGrpSpPr>
          <p:grpSpPr>
            <a:xfrm>
              <a:off x="3966136" y="4138156"/>
              <a:ext cx="367058" cy="142249"/>
              <a:chOff x="-2261126" y="7333675"/>
              <a:chExt cx="781890" cy="361181"/>
            </a:xfrm>
          </p:grpSpPr>
          <p:sp>
            <p:nvSpPr>
              <p:cNvPr id="92" name="타원 114">
                <a:extLst>
                  <a:ext uri="{FF2B5EF4-FFF2-40B4-BE49-F238E27FC236}">
                    <a16:creationId xmlns:a16="http://schemas.microsoft.com/office/drawing/2014/main" id="{3D48BB49-097E-3547-ED0C-C90002D7F0E4}"/>
                  </a:ext>
                </a:extLst>
              </p:cNvPr>
              <p:cNvSpPr/>
              <p:nvPr/>
            </p:nvSpPr>
            <p:spPr>
              <a:xfrm>
                <a:off x="-2261126" y="7333675"/>
                <a:ext cx="781890" cy="134776"/>
              </a:xfrm>
              <a:custGeom>
                <a:avLst/>
                <a:gdLst>
                  <a:gd name="connsiteX0" fmla="*/ 0 w 1320908"/>
                  <a:gd name="connsiteY0" fmla="*/ 113833 h 227666"/>
                  <a:gd name="connsiteX1" fmla="*/ 660454 w 1320908"/>
                  <a:gd name="connsiteY1" fmla="*/ 0 h 227666"/>
                  <a:gd name="connsiteX2" fmla="*/ 1320908 w 1320908"/>
                  <a:gd name="connsiteY2" fmla="*/ 113833 h 227666"/>
                  <a:gd name="connsiteX3" fmla="*/ 660454 w 1320908"/>
                  <a:gd name="connsiteY3" fmla="*/ 227666 h 227666"/>
                  <a:gd name="connsiteX4" fmla="*/ 0 w 1320908"/>
                  <a:gd name="connsiteY4" fmla="*/ 113833 h 227666"/>
                  <a:gd name="connsiteX0" fmla="*/ 0 w 1320908"/>
                  <a:gd name="connsiteY0" fmla="*/ 113833 h 227666"/>
                  <a:gd name="connsiteX1" fmla="*/ 660454 w 1320908"/>
                  <a:gd name="connsiteY1" fmla="*/ 0 h 227666"/>
                  <a:gd name="connsiteX2" fmla="*/ 1320908 w 1320908"/>
                  <a:gd name="connsiteY2" fmla="*/ 113833 h 227666"/>
                  <a:gd name="connsiteX3" fmla="*/ 660454 w 1320908"/>
                  <a:gd name="connsiteY3" fmla="*/ 227666 h 227666"/>
                  <a:gd name="connsiteX4" fmla="*/ 0 w 1320908"/>
                  <a:gd name="connsiteY4" fmla="*/ 113833 h 227666"/>
                  <a:gd name="connsiteX0" fmla="*/ 0 w 1316146"/>
                  <a:gd name="connsiteY0" fmla="*/ 114162 h 228648"/>
                  <a:gd name="connsiteX1" fmla="*/ 660454 w 1316146"/>
                  <a:gd name="connsiteY1" fmla="*/ 329 h 228648"/>
                  <a:gd name="connsiteX2" fmla="*/ 1316146 w 1316146"/>
                  <a:gd name="connsiteY2" fmla="*/ 145118 h 228648"/>
                  <a:gd name="connsiteX3" fmla="*/ 660454 w 1316146"/>
                  <a:gd name="connsiteY3" fmla="*/ 227995 h 228648"/>
                  <a:gd name="connsiteX4" fmla="*/ 0 w 1316146"/>
                  <a:gd name="connsiteY4" fmla="*/ 114162 h 228648"/>
                  <a:gd name="connsiteX0" fmla="*/ 0 w 1316146"/>
                  <a:gd name="connsiteY0" fmla="*/ 114162 h 228388"/>
                  <a:gd name="connsiteX1" fmla="*/ 660454 w 1316146"/>
                  <a:gd name="connsiteY1" fmla="*/ 329 h 228388"/>
                  <a:gd name="connsiteX2" fmla="*/ 1316146 w 1316146"/>
                  <a:gd name="connsiteY2" fmla="*/ 145118 h 228388"/>
                  <a:gd name="connsiteX3" fmla="*/ 660454 w 1316146"/>
                  <a:gd name="connsiteY3" fmla="*/ 227995 h 228388"/>
                  <a:gd name="connsiteX4" fmla="*/ 0 w 1316146"/>
                  <a:gd name="connsiteY4" fmla="*/ 114162 h 228388"/>
                  <a:gd name="connsiteX0" fmla="*/ 0 w 1316146"/>
                  <a:gd name="connsiteY0" fmla="*/ 149558 h 227699"/>
                  <a:gd name="connsiteX1" fmla="*/ 660454 w 1316146"/>
                  <a:gd name="connsiteY1" fmla="*/ 6 h 227699"/>
                  <a:gd name="connsiteX2" fmla="*/ 1316146 w 1316146"/>
                  <a:gd name="connsiteY2" fmla="*/ 144795 h 227699"/>
                  <a:gd name="connsiteX3" fmla="*/ 660454 w 1316146"/>
                  <a:gd name="connsiteY3" fmla="*/ 227672 h 227699"/>
                  <a:gd name="connsiteX4" fmla="*/ 0 w 1316146"/>
                  <a:gd name="connsiteY4" fmla="*/ 149558 h 227699"/>
                  <a:gd name="connsiteX0" fmla="*/ 9340 w 1325486"/>
                  <a:gd name="connsiteY0" fmla="*/ 149558 h 227686"/>
                  <a:gd name="connsiteX1" fmla="*/ 669794 w 1325486"/>
                  <a:gd name="connsiteY1" fmla="*/ 6 h 227686"/>
                  <a:gd name="connsiteX2" fmla="*/ 1325486 w 1325486"/>
                  <a:gd name="connsiteY2" fmla="*/ 144795 h 227686"/>
                  <a:gd name="connsiteX3" fmla="*/ 669794 w 1325486"/>
                  <a:gd name="connsiteY3" fmla="*/ 227672 h 227686"/>
                  <a:gd name="connsiteX4" fmla="*/ 9340 w 1325486"/>
                  <a:gd name="connsiteY4" fmla="*/ 149558 h 22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5486" h="227686">
                    <a:moveTo>
                      <a:pt x="9340" y="149558"/>
                    </a:moveTo>
                    <a:cubicBezTo>
                      <a:pt x="-76385" y="103359"/>
                      <a:pt x="450436" y="800"/>
                      <a:pt x="669794" y="6"/>
                    </a:cubicBezTo>
                    <a:cubicBezTo>
                      <a:pt x="889152" y="-788"/>
                      <a:pt x="1325486" y="81927"/>
                      <a:pt x="1325486" y="144795"/>
                    </a:cubicBezTo>
                    <a:cubicBezTo>
                      <a:pt x="1254048" y="186232"/>
                      <a:pt x="889152" y="226878"/>
                      <a:pt x="669794" y="227672"/>
                    </a:cubicBezTo>
                    <a:cubicBezTo>
                      <a:pt x="450436" y="228466"/>
                      <a:pt x="95065" y="195757"/>
                      <a:pt x="9340" y="14955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DD27EAA9-0D60-CC13-03C8-DE62EF7F8003}"/>
                  </a:ext>
                </a:extLst>
              </p:cNvPr>
              <p:cNvSpPr/>
              <p:nvPr/>
            </p:nvSpPr>
            <p:spPr>
              <a:xfrm flipH="1">
                <a:off x="-2087951" y="7478920"/>
                <a:ext cx="27063" cy="2130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67F07A9-3B09-1CBF-2E07-188D6FEF1338}"/>
                  </a:ext>
                </a:extLst>
              </p:cNvPr>
              <p:cNvSpPr/>
              <p:nvPr/>
            </p:nvSpPr>
            <p:spPr>
              <a:xfrm flipH="1">
                <a:off x="-1682480" y="7478926"/>
                <a:ext cx="27063" cy="2130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95" name="이등변 삼각형 94">
                <a:extLst>
                  <a:ext uri="{FF2B5EF4-FFF2-40B4-BE49-F238E27FC236}">
                    <a16:creationId xmlns:a16="http://schemas.microsoft.com/office/drawing/2014/main" id="{6A7290EC-6A87-FAD2-E3D5-6DE77DC00037}"/>
                  </a:ext>
                </a:extLst>
              </p:cNvPr>
              <p:cNvSpPr/>
              <p:nvPr/>
            </p:nvSpPr>
            <p:spPr>
              <a:xfrm rot="10800000">
                <a:off x="-2261126" y="7415519"/>
                <a:ext cx="781890" cy="23391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F7825E81-6CA9-0114-080F-3D40E8EC3066}"/>
                  </a:ext>
                </a:extLst>
              </p:cNvPr>
              <p:cNvSpPr/>
              <p:nvPr/>
            </p:nvSpPr>
            <p:spPr>
              <a:xfrm rot="5400000" flipH="1">
                <a:off x="-1639355" y="7628051"/>
                <a:ext cx="27063" cy="1065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10B5DC13-5E2A-78A9-FFC8-9913F3AFA782}"/>
                  </a:ext>
                </a:extLst>
              </p:cNvPr>
              <p:cNvSpPr/>
              <p:nvPr/>
            </p:nvSpPr>
            <p:spPr>
              <a:xfrm rot="5400000" flipH="1">
                <a:off x="-2131133" y="7625213"/>
                <a:ext cx="27063" cy="1065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EFBC883-C3CF-C000-AEDD-0CA6655AEC5E}"/>
                </a:ext>
              </a:extLst>
            </p:cNvPr>
            <p:cNvSpPr txBox="1"/>
            <p:nvPr/>
          </p:nvSpPr>
          <p:spPr>
            <a:xfrm>
              <a:off x="4321260" y="4079969"/>
              <a:ext cx="12023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이중편파</a:t>
              </a:r>
              <a:r>
                <a:rPr lang="ko-KR" alt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안테나</a:t>
              </a:r>
            </a:p>
          </p:txBody>
        </p:sp>
        <p:sp>
          <p:nvSpPr>
            <p:cNvPr id="99" name="화살표: 아래쪽 98">
              <a:extLst>
                <a:ext uri="{FF2B5EF4-FFF2-40B4-BE49-F238E27FC236}">
                  <a16:creationId xmlns:a16="http://schemas.microsoft.com/office/drawing/2014/main" id="{26AB3480-4C3B-E270-19D7-3F74FFC8F0A9}"/>
                </a:ext>
              </a:extLst>
            </p:cNvPr>
            <p:cNvSpPr/>
            <p:nvPr/>
          </p:nvSpPr>
          <p:spPr>
            <a:xfrm>
              <a:off x="4545056" y="4395943"/>
              <a:ext cx="256451" cy="188873"/>
            </a:xfrm>
            <a:prstGeom prst="down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25000">
                  <a:schemeClr val="accent1">
                    <a:lumMod val="97000"/>
                    <a:lumOff val="3000"/>
                  </a:schemeClr>
                </a:gs>
                <a:gs pos="50000">
                  <a:srgbClr val="7FB1DE"/>
                </a:gs>
                <a:gs pos="75000">
                  <a:srgbClr val="AFCEEB"/>
                </a:gs>
                <a:gs pos="100000">
                  <a:schemeClr val="accent1">
                    <a:lumMod val="20000"/>
                    <a:lumOff val="80000"/>
                    <a:alpha val="2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FFEA01A0-96AE-7FA0-073C-9D28DF082292}"/>
                </a:ext>
              </a:extLst>
            </p:cNvPr>
            <p:cNvCxnSpPr>
              <a:cxnSpLocks/>
            </p:cNvCxnSpPr>
            <p:nvPr/>
          </p:nvCxnSpPr>
          <p:spPr>
            <a:xfrm>
              <a:off x="3953347" y="5020559"/>
              <a:ext cx="0" cy="396585"/>
            </a:xfrm>
            <a:prstGeom prst="straightConnector1">
              <a:avLst/>
            </a:prstGeom>
            <a:ln w="25400">
              <a:solidFill>
                <a:srgbClr val="0DB356"/>
              </a:solidFill>
              <a:headEnd w="lg" len="med"/>
              <a:tailEnd type="arrow" w="sm" len="sm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E2CD0DB3-1C2C-1D37-6BBB-40CD4F562147}"/>
                </a:ext>
              </a:extLst>
            </p:cNvPr>
            <p:cNvCxnSpPr>
              <a:cxnSpLocks/>
            </p:cNvCxnSpPr>
            <p:nvPr/>
          </p:nvCxnSpPr>
          <p:spPr>
            <a:xfrm>
              <a:off x="5367637" y="5020559"/>
              <a:ext cx="0" cy="3959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med"/>
              <a:tailEnd type="arrow" w="sm" len="sm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1805F60F-2651-B483-E343-4C5217AAED06}"/>
                </a:ext>
              </a:extLst>
            </p:cNvPr>
            <p:cNvCxnSpPr>
              <a:cxnSpLocks/>
            </p:cNvCxnSpPr>
            <p:nvPr/>
          </p:nvCxnSpPr>
          <p:spPr>
            <a:xfrm>
              <a:off x="4666051" y="5020559"/>
              <a:ext cx="0" cy="395957"/>
            </a:xfrm>
            <a:prstGeom prst="straightConnector1">
              <a:avLst/>
            </a:prstGeom>
            <a:ln w="25400">
              <a:headEnd w="lg" len="med"/>
              <a:tailEnd type="arrow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20388E4-0560-703C-929E-D22C5B8BD8D6}"/>
                </a:ext>
              </a:extLst>
            </p:cNvPr>
            <p:cNvSpPr txBox="1"/>
            <p:nvPr/>
          </p:nvSpPr>
          <p:spPr>
            <a:xfrm>
              <a:off x="4848267" y="4369822"/>
              <a:ext cx="13506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Arial" panose="020B0604020202020204" pitchFamily="34" charset="0"/>
                  <a:cs typeface="Arial" panose="020B0604020202020204" pitchFamily="34" charset="0"/>
                </a:rPr>
                <a:t>GNSS measurements</a:t>
              </a:r>
              <a:endParaRPr lang="ko-KR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DEEC3ED-D6D8-A1C9-EA06-B7517EF79A4B}"/>
                </a:ext>
              </a:extLst>
            </p:cNvPr>
            <p:cNvSpPr/>
            <p:nvPr/>
          </p:nvSpPr>
          <p:spPr>
            <a:xfrm>
              <a:off x="3334389" y="5421335"/>
              <a:ext cx="2660382" cy="7868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CMC </a:t>
              </a:r>
              <a:r>
                <a:rPr lang="ko-KR" alt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변화량 및 </a:t>
              </a:r>
              <a:r>
                <a:rPr lang="en-US" altLang="ko-KR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GNSS </a:t>
              </a:r>
              <a:r>
                <a:rPr lang="ko-KR" alt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신호 분류 결과 기반의 측위 정확도 향상 알고리즘 적용</a:t>
              </a:r>
              <a:b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(LOS+NLOS:</a:t>
              </a:r>
              <a:r>
                <a:rPr lang="ko-KR" alt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Correction or Exclusion, </a:t>
              </a:r>
              <a:b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NLOS-only: Exclusion)</a:t>
              </a:r>
              <a:endParaRPr lang="ko-KR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BF1BA5A-9BA6-189E-7C0E-4465AF8AE9E6}"/>
                </a:ext>
              </a:extLst>
            </p:cNvPr>
            <p:cNvSpPr txBox="1"/>
            <p:nvPr/>
          </p:nvSpPr>
          <p:spPr>
            <a:xfrm>
              <a:off x="3614316" y="5087547"/>
              <a:ext cx="677166" cy="21600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0DB3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LOS-only</a:t>
              </a:r>
              <a:endParaRPr lang="ko-KR" altLang="en-US" sz="900" dirty="0">
                <a:solidFill>
                  <a:srgbClr val="0DB35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F89B51C-404E-2227-6397-04536F36FB86}"/>
                </a:ext>
              </a:extLst>
            </p:cNvPr>
            <p:cNvSpPr txBox="1"/>
            <p:nvPr/>
          </p:nvSpPr>
          <p:spPr>
            <a:xfrm>
              <a:off x="4272971" y="5087547"/>
              <a:ext cx="817597" cy="21600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LOS+NLOS</a:t>
              </a:r>
              <a:endParaRPr lang="ko-KR" altLang="en-US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8E4BCE-B26B-EB8A-F5FC-E2706AF69D1E}"/>
                </a:ext>
              </a:extLst>
            </p:cNvPr>
            <p:cNvSpPr txBox="1"/>
            <p:nvPr/>
          </p:nvSpPr>
          <p:spPr>
            <a:xfrm>
              <a:off x="4995488" y="5087547"/>
              <a:ext cx="767043" cy="21600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NLOS-only</a:t>
              </a:r>
              <a:endParaRPr lang="ko-KR" altLang="en-US" sz="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4E8550B-61B0-7CFB-281E-4B37E9CB21E2}"/>
                </a:ext>
              </a:extLst>
            </p:cNvPr>
            <p:cNvSpPr txBox="1"/>
            <p:nvPr/>
          </p:nvSpPr>
          <p:spPr>
            <a:xfrm>
              <a:off x="4258072" y="6386264"/>
              <a:ext cx="8304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측위 결과</a:t>
              </a: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43C7C917-3DBC-EED1-E273-34379837661F}"/>
                </a:ext>
              </a:extLst>
            </p:cNvPr>
            <p:cNvSpPr/>
            <p:nvPr/>
          </p:nvSpPr>
          <p:spPr>
            <a:xfrm>
              <a:off x="2176755" y="4049186"/>
              <a:ext cx="1594464" cy="1291487"/>
            </a:xfrm>
            <a:custGeom>
              <a:avLst/>
              <a:gdLst>
                <a:gd name="connsiteX0" fmla="*/ 0 w 1593056"/>
                <a:gd name="connsiteY0" fmla="*/ 507207 h 714375"/>
                <a:gd name="connsiteX1" fmla="*/ 1466850 w 1593056"/>
                <a:gd name="connsiteY1" fmla="*/ 0 h 714375"/>
                <a:gd name="connsiteX2" fmla="*/ 1593056 w 1593056"/>
                <a:gd name="connsiteY2" fmla="*/ 714375 h 714375"/>
                <a:gd name="connsiteX3" fmla="*/ 2381 w 1593056"/>
                <a:gd name="connsiteY3" fmla="*/ 690563 h 714375"/>
                <a:gd name="connsiteX4" fmla="*/ 0 w 1593056"/>
                <a:gd name="connsiteY4" fmla="*/ 507207 h 714375"/>
                <a:gd name="connsiteX0" fmla="*/ 0 w 1593056"/>
                <a:gd name="connsiteY0" fmla="*/ 1138143 h 1345311"/>
                <a:gd name="connsiteX1" fmla="*/ 1430274 w 1593056"/>
                <a:gd name="connsiteY1" fmla="*/ 0 h 1345311"/>
                <a:gd name="connsiteX2" fmla="*/ 1593056 w 1593056"/>
                <a:gd name="connsiteY2" fmla="*/ 1345311 h 1345311"/>
                <a:gd name="connsiteX3" fmla="*/ 2381 w 1593056"/>
                <a:gd name="connsiteY3" fmla="*/ 1321499 h 1345311"/>
                <a:gd name="connsiteX4" fmla="*/ 0 w 1593056"/>
                <a:gd name="connsiteY4" fmla="*/ 1138143 h 1345311"/>
                <a:gd name="connsiteX0" fmla="*/ 0 w 1529048"/>
                <a:gd name="connsiteY0" fmla="*/ 1138143 h 1321499"/>
                <a:gd name="connsiteX1" fmla="*/ 1430274 w 1529048"/>
                <a:gd name="connsiteY1" fmla="*/ 0 h 1321499"/>
                <a:gd name="connsiteX2" fmla="*/ 1529048 w 1529048"/>
                <a:gd name="connsiteY2" fmla="*/ 686943 h 1321499"/>
                <a:gd name="connsiteX3" fmla="*/ 2381 w 1529048"/>
                <a:gd name="connsiteY3" fmla="*/ 1321499 h 1321499"/>
                <a:gd name="connsiteX4" fmla="*/ 0 w 1529048"/>
                <a:gd name="connsiteY4" fmla="*/ 1138143 h 1321499"/>
                <a:gd name="connsiteX0" fmla="*/ 0 w 1529048"/>
                <a:gd name="connsiteY0" fmla="*/ 1500093 h 1683449"/>
                <a:gd name="connsiteX1" fmla="*/ 1420749 w 1529048"/>
                <a:gd name="connsiteY1" fmla="*/ 0 h 1683449"/>
                <a:gd name="connsiteX2" fmla="*/ 1529048 w 1529048"/>
                <a:gd name="connsiteY2" fmla="*/ 1048893 h 1683449"/>
                <a:gd name="connsiteX3" fmla="*/ 2381 w 1529048"/>
                <a:gd name="connsiteY3" fmla="*/ 1683449 h 1683449"/>
                <a:gd name="connsiteX4" fmla="*/ 0 w 1529048"/>
                <a:gd name="connsiteY4" fmla="*/ 1500093 h 1683449"/>
                <a:gd name="connsiteX0" fmla="*/ 0 w 1509998"/>
                <a:gd name="connsiteY0" fmla="*/ 1500093 h 1683449"/>
                <a:gd name="connsiteX1" fmla="*/ 1420749 w 1509998"/>
                <a:gd name="connsiteY1" fmla="*/ 0 h 1683449"/>
                <a:gd name="connsiteX2" fmla="*/ 1509998 w 1509998"/>
                <a:gd name="connsiteY2" fmla="*/ 648843 h 1683449"/>
                <a:gd name="connsiteX3" fmla="*/ 2381 w 1509998"/>
                <a:gd name="connsiteY3" fmla="*/ 1683449 h 1683449"/>
                <a:gd name="connsiteX4" fmla="*/ 0 w 1509998"/>
                <a:gd name="connsiteY4" fmla="*/ 1500093 h 1683449"/>
                <a:gd name="connsiteX0" fmla="*/ 0 w 1900523"/>
                <a:gd name="connsiteY0" fmla="*/ 1500093 h 1683449"/>
                <a:gd name="connsiteX1" fmla="*/ 1420749 w 1900523"/>
                <a:gd name="connsiteY1" fmla="*/ 0 h 1683449"/>
                <a:gd name="connsiteX2" fmla="*/ 1900523 w 1900523"/>
                <a:gd name="connsiteY2" fmla="*/ 658368 h 1683449"/>
                <a:gd name="connsiteX3" fmla="*/ 2381 w 1900523"/>
                <a:gd name="connsiteY3" fmla="*/ 1683449 h 1683449"/>
                <a:gd name="connsiteX4" fmla="*/ 0 w 1900523"/>
                <a:gd name="connsiteY4" fmla="*/ 1500093 h 1683449"/>
                <a:gd name="connsiteX0" fmla="*/ 0 w 1900523"/>
                <a:gd name="connsiteY0" fmla="*/ 1538193 h 1721549"/>
                <a:gd name="connsiteX1" fmla="*/ 1820799 w 1900523"/>
                <a:gd name="connsiteY1" fmla="*/ 0 h 1721549"/>
                <a:gd name="connsiteX2" fmla="*/ 1900523 w 1900523"/>
                <a:gd name="connsiteY2" fmla="*/ 696468 h 1721549"/>
                <a:gd name="connsiteX3" fmla="*/ 2381 w 1900523"/>
                <a:gd name="connsiteY3" fmla="*/ 1721549 h 1721549"/>
                <a:gd name="connsiteX4" fmla="*/ 0 w 1900523"/>
                <a:gd name="connsiteY4" fmla="*/ 1538193 h 1721549"/>
                <a:gd name="connsiteX0" fmla="*/ 0 w 2339545"/>
                <a:gd name="connsiteY0" fmla="*/ 1283216 h 1466572"/>
                <a:gd name="connsiteX1" fmla="*/ 2339545 w 2339545"/>
                <a:gd name="connsiteY1" fmla="*/ 0 h 1466572"/>
                <a:gd name="connsiteX2" fmla="*/ 1900523 w 2339545"/>
                <a:gd name="connsiteY2" fmla="*/ 441491 h 1466572"/>
                <a:gd name="connsiteX3" fmla="*/ 2381 w 2339545"/>
                <a:gd name="connsiteY3" fmla="*/ 1466572 h 1466572"/>
                <a:gd name="connsiteX4" fmla="*/ 0 w 2339545"/>
                <a:gd name="connsiteY4" fmla="*/ 1283216 h 1466572"/>
                <a:gd name="connsiteX0" fmla="*/ 0 w 2339545"/>
                <a:gd name="connsiteY0" fmla="*/ 1283216 h 1466572"/>
                <a:gd name="connsiteX1" fmla="*/ 2339545 w 2339545"/>
                <a:gd name="connsiteY1" fmla="*/ 0 h 1466572"/>
                <a:gd name="connsiteX2" fmla="*/ 2322554 w 2339545"/>
                <a:gd name="connsiteY2" fmla="*/ 467868 h 1466572"/>
                <a:gd name="connsiteX3" fmla="*/ 2381 w 2339545"/>
                <a:gd name="connsiteY3" fmla="*/ 1466572 h 1466572"/>
                <a:gd name="connsiteX4" fmla="*/ 0 w 2339545"/>
                <a:gd name="connsiteY4" fmla="*/ 1283216 h 1466572"/>
                <a:gd name="connsiteX0" fmla="*/ 0 w 2322554"/>
                <a:gd name="connsiteY0" fmla="*/ 1264166 h 1447522"/>
                <a:gd name="connsiteX1" fmla="*/ 2110945 w 2322554"/>
                <a:gd name="connsiteY1" fmla="*/ 0 h 1447522"/>
                <a:gd name="connsiteX2" fmla="*/ 2322554 w 2322554"/>
                <a:gd name="connsiteY2" fmla="*/ 448818 h 1447522"/>
                <a:gd name="connsiteX3" fmla="*/ 2381 w 2322554"/>
                <a:gd name="connsiteY3" fmla="*/ 1447522 h 1447522"/>
                <a:gd name="connsiteX4" fmla="*/ 0 w 2322554"/>
                <a:gd name="connsiteY4" fmla="*/ 1264166 h 1447522"/>
                <a:gd name="connsiteX0" fmla="*/ 0 w 2110945"/>
                <a:gd name="connsiteY0" fmla="*/ 1264166 h 1447522"/>
                <a:gd name="connsiteX1" fmla="*/ 2110945 w 2110945"/>
                <a:gd name="connsiteY1" fmla="*/ 0 h 1447522"/>
                <a:gd name="connsiteX2" fmla="*/ 2084429 w 2110945"/>
                <a:gd name="connsiteY2" fmla="*/ 429768 h 1447522"/>
                <a:gd name="connsiteX3" fmla="*/ 2381 w 2110945"/>
                <a:gd name="connsiteY3" fmla="*/ 1447522 h 1447522"/>
                <a:gd name="connsiteX4" fmla="*/ 0 w 2110945"/>
                <a:gd name="connsiteY4" fmla="*/ 1264166 h 1447522"/>
                <a:gd name="connsiteX0" fmla="*/ 0 w 2084429"/>
                <a:gd name="connsiteY0" fmla="*/ 1264166 h 1447522"/>
                <a:gd name="connsiteX1" fmla="*/ 2082370 w 2084429"/>
                <a:gd name="connsiteY1" fmla="*/ 0 h 1447522"/>
                <a:gd name="connsiteX2" fmla="*/ 2084429 w 2084429"/>
                <a:gd name="connsiteY2" fmla="*/ 429768 h 1447522"/>
                <a:gd name="connsiteX3" fmla="*/ 2381 w 2084429"/>
                <a:gd name="connsiteY3" fmla="*/ 1447522 h 1447522"/>
                <a:gd name="connsiteX4" fmla="*/ 0 w 2084429"/>
                <a:gd name="connsiteY4" fmla="*/ 1264166 h 1447522"/>
                <a:gd name="connsiteX0" fmla="*/ 0 w 2160629"/>
                <a:gd name="connsiteY0" fmla="*/ 1264166 h 1447522"/>
                <a:gd name="connsiteX1" fmla="*/ 2082370 w 2160629"/>
                <a:gd name="connsiteY1" fmla="*/ 0 h 1447522"/>
                <a:gd name="connsiteX2" fmla="*/ 2160629 w 2160629"/>
                <a:gd name="connsiteY2" fmla="*/ 534543 h 1447522"/>
                <a:gd name="connsiteX3" fmla="*/ 2381 w 2160629"/>
                <a:gd name="connsiteY3" fmla="*/ 1447522 h 1447522"/>
                <a:gd name="connsiteX4" fmla="*/ 0 w 2160629"/>
                <a:gd name="connsiteY4" fmla="*/ 1264166 h 1447522"/>
                <a:gd name="connsiteX0" fmla="*/ 0 w 2245034"/>
                <a:gd name="connsiteY0" fmla="*/ 1654549 h 1837905"/>
                <a:gd name="connsiteX1" fmla="*/ 2245030 w 2245034"/>
                <a:gd name="connsiteY1" fmla="*/ 0 h 1837905"/>
                <a:gd name="connsiteX2" fmla="*/ 2160629 w 2245034"/>
                <a:gd name="connsiteY2" fmla="*/ 924926 h 1837905"/>
                <a:gd name="connsiteX3" fmla="*/ 2381 w 2245034"/>
                <a:gd name="connsiteY3" fmla="*/ 1837905 h 1837905"/>
                <a:gd name="connsiteX4" fmla="*/ 0 w 2245034"/>
                <a:gd name="connsiteY4" fmla="*/ 1654549 h 1837905"/>
                <a:gd name="connsiteX0" fmla="*/ 0 w 2269069"/>
                <a:gd name="connsiteY0" fmla="*/ 1654549 h 1837905"/>
                <a:gd name="connsiteX1" fmla="*/ 2245030 w 2269069"/>
                <a:gd name="connsiteY1" fmla="*/ 0 h 1837905"/>
                <a:gd name="connsiteX2" fmla="*/ 2269069 w 2269069"/>
                <a:gd name="connsiteY2" fmla="*/ 458636 h 1837905"/>
                <a:gd name="connsiteX3" fmla="*/ 2381 w 2269069"/>
                <a:gd name="connsiteY3" fmla="*/ 1837905 h 1837905"/>
                <a:gd name="connsiteX4" fmla="*/ 0 w 2269069"/>
                <a:gd name="connsiteY4" fmla="*/ 1654549 h 1837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9069" h="1837905">
                  <a:moveTo>
                    <a:pt x="0" y="1654549"/>
                  </a:moveTo>
                  <a:cubicBezTo>
                    <a:pt x="694123" y="1233160"/>
                    <a:pt x="1550907" y="421389"/>
                    <a:pt x="2245030" y="0"/>
                  </a:cubicBezTo>
                  <a:cubicBezTo>
                    <a:pt x="2245716" y="143256"/>
                    <a:pt x="2268383" y="315380"/>
                    <a:pt x="2269069" y="458636"/>
                  </a:cubicBezTo>
                  <a:lnTo>
                    <a:pt x="2381" y="1837905"/>
                  </a:lnTo>
                  <a:cubicBezTo>
                    <a:pt x="1587" y="1776786"/>
                    <a:pt x="794" y="1715668"/>
                    <a:pt x="0" y="1654549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FFFF00">
                    <a:alpha val="5000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rgbClr val="FFFF00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1" name="화살표: 아래쪽 110">
              <a:extLst>
                <a:ext uri="{FF2B5EF4-FFF2-40B4-BE49-F238E27FC236}">
                  <a16:creationId xmlns:a16="http://schemas.microsoft.com/office/drawing/2014/main" id="{C08E5961-2C36-B4E8-559F-7694CC6944CF}"/>
                </a:ext>
              </a:extLst>
            </p:cNvPr>
            <p:cNvSpPr/>
            <p:nvPr/>
          </p:nvSpPr>
          <p:spPr>
            <a:xfrm>
              <a:off x="4545056" y="6210139"/>
              <a:ext cx="256451" cy="188873"/>
            </a:xfrm>
            <a:prstGeom prst="down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25000">
                  <a:schemeClr val="accent1">
                    <a:lumMod val="97000"/>
                    <a:lumOff val="3000"/>
                  </a:schemeClr>
                </a:gs>
                <a:gs pos="50000">
                  <a:srgbClr val="7FB1DE"/>
                </a:gs>
                <a:gs pos="75000">
                  <a:srgbClr val="AFCEEB"/>
                </a:gs>
                <a:gs pos="100000">
                  <a:schemeClr val="accent1">
                    <a:lumMod val="20000"/>
                    <a:lumOff val="80000"/>
                    <a:alpha val="2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4B1DD71-5660-0F6D-6C59-263EB4A77F08}"/>
                </a:ext>
              </a:extLst>
            </p:cNvPr>
            <p:cNvSpPr/>
            <p:nvPr/>
          </p:nvSpPr>
          <p:spPr>
            <a:xfrm>
              <a:off x="3334388" y="4589229"/>
              <a:ext cx="2660384" cy="4313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학습된 딥러닝 모델 기반의 </a:t>
              </a:r>
              <a: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GNSS </a:t>
              </a:r>
              <a:r>
                <a:rPr lang="ko-KR" alt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신호 수신 환경 분류 </a:t>
              </a:r>
              <a: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다중경로 신호 탐지</a:t>
              </a:r>
              <a: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7" name="내용 개체 틀 2">
            <a:extLst>
              <a:ext uri="{FF2B5EF4-FFF2-40B4-BE49-F238E27FC236}">
                <a16:creationId xmlns:a16="http://schemas.microsoft.com/office/drawing/2014/main" id="{FA7E111A-F736-72BE-BE52-D20546D715D1}"/>
              </a:ext>
            </a:extLst>
          </p:cNvPr>
          <p:cNvSpPr txBox="1">
            <a:spLocks/>
          </p:cNvSpPr>
          <p:nvPr/>
        </p:nvSpPr>
        <p:spPr bwMode="auto">
          <a:xfrm>
            <a:off x="6724872" y="4603849"/>
            <a:ext cx="3240358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00B05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ko-KR" alt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학습에 사용되지 않은 데이터로 테스트 시 </a:t>
            </a:r>
            <a:r>
              <a:rPr lang="en-US" altLang="ko-KR" sz="1200" b="1" dirty="0">
                <a:solidFill>
                  <a:srgbClr val="00B050"/>
                </a:solidFill>
                <a:sym typeface="Wingdings" panose="05000000000000000000" pitchFamily="2" charset="2"/>
              </a:rPr>
              <a:t>82%</a:t>
            </a:r>
            <a:r>
              <a:rPr lang="ko-KR" altLang="en-US" sz="1200" b="1" dirty="0">
                <a:solidFill>
                  <a:srgbClr val="00B050"/>
                </a:solidFill>
                <a:sym typeface="Wingdings" panose="05000000000000000000" pitchFamily="2" charset="2"/>
              </a:rPr>
              <a:t>의 다중경로 탐지 정확도 </a:t>
            </a:r>
            <a:r>
              <a:rPr lang="ko-KR" alt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달성</a:t>
            </a:r>
            <a:endParaRPr lang="en-US" altLang="ko-KR" sz="12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28" name="내용 개체 틀 2">
            <a:extLst>
              <a:ext uri="{FF2B5EF4-FFF2-40B4-BE49-F238E27FC236}">
                <a16:creationId xmlns:a16="http://schemas.microsoft.com/office/drawing/2014/main" id="{92D90C2E-747C-CF63-D870-9DFAB733F0EA}"/>
              </a:ext>
            </a:extLst>
          </p:cNvPr>
          <p:cNvSpPr txBox="1">
            <a:spLocks/>
          </p:cNvSpPr>
          <p:nvPr/>
        </p:nvSpPr>
        <p:spPr bwMode="auto">
          <a:xfrm>
            <a:off x="6724872" y="5500658"/>
            <a:ext cx="3590380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00B05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ko-KR" alt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다중경로 대응 기법을 적용하지 않은 경우 대비 </a:t>
            </a:r>
            <a:r>
              <a:rPr lang="en-US" altLang="ko-KR" sz="1200" b="1" dirty="0">
                <a:solidFill>
                  <a:srgbClr val="00B050"/>
                </a:solidFill>
                <a:sym typeface="Wingdings" panose="05000000000000000000" pitchFamily="2" charset="2"/>
              </a:rPr>
              <a:t>46%</a:t>
            </a:r>
            <a:r>
              <a:rPr lang="ko-KR" altLang="en-US" sz="1200" b="1" dirty="0">
                <a:solidFill>
                  <a:srgbClr val="00B050"/>
                </a:solidFill>
                <a:sym typeface="Wingdings" panose="05000000000000000000" pitchFamily="2" charset="2"/>
              </a:rPr>
              <a:t>의 측위 정확도 향상도</a:t>
            </a:r>
            <a:r>
              <a:rPr lang="ko-KR" alt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 달성</a:t>
            </a:r>
            <a:endParaRPr lang="en-US" altLang="ko-KR" sz="1200" b="1" dirty="0">
              <a:solidFill>
                <a:srgbClr val="00B050"/>
              </a:solidFill>
              <a:sym typeface="Wingdings" panose="05000000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BA1D3-1B8D-4391-A11A-77E01CBFF9FE}"/>
              </a:ext>
            </a:extLst>
          </p:cNvPr>
          <p:cNvSpPr txBox="1"/>
          <p:nvPr/>
        </p:nvSpPr>
        <p:spPr>
          <a:xfrm>
            <a:off x="2559049" y="2471078"/>
            <a:ext cx="2244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 CMC : Code Minus Carrier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50223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259EDAA-47E3-4596-91BF-183A0BDC90D1}"/>
              </a:ext>
            </a:extLst>
          </p:cNvPr>
          <p:cNvSpPr/>
          <p:nvPr/>
        </p:nvSpPr>
        <p:spPr>
          <a:xfrm>
            <a:off x="346335" y="884493"/>
            <a:ext cx="10225136" cy="6136498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14">
            <a:extLst>
              <a:ext uri="{FF2B5EF4-FFF2-40B4-BE49-F238E27FC236}">
                <a16:creationId xmlns:a16="http://schemas.microsoft.com/office/drawing/2014/main" id="{C2EA346B-A0E5-4EAF-8BE8-4432841B8E4F}"/>
              </a:ext>
            </a:extLst>
          </p:cNvPr>
          <p:cNvSpPr/>
          <p:nvPr/>
        </p:nvSpPr>
        <p:spPr>
          <a:xfrm>
            <a:off x="522164" y="692596"/>
            <a:ext cx="2295018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추진 계획</a:t>
            </a:r>
            <a:endParaRPr lang="ko-KR" altLang="en-US" sz="2000" spc="-150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3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모서리가 둥근 직사각형 50">
            <a:extLst>
              <a:ext uri="{FF2B5EF4-FFF2-40B4-BE49-F238E27FC236}">
                <a16:creationId xmlns:a16="http://schemas.microsoft.com/office/drawing/2014/main" id="{5E8717A9-70AB-323F-050D-679C13BBA674}"/>
              </a:ext>
            </a:extLst>
          </p:cNvPr>
          <p:cNvSpPr/>
          <p:nvPr/>
        </p:nvSpPr>
        <p:spPr>
          <a:xfrm>
            <a:off x="5647639" y="1622852"/>
            <a:ext cx="4283558" cy="5141314"/>
          </a:xfrm>
          <a:prstGeom prst="roundRect">
            <a:avLst>
              <a:gd name="adj" fmla="val 1185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모서리가 둥근 직사각형 50">
            <a:extLst>
              <a:ext uri="{FF2B5EF4-FFF2-40B4-BE49-F238E27FC236}">
                <a16:creationId xmlns:a16="http://schemas.microsoft.com/office/drawing/2014/main" id="{6661AB0E-B674-1F32-FBF5-92D6A0519207}"/>
              </a:ext>
            </a:extLst>
          </p:cNvPr>
          <p:cNvSpPr/>
          <p:nvPr/>
        </p:nvSpPr>
        <p:spPr>
          <a:xfrm>
            <a:off x="1026220" y="1622852"/>
            <a:ext cx="3897369" cy="5141314"/>
          </a:xfrm>
          <a:prstGeom prst="roundRect">
            <a:avLst>
              <a:gd name="adj" fmla="val 1185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14">
            <a:extLst>
              <a:ext uri="{FF2B5EF4-FFF2-40B4-BE49-F238E27FC236}">
                <a16:creationId xmlns:a16="http://schemas.microsoft.com/office/drawing/2014/main" id="{752003A0-8D9C-78FE-3D92-420CAB93FA61}"/>
              </a:ext>
            </a:extLst>
          </p:cNvPr>
          <p:cNvSpPr/>
          <p:nvPr/>
        </p:nvSpPr>
        <p:spPr>
          <a:xfrm>
            <a:off x="1543151" y="1476375"/>
            <a:ext cx="2785580" cy="292955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r>
              <a:rPr lang="ko-KR" altLang="en-US" sz="1600" b="1" dirty="0"/>
              <a:t>단계</a:t>
            </a:r>
          </a:p>
        </p:txBody>
      </p:sp>
      <p:sp>
        <p:nvSpPr>
          <p:cNvPr id="6" name="직사각형 14">
            <a:extLst>
              <a:ext uri="{FF2B5EF4-FFF2-40B4-BE49-F238E27FC236}">
                <a16:creationId xmlns:a16="http://schemas.microsoft.com/office/drawing/2014/main" id="{581A6C4A-ECE9-8251-59CF-E740EA2A8E24}"/>
              </a:ext>
            </a:extLst>
          </p:cNvPr>
          <p:cNvSpPr/>
          <p:nvPr/>
        </p:nvSpPr>
        <p:spPr>
          <a:xfrm>
            <a:off x="6507664" y="1476375"/>
            <a:ext cx="2539014" cy="292955"/>
          </a:xfrm>
          <a:prstGeom prst="roundRect">
            <a:avLst>
              <a:gd name="adj" fmla="val 50000"/>
            </a:avLst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r>
              <a:rPr lang="ko-KR" altLang="en-US" sz="1600" b="1" dirty="0">
                <a:solidFill>
                  <a:srgbClr val="FF0000"/>
                </a:solidFill>
              </a:rPr>
              <a:t>단계</a:t>
            </a:r>
          </a:p>
        </p:txBody>
      </p:sp>
      <p:sp>
        <p:nvSpPr>
          <p:cNvPr id="7" name="줄무늬가 있는 오른쪽 화살표[S] 40">
            <a:extLst>
              <a:ext uri="{FF2B5EF4-FFF2-40B4-BE49-F238E27FC236}">
                <a16:creationId xmlns:a16="http://schemas.microsoft.com/office/drawing/2014/main" id="{D1B31C08-1F13-3483-7DA9-89C48A9F5883}"/>
              </a:ext>
            </a:extLst>
          </p:cNvPr>
          <p:cNvSpPr/>
          <p:nvPr/>
        </p:nvSpPr>
        <p:spPr>
          <a:xfrm>
            <a:off x="4981077" y="3668082"/>
            <a:ext cx="607436" cy="760631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64C4F-5290-76F5-1F47-CD9A15D324C8}"/>
              </a:ext>
            </a:extLst>
          </p:cNvPr>
          <p:cNvSpPr txBox="1"/>
          <p:nvPr/>
        </p:nvSpPr>
        <p:spPr>
          <a:xfrm>
            <a:off x="1105130" y="1893491"/>
            <a:ext cx="382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ym typeface="Wingdings" panose="05000000000000000000" pitchFamily="2" charset="2"/>
              </a:rPr>
              <a:t>안테나 모듈 변경을 통한 다중경로 환경 탐지 기계학습 기법 연구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3C1DF-EC1F-0E4B-41B7-80811320D18D}"/>
              </a:ext>
            </a:extLst>
          </p:cNvPr>
          <p:cNvSpPr txBox="1"/>
          <p:nvPr/>
        </p:nvSpPr>
        <p:spPr>
          <a:xfrm>
            <a:off x="1106292" y="3503231"/>
            <a:ext cx="3800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ym typeface="Wingdings" panose="05000000000000000000" pitchFamily="2" charset="2"/>
              </a:rPr>
              <a:t>CMC </a:t>
            </a:r>
            <a:r>
              <a:rPr lang="ko-KR" altLang="en-US" sz="1200" b="1" dirty="0">
                <a:sym typeface="Wingdings" panose="05000000000000000000" pitchFamily="2" charset="2"/>
              </a:rPr>
              <a:t>측정치를 활용한 측위 정확도 향상 기법 연구</a:t>
            </a:r>
            <a:endParaRPr lang="ko-KR" altLang="en-US" sz="1200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74F1C9E-6002-419C-4F57-B4A248DA2056}"/>
              </a:ext>
            </a:extLst>
          </p:cNvPr>
          <p:cNvSpPr/>
          <p:nvPr/>
        </p:nvSpPr>
        <p:spPr>
          <a:xfrm flipV="1">
            <a:off x="5751804" y="5839942"/>
            <a:ext cx="4101150" cy="499765"/>
          </a:xfrm>
          <a:prstGeom prst="roundRect">
            <a:avLst>
              <a:gd name="adj" fmla="val 2854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133E9-8D0C-4414-EA65-82A090C76354}"/>
              </a:ext>
            </a:extLst>
          </p:cNvPr>
          <p:cNvSpPr txBox="1"/>
          <p:nvPr/>
        </p:nvSpPr>
        <p:spPr>
          <a:xfrm>
            <a:off x="9282401" y="5513115"/>
            <a:ext cx="5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현재</a:t>
            </a:r>
          </a:p>
        </p:txBody>
      </p:sp>
      <p:pic>
        <p:nvPicPr>
          <p:cNvPr id="12" name="그림 11" descr="스크린샷, 텍스트, 창문, 야외이(가) 표시된 사진&#10;&#10;자동 생성된 설명">
            <a:extLst>
              <a:ext uri="{FF2B5EF4-FFF2-40B4-BE49-F238E27FC236}">
                <a16:creationId xmlns:a16="http://schemas.microsoft.com/office/drawing/2014/main" id="{32E68AC2-8487-7828-8FD5-8FEB696790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1372" y="2370453"/>
            <a:ext cx="2007037" cy="11318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A3D6FD-D4D3-4774-D1E0-94E2F35BDAEF}"/>
              </a:ext>
            </a:extLst>
          </p:cNvPr>
          <p:cNvSpPr txBox="1"/>
          <p:nvPr/>
        </p:nvSpPr>
        <p:spPr>
          <a:xfrm>
            <a:off x="1106292" y="4928305"/>
            <a:ext cx="3789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ym typeface="Wingdings" panose="05000000000000000000" pitchFamily="2" charset="2"/>
              </a:rPr>
              <a:t>실측 데이터 취득 후 실시간 후처리 방식으로 성능 검증</a:t>
            </a:r>
            <a:endParaRPr lang="ko-KR" altLang="en-US" sz="1200" b="1" dirty="0"/>
          </a:p>
        </p:txBody>
      </p:sp>
      <p:pic>
        <p:nvPicPr>
          <p:cNvPr id="14" name="그림 13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28AA5A4-CADB-9348-2899-F26D053ACD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796" y="3780230"/>
            <a:ext cx="3275306" cy="1112067"/>
          </a:xfrm>
          <a:prstGeom prst="rect">
            <a:avLst/>
          </a:prstGeom>
        </p:spPr>
      </p:pic>
      <p:pic>
        <p:nvPicPr>
          <p:cNvPr id="15" name="그림 14" descr="스크린샷, 다채로움, 텍스트, 라인이(가) 표시된 사진&#10;&#10;자동 생성된 설명">
            <a:extLst>
              <a:ext uri="{FF2B5EF4-FFF2-40B4-BE49-F238E27FC236}">
                <a16:creationId xmlns:a16="http://schemas.microsoft.com/office/drawing/2014/main" id="{53E54166-6949-429F-5D1A-A87F9654703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200" y="5231876"/>
            <a:ext cx="1961050" cy="14359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4780473-2A4D-91F8-9DEC-A92ABFE3F0C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158" y="5329539"/>
            <a:ext cx="1654198" cy="12406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0F631E-9AA1-04B6-45CD-9D732EC4DCEC}"/>
              </a:ext>
            </a:extLst>
          </p:cNvPr>
          <p:cNvSpPr txBox="1"/>
          <p:nvPr/>
        </p:nvSpPr>
        <p:spPr>
          <a:xfrm>
            <a:off x="5726404" y="1893491"/>
            <a:ext cx="420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ym typeface="Wingdings" panose="05000000000000000000" pitchFamily="2" charset="2"/>
              </a:rPr>
              <a:t>다량 확보된 학습 데이터 및 </a:t>
            </a:r>
            <a:r>
              <a:rPr lang="ko-KR" altLang="en-US" sz="1200" b="1" dirty="0" err="1">
                <a:sym typeface="Wingdings" panose="05000000000000000000" pitchFamily="2" charset="2"/>
              </a:rPr>
              <a:t>딥러닝을</a:t>
            </a:r>
            <a:r>
              <a:rPr lang="ko-KR" altLang="en-US" sz="1200" b="1" dirty="0">
                <a:sym typeface="Wingdings" panose="05000000000000000000" pitchFamily="2" charset="2"/>
              </a:rPr>
              <a:t> 통한 측위 성능 향상 연구</a:t>
            </a:r>
          </a:p>
        </p:txBody>
      </p:sp>
      <p:pic>
        <p:nvPicPr>
          <p:cNvPr id="18" name="그림 17" descr="텍스트, 스크린샷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5E3B192D-2B78-A7FE-1139-4D0912E4CDF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5352" y="2341790"/>
            <a:ext cx="1823272" cy="11048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2F972F-7B34-4D5C-4287-AA3A59BD5F83}"/>
              </a:ext>
            </a:extLst>
          </p:cNvPr>
          <p:cNvSpPr txBox="1"/>
          <p:nvPr/>
        </p:nvSpPr>
        <p:spPr>
          <a:xfrm>
            <a:off x="5726404" y="3603739"/>
            <a:ext cx="4204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ym typeface="Wingdings" panose="05000000000000000000" pitchFamily="2" charset="2"/>
              </a:rPr>
              <a:t>무인이동체용 실시간 알고리즘 및 </a:t>
            </a:r>
            <a:r>
              <a:rPr lang="en-US" altLang="ko-KR" sz="1200" b="1" dirty="0">
                <a:sym typeface="Wingdings" panose="05000000000000000000" pitchFamily="2" charset="2"/>
              </a:rPr>
              <a:t>HW/SW </a:t>
            </a:r>
            <a:r>
              <a:rPr lang="ko-KR" altLang="en-US" sz="1200" b="1" dirty="0">
                <a:sym typeface="Wingdings" panose="05000000000000000000" pitchFamily="2" charset="2"/>
              </a:rPr>
              <a:t>모듈</a:t>
            </a: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ko-KR" altLang="en-US" sz="1200" b="1" dirty="0">
                <a:sym typeface="Wingdings" panose="05000000000000000000" pitchFamily="2" charset="2"/>
              </a:rPr>
              <a:t>개발</a:t>
            </a:r>
            <a:endParaRPr lang="en-US" altLang="ko-KR" sz="1200" b="1" dirty="0">
              <a:sym typeface="Wingdings" panose="05000000000000000000" pitchFamily="2" charset="2"/>
            </a:endParaRPr>
          </a:p>
          <a:p>
            <a:pPr marL="468000" lvl="1" indent="-171450">
              <a:buFont typeface="Wingdings" panose="05000000000000000000" pitchFamily="2" charset="2"/>
              <a:buChar char="Ø"/>
            </a:pPr>
            <a:r>
              <a:rPr lang="ko-KR" altLang="en-US" sz="1200" dirty="0"/>
              <a:t>다중경로 탐지 및 대응 </a:t>
            </a:r>
            <a:r>
              <a:rPr lang="en-US" altLang="ko-KR" sz="1200" dirty="0"/>
              <a:t>HW </a:t>
            </a:r>
            <a:r>
              <a:rPr lang="ko-KR" altLang="en-US" sz="1200" dirty="0"/>
              <a:t>모듈 제작</a:t>
            </a:r>
          </a:p>
          <a:p>
            <a:pPr marL="468000" lvl="1" indent="-171450">
              <a:buFont typeface="Wingdings" panose="05000000000000000000" pitchFamily="2" charset="2"/>
              <a:buChar char="Ø"/>
            </a:pPr>
            <a:r>
              <a:rPr lang="ko-KR" altLang="en-US" sz="1200" dirty="0"/>
              <a:t>무인이동체용 실시간 알고리즘 및 임베디드 </a:t>
            </a:r>
            <a:r>
              <a:rPr lang="en-US" altLang="ko-KR" sz="1200" dirty="0"/>
              <a:t>SW </a:t>
            </a:r>
            <a:r>
              <a:rPr lang="ko-KR" altLang="en-US" sz="1200" dirty="0"/>
              <a:t>개발</a:t>
            </a:r>
          </a:p>
          <a:p>
            <a:pPr marL="468000" lvl="1" indent="-171450">
              <a:buFont typeface="Wingdings" panose="05000000000000000000" pitchFamily="2" charset="2"/>
              <a:buChar char="Ø"/>
            </a:pPr>
            <a:r>
              <a:rPr lang="ko-KR" altLang="en-US" sz="1200" dirty="0"/>
              <a:t>모의 다중경로 환경 지상 테스트베드 구축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9272D49-A671-5905-1D94-8EBAB4BAFD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604" y="2333686"/>
            <a:ext cx="1528053" cy="11837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8E235D-606D-9C2D-21D0-D2F3452060A8}"/>
              </a:ext>
            </a:extLst>
          </p:cNvPr>
          <p:cNvSpPr txBox="1"/>
          <p:nvPr/>
        </p:nvSpPr>
        <p:spPr>
          <a:xfrm>
            <a:off x="5726404" y="5878042"/>
            <a:ext cx="420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무인이동체</a:t>
            </a:r>
            <a:r>
              <a:rPr lang="ko-KR" alt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탑재 지상통합시험 및 테스트베드 기반 성능 검증</a:t>
            </a:r>
            <a:endParaRPr lang="en-US" altLang="ko-KR" sz="12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D22663-B9A1-79E6-8DFE-7A6BECFCAB2A}"/>
              </a:ext>
            </a:extLst>
          </p:cNvPr>
          <p:cNvSpPr txBox="1"/>
          <p:nvPr/>
        </p:nvSpPr>
        <p:spPr>
          <a:xfrm>
            <a:off x="5726404" y="6343256"/>
            <a:ext cx="4204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ym typeface="Wingdings" panose="05000000000000000000" pitchFamily="2" charset="2"/>
              </a:rPr>
              <a:t>자체 </a:t>
            </a:r>
            <a:r>
              <a:rPr lang="ko-KR" altLang="en-US" sz="1200" b="1" dirty="0" err="1">
                <a:sym typeface="Wingdings" panose="05000000000000000000" pitchFamily="2" charset="2"/>
              </a:rPr>
              <a:t>무인이동체를</a:t>
            </a:r>
            <a:r>
              <a:rPr lang="ko-KR" altLang="en-US" sz="1200" b="1" dirty="0">
                <a:sym typeface="Wingdings" panose="05000000000000000000" pitchFamily="2" charset="2"/>
              </a:rPr>
              <a:t> 활용한 실증 및 성능 최적화</a:t>
            </a:r>
          </a:p>
        </p:txBody>
      </p:sp>
      <p:pic>
        <p:nvPicPr>
          <p:cNvPr id="24" name="그림 23" descr="텍스트, 스크린샷, 도표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300C852E-F736-2F0B-D5C8-8DD10164D57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5478" y="4603507"/>
            <a:ext cx="2346291" cy="117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40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02473-7C52-E4AF-4080-E3398DA2E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FED7B0E-8A8F-C092-C785-7D9A19F91446}"/>
              </a:ext>
            </a:extLst>
          </p:cNvPr>
          <p:cNvSpPr/>
          <p:nvPr/>
        </p:nvSpPr>
        <p:spPr>
          <a:xfrm>
            <a:off x="346335" y="884493"/>
            <a:ext cx="10225136" cy="6136498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000324-A7F3-828D-0A0A-A176D074AE12}"/>
              </a:ext>
            </a:extLst>
          </p:cNvPr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3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8B1603ED-D61E-5121-4060-5F4F4073577F}"/>
              </a:ext>
            </a:extLst>
          </p:cNvPr>
          <p:cNvSpPr/>
          <p:nvPr/>
        </p:nvSpPr>
        <p:spPr>
          <a:xfrm>
            <a:off x="522164" y="692596"/>
            <a:ext cx="2880320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진행 현황 </a:t>
            </a:r>
            <a:r>
              <a:rPr lang="en-US" altLang="ko-KR" sz="2000" b="1" kern="0" spc="-150" dirty="0">
                <a:solidFill>
                  <a:srgbClr val="FFC000">
                    <a:lumMod val="60000"/>
                    <a:lumOff val="40000"/>
                  </a:srgbClr>
                </a:solidFill>
              </a:rPr>
              <a:t>[1/2]</a:t>
            </a:r>
            <a:endParaRPr lang="ko-KR" altLang="en-US" sz="2000" spc="-150" dirty="0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EF10DAE6-E505-5BB4-DEB3-8DEFBDCEDFBC}"/>
              </a:ext>
            </a:extLst>
          </p:cNvPr>
          <p:cNvSpPr txBox="1">
            <a:spLocks/>
          </p:cNvSpPr>
          <p:nvPr/>
        </p:nvSpPr>
        <p:spPr>
          <a:xfrm>
            <a:off x="378148" y="1420645"/>
            <a:ext cx="10004835" cy="2792034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실시간 다중경로 탐지 및 대응 </a:t>
            </a: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HW/SW 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모듈 개발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이중편파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안테나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, GNSS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수신기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,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임베디드 보드 기반의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HW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모듈 제작 완료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실시간 다중경로 탐지 및 대응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SW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개발에 필요한 모든 모듈 개발 및 실시간성 검증 완료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E98FFD64-00AE-E28A-1CD7-DA82F44B1401}"/>
              </a:ext>
            </a:extLst>
          </p:cNvPr>
          <p:cNvGrpSpPr/>
          <p:nvPr/>
        </p:nvGrpSpPr>
        <p:grpSpPr>
          <a:xfrm>
            <a:off x="588827" y="2601583"/>
            <a:ext cx="9581873" cy="3987360"/>
            <a:chOff x="700974" y="2673591"/>
            <a:chExt cx="9581873" cy="39873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99DBAE-FA24-E294-9699-3E99E8149558}"/>
                </a:ext>
              </a:extLst>
            </p:cNvPr>
            <p:cNvSpPr txBox="1"/>
            <p:nvPr/>
          </p:nvSpPr>
          <p:spPr>
            <a:xfrm>
              <a:off x="1134648" y="3132121"/>
              <a:ext cx="12218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kumimoji="0" lang="ko-KR" altLang="en-US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이중편파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 안테나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pic>
          <p:nvPicPr>
            <p:cNvPr id="7" name="Picture 2" descr="K47618833">
              <a:extLst>
                <a:ext uri="{FF2B5EF4-FFF2-40B4-BE49-F238E27FC236}">
                  <a16:creationId xmlns:a16="http://schemas.microsoft.com/office/drawing/2014/main" id="{EA6032F2-FD31-A021-B548-14741712CB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149" b="97701" l="1681" r="98319">
                          <a14:foregroundMark x1="7563" y1="1149" x2="18487" y2="13793"/>
                          <a14:foregroundMark x1="18487" y1="13793" x2="17647" y2="11494"/>
                          <a14:foregroundMark x1="15126" y1="9195" x2="5882" y2="14943"/>
                          <a14:foregroundMark x1="2521" y1="9195" x2="6723" y2="29885"/>
                          <a14:foregroundMark x1="7563" y1="9195" x2="12605" y2="50575"/>
                          <a14:foregroundMark x1="12605" y1="50575" x2="6723" y2="90805"/>
                          <a14:foregroundMark x1="6723" y1="90805" x2="5882" y2="90805"/>
                          <a14:foregroundMark x1="5882" y1="90805" x2="19328" y2="93103"/>
                          <a14:foregroundMark x1="21849" y1="93103" x2="34454" y2="91954"/>
                          <a14:foregroundMark x1="60504" y1="82759" x2="60504" y2="97701"/>
                          <a14:foregroundMark x1="78992" y1="86207" x2="88235" y2="72414"/>
                          <a14:foregroundMark x1="88235" y1="72414" x2="91597" y2="59770"/>
                          <a14:foregroundMark x1="92437" y1="63218" x2="87395" y2="17241"/>
                          <a14:foregroundMark x1="87395" y1="17241" x2="87395" y2="17241"/>
                          <a14:foregroundMark x1="85714" y1="16092" x2="77311" y2="17241"/>
                          <a14:foregroundMark x1="77311" y1="17241" x2="68067" y2="25287"/>
                          <a14:foregroundMark x1="68067" y1="25287" x2="68067" y2="25287"/>
                          <a14:foregroundMark x1="73950" y1="9195" x2="82353" y2="8046"/>
                          <a14:foregroundMark x1="82353" y1="8046" x2="90756" y2="29885"/>
                          <a14:foregroundMark x1="90756" y1="29885" x2="91597" y2="37931"/>
                          <a14:foregroundMark x1="92437" y1="21839" x2="92437" y2="22989"/>
                          <a14:foregroundMark x1="87395" y1="3448" x2="92437" y2="21839"/>
                          <a14:foregroundMark x1="93277" y1="6897" x2="94118" y2="16092"/>
                          <a14:foregroundMark x1="95798" y1="13793" x2="93277" y2="8046"/>
                          <a14:foregroundMark x1="95798" y1="16092" x2="95798" y2="16092"/>
                          <a14:foregroundMark x1="95798" y1="12644" x2="95798" y2="14943"/>
                          <a14:foregroundMark x1="96639" y1="8046" x2="96639" y2="16092"/>
                          <a14:foregroundMark x1="98319" y1="36782" x2="98319" y2="37931"/>
                          <a14:foregroundMark x1="97479" y1="12644" x2="97479" y2="17241"/>
                          <a14:foregroundMark x1="96639" y1="4598" x2="97479" y2="12644"/>
                          <a14:foregroundMark x1="96639" y1="75862" x2="96639" y2="83908"/>
                          <a14:foregroundMark x1="96639" y1="83908" x2="92437" y2="93103"/>
                          <a14:foregroundMark x1="17647" y1="96552" x2="8403" y2="91954"/>
                          <a14:foregroundMark x1="10084" y1="95402" x2="9244" y2="95402"/>
                          <a14:foregroundMark x1="15966" y1="96552" x2="15966" y2="97701"/>
                          <a14:foregroundMark x1="94958" y1="16092" x2="94958" y2="14943"/>
                          <a14:foregroundMark x1="96639" y1="17241" x2="96639" y2="11494"/>
                          <a14:foregroundMark x1="97479" y1="17241" x2="97479" y2="14943"/>
                          <a14:foregroundMark x1="94118" y1="42529" x2="98319" y2="42529"/>
                          <a14:foregroundMark x1="98319" y1="54023" x2="98319" y2="59770"/>
                          <a14:foregroundMark x1="96639" y1="18391" x2="96639" y2="31034"/>
                          <a14:foregroundMark x1="96639" y1="31034" x2="96639" y2="28736"/>
                          <a14:backgroundMark x1="98319" y1="34483" x2="98319" y2="34483"/>
                          <a14:backgroundMark x1="97479" y1="34483" x2="98319" y2="34483"/>
                          <a14:backgroundMark x1="96639" y1="34483" x2="97479" y2="34483"/>
                          <a14:backgroundMark x1="95798" y1="34483" x2="96639" y2="34483"/>
                          <a14:backgroundMark x1="94958" y1="34483" x2="96639" y2="35632"/>
                          <a14:backgroundMark x1="96639" y1="33333" x2="96639" y2="33333"/>
                          <a14:backgroundMark x1="94958" y1="33333" x2="95798" y2="33333"/>
                          <a14:backgroundMark x1="94958" y1="33333" x2="95798" y2="33333"/>
                          <a14:backgroundMark x1="99160" y1="40230" x2="99160" y2="40230"/>
                          <a14:backgroundMark x1="99160" y1="58621" x2="99160" y2="75862"/>
                          <a14:backgroundMark x1="99160" y1="40230" x2="99160" y2="54023"/>
                          <a14:backgroundMark x1="99160" y1="17241" x2="99160" y2="4598"/>
                          <a14:backgroundMark x1="98319" y1="33333" x2="98319" y2="31034"/>
                          <a14:backgroundMark x1="98319" y1="35632" x2="98319" y2="34483"/>
                          <a14:backgroundMark x1="7563" y1="97701" x2="9244" y2="98851"/>
                          <a14:backgroundMark x1="99160" y1="17241" x2="99160" y2="18391"/>
                          <a14:backgroundMark x1="98319" y1="17241" x2="98319" y2="18391"/>
                          <a14:backgroundMark x1="98319" y1="31034" x2="98319" y2="356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626165" y="3368833"/>
              <a:ext cx="1034895" cy="760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E67ED39-164E-DA97-97D4-ED7A57045E27}"/>
                </a:ext>
              </a:extLst>
            </p:cNvPr>
            <p:cNvGrpSpPr/>
            <p:nvPr/>
          </p:nvGrpSpPr>
          <p:grpSpPr>
            <a:xfrm>
              <a:off x="1655997" y="3256536"/>
              <a:ext cx="2633871" cy="390706"/>
              <a:chOff x="1097103" y="2796402"/>
              <a:chExt cx="2633871" cy="390706"/>
            </a:xfrm>
          </p:grpSpPr>
          <p:cxnSp>
            <p:nvCxnSpPr>
              <p:cNvPr id="10" name="연결선: 꺾임 9">
                <a:extLst>
                  <a:ext uri="{FF2B5EF4-FFF2-40B4-BE49-F238E27FC236}">
                    <a16:creationId xmlns:a16="http://schemas.microsoft.com/office/drawing/2014/main" id="{DB6CF2D8-A7EC-B713-41B9-0BA1217F6A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7103" y="2796402"/>
                <a:ext cx="1420513" cy="38520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연결선: 꺾임 11">
                <a:extLst>
                  <a:ext uri="{FF2B5EF4-FFF2-40B4-BE49-F238E27FC236}">
                    <a16:creationId xmlns:a16="http://schemas.microsoft.com/office/drawing/2014/main" id="{0ACF05EE-6E52-F69B-7CC5-D256A6B5FB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6370" y="2797936"/>
                <a:ext cx="1294604" cy="38917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837B150-966D-0D52-B5BA-2BD9B82BD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96" b="97727" l="5469" r="96875">
                          <a14:foregroundMark x1="57031" y1="11869" x2="57031" y2="11869"/>
                          <a14:foregroundMark x1="56250" y1="11869" x2="54688" y2="16162"/>
                          <a14:foregroundMark x1="50195" y1="17172" x2="10547" y2="17424"/>
                          <a14:foregroundMark x1="10547" y1="17424" x2="12109" y2="36869"/>
                          <a14:foregroundMark x1="7031" y1="23485" x2="9375" y2="71212"/>
                          <a14:foregroundMark x1="6836" y1="61869" x2="7031" y2="75758"/>
                          <a14:foregroundMark x1="7617" y1="78788" x2="10938" y2="80303"/>
                          <a14:foregroundMark x1="9180" y1="80303" x2="6836" y2="81818"/>
                          <a14:foregroundMark x1="6836" y1="81818" x2="8008" y2="16919"/>
                          <a14:foregroundMark x1="9180" y1="16162" x2="24805" y2="16414"/>
                          <a14:foregroundMark x1="24805" y1="16414" x2="29102" y2="15657"/>
                          <a14:foregroundMark x1="34961" y1="14899" x2="49609" y2="14899"/>
                          <a14:foregroundMark x1="59766" y1="11364" x2="75195" y2="10606"/>
                          <a14:foregroundMark x1="76953" y1="17677" x2="90039" y2="17929"/>
                          <a14:foregroundMark x1="90039" y1="18434" x2="90625" y2="50253"/>
                          <a14:foregroundMark x1="92039" y1="33858" x2="91211" y2="66162"/>
                          <a14:foregroundMark x1="92383" y1="20455" x2="92149" y2="29566"/>
                          <a14:foregroundMark x1="94582" y1="79897" x2="89003" y2="85667"/>
                          <a14:foregroundMark x1="81414" y1="85252" x2="6445" y2="84343"/>
                          <a14:foregroundMark x1="81886" y1="85258" x2="81527" y2="85254"/>
                          <a14:foregroundMark x1="83707" y1="85280" x2="83544" y2="85278"/>
                          <a14:foregroundMark x1="89844" y1="85354" x2="88843" y2="85342"/>
                          <a14:foregroundMark x1="6445" y1="84343" x2="5859" y2="84596"/>
                          <a14:foregroundMark x1="85046" y1="84278" x2="84961" y2="82576"/>
                          <a14:foregroundMark x1="84873" y1="84246" x2="84961" y2="76010"/>
                          <a14:foregroundMark x1="83343" y1="83964" x2="82617" y2="80051"/>
                          <a14:foregroundMark x1="84038" y1="87708" x2="83577" y2="85222"/>
                          <a14:foregroundMark x1="82422" y1="88019" x2="82422" y2="87152"/>
                          <a14:foregroundMark x1="83936" y1="84073" x2="84375" y2="79293"/>
                          <a14:foregroundMark x1="83595" y1="87793" x2="83806" y2="85500"/>
                          <a14:foregroundMark x1="83008" y1="94192" x2="83102" y2="93168"/>
                          <a14:foregroundMark x1="94551" y1="29345" x2="94922" y2="17677"/>
                          <a14:foregroundMark x1="93945" y1="19444" x2="75586" y2="14899"/>
                          <a14:foregroundMark x1="78125" y1="15404" x2="92383" y2="15404"/>
                          <a14:foregroundMark x1="94929" y1="15404" x2="95703" y2="15404"/>
                          <a14:foregroundMark x1="93945" y1="15404" x2="94180" y2="15404"/>
                          <a14:foregroundMark x1="96094" y1="15657" x2="96111" y2="17172"/>
                          <a14:foregroundMark x1="94922" y1="26515" x2="94922" y2="59848"/>
                          <a14:foregroundMark x1="94922" y1="17929" x2="94922" y2="17929"/>
                          <a14:foregroundMark x1="95508" y1="23485" x2="95508" y2="23485"/>
                          <a14:foregroundMark x1="95508" y1="16919" x2="95508" y2="16919"/>
                          <a14:foregroundMark x1="95508" y1="16919" x2="95703" y2="31061"/>
                          <a14:foregroundMark x1="94922" y1="19949" x2="94922" y2="15404"/>
                          <a14:foregroundMark x1="95703" y1="16162" x2="96289" y2="22222"/>
                          <a14:foregroundMark x1="96289" y1="18687" x2="96289" y2="13889"/>
                          <a14:foregroundMark x1="96094" y1="58333" x2="96094" y2="78788"/>
                          <a14:foregroundMark x1="96094" y1="52778" x2="94922" y2="85859"/>
                          <a14:foregroundMark x1="81933" y1="85178" x2="81836" y2="84091"/>
                          <a14:foregroundMark x1="82191" y1="88063" x2="82150" y2="87607"/>
                          <a14:foregroundMark x1="88543" y1="84732" x2="88672" y2="83333"/>
                          <a14:foregroundMark x1="80960" y1="86804" x2="79883" y2="84091"/>
                          <a14:foregroundMark x1="84375" y1="93347" x2="84375" y2="87374"/>
                          <a14:foregroundMark x1="85763" y1="92677" x2="86133" y2="86616"/>
                          <a14:foregroundMark x1="85753" y1="92842" x2="85763" y2="92677"/>
                          <a14:foregroundMark x1="85614" y1="95122" x2="85641" y2="94673"/>
                          <a14:foregroundMark x1="86719" y1="92677" x2="86719" y2="85859"/>
                          <a14:foregroundMark x1="84961" y1="90657" x2="85547" y2="83333"/>
                          <a14:foregroundMark x1="85547" y1="91162" x2="85938" y2="85101"/>
                          <a14:foregroundMark x1="85352" y1="91162" x2="84766" y2="85859"/>
                          <a14:foregroundMark x1="85547" y1="92172" x2="85938" y2="84091"/>
                          <a14:foregroundMark x1="89169" y1="87788" x2="91797" y2="86616"/>
                          <a14:foregroundMark x1="87935" y1="88338" x2="88219" y2="88212"/>
                          <a14:foregroundMark x1="86133" y1="89141" x2="87651" y2="88464"/>
                          <a14:foregroundMark x1="87695" y1="88889" x2="84766" y2="87374"/>
                          <a14:foregroundMark x1="85524" y1="92677" x2="85352" y2="86869"/>
                          <a14:foregroundMark x1="85529" y1="92842" x2="85524" y2="92677"/>
                          <a14:foregroundMark x1="86133" y1="92172" x2="86719" y2="86616"/>
                          <a14:foregroundMark x1="86411" y1="96740" x2="86611" y2="96643"/>
                          <a14:foregroundMark x1="84296" y1="95619" x2="83789" y2="95455"/>
                          <a14:foregroundMark x1="13218" y1="85859" x2="7031" y2="85859"/>
                          <a14:backgroundMark x1="99219" y1="21751" x2="99219" y2="33333"/>
                          <a14:backgroundMark x1="99219" y1="33333" x2="99219" y2="29293"/>
                          <a14:backgroundMark x1="99023" y1="35606" x2="99219" y2="50253"/>
                          <a14:backgroundMark x1="99219" y1="50253" x2="99219" y2="52963"/>
                          <a14:backgroundMark x1="99416" y1="74586" x2="99609" y2="83333"/>
                          <a14:backgroundMark x1="97461" y1="88131" x2="96875" y2="90657"/>
                          <a14:backgroundMark x1="89844" y1="91414" x2="93750" y2="91414"/>
                          <a14:backgroundMark x1="90430" y1="91919" x2="94336" y2="90657"/>
                          <a14:backgroundMark x1="89716" y1="90657" x2="95508" y2="90657"/>
                          <a14:backgroundMark x1="94336" y1="90657" x2="89453" y2="90657"/>
                          <a14:backgroundMark x1="90039" y1="90657" x2="95508" y2="90657"/>
                          <a14:backgroundMark x1="96121" y1="16095" x2="96094" y2="14646"/>
                          <a14:backgroundMark x1="97461" y1="87374" x2="97435" y2="86007"/>
                          <a14:backgroundMark x1="97228" y1="85995" x2="96875" y2="90404"/>
                          <a14:backgroundMark x1="80469" y1="87626" x2="81836" y2="88131"/>
                          <a14:backgroundMark x1="81836" y1="88384" x2="81836" y2="88384"/>
                          <a14:backgroundMark x1="82422" y1="90404" x2="82422" y2="88889"/>
                          <a14:backgroundMark x1="82272" y1="91893" x2="82422" y2="93182"/>
                          <a14:backgroundMark x1="81836" y1="88131" x2="82252" y2="91713"/>
                          <a14:backgroundMark x1="88158" y1="92167" x2="88131" y2="92834"/>
                          <a14:backgroundMark x1="11719" y1="88889" x2="37695" y2="89141"/>
                          <a14:backgroundMark x1="98438" y1="72980" x2="98633" y2="53788"/>
                          <a14:backgroundMark x1="85938" y1="98737" x2="83008" y2="98737"/>
                          <a14:backgroundMark x1="86133" y1="98737" x2="84766" y2="98737"/>
                          <a14:backgroundMark x1="86523" y1="96970" x2="84961" y2="96970"/>
                          <a14:backgroundMark x1="88086" y1="96465" x2="86523" y2="96465"/>
                          <a14:backgroundMark x1="88281" y1="92677" x2="88281" y2="92677"/>
                          <a14:backgroundMark x1="88867" y1="91414" x2="88086" y2="89899"/>
                          <a14:backgroundMark x1="89844" y1="89646" x2="88281" y2="883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4066" y="2920178"/>
              <a:ext cx="793538" cy="672716"/>
            </a:xfrm>
            <a:prstGeom prst="rect">
              <a:avLst/>
            </a:prstGeom>
          </p:spPr>
        </p:pic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E06E4A9F-B317-750E-9CED-8EE79E80C1B6}"/>
                </a:ext>
              </a:extLst>
            </p:cNvPr>
            <p:cNvCxnSpPr>
              <a:cxnSpLocks/>
            </p:cNvCxnSpPr>
            <p:nvPr/>
          </p:nvCxnSpPr>
          <p:spPr>
            <a:xfrm>
              <a:off x="1655997" y="3973101"/>
              <a:ext cx="1420513" cy="38520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6F41CD12-1C69-5ECC-B083-62E2B1EAC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264" y="3967597"/>
              <a:ext cx="1294604" cy="38917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5A3819B-7961-9D3F-4240-569BB8B7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96" b="97727" l="5469" r="96875">
                          <a14:foregroundMark x1="57031" y1="11869" x2="57031" y2="11869"/>
                          <a14:foregroundMark x1="56250" y1="11869" x2="54688" y2="16162"/>
                          <a14:foregroundMark x1="50195" y1="17172" x2="10547" y2="17424"/>
                          <a14:foregroundMark x1="10547" y1="17424" x2="12109" y2="36869"/>
                          <a14:foregroundMark x1="7031" y1="23485" x2="9375" y2="71212"/>
                          <a14:foregroundMark x1="6836" y1="61869" x2="7031" y2="75758"/>
                          <a14:foregroundMark x1="7617" y1="78788" x2="10938" y2="80303"/>
                          <a14:foregroundMark x1="9180" y1="80303" x2="6836" y2="81818"/>
                          <a14:foregroundMark x1="6836" y1="81818" x2="8008" y2="16919"/>
                          <a14:foregroundMark x1="9180" y1="16162" x2="24805" y2="16414"/>
                          <a14:foregroundMark x1="24805" y1="16414" x2="29102" y2="15657"/>
                          <a14:foregroundMark x1="34961" y1="14899" x2="49609" y2="14899"/>
                          <a14:foregroundMark x1="59766" y1="11364" x2="75195" y2="10606"/>
                          <a14:foregroundMark x1="76953" y1="17677" x2="90039" y2="17929"/>
                          <a14:foregroundMark x1="90039" y1="18434" x2="90625" y2="50253"/>
                          <a14:foregroundMark x1="92039" y1="33858" x2="91211" y2="66162"/>
                          <a14:foregroundMark x1="92383" y1="20455" x2="92149" y2="29566"/>
                          <a14:foregroundMark x1="94582" y1="79897" x2="89003" y2="85667"/>
                          <a14:foregroundMark x1="81414" y1="85252" x2="6445" y2="84343"/>
                          <a14:foregroundMark x1="81886" y1="85258" x2="81527" y2="85254"/>
                          <a14:foregroundMark x1="83707" y1="85280" x2="83544" y2="85278"/>
                          <a14:foregroundMark x1="89844" y1="85354" x2="88843" y2="85342"/>
                          <a14:foregroundMark x1="6445" y1="84343" x2="5859" y2="84596"/>
                          <a14:foregroundMark x1="85046" y1="84278" x2="84961" y2="82576"/>
                          <a14:foregroundMark x1="84873" y1="84246" x2="84961" y2="76010"/>
                          <a14:foregroundMark x1="83343" y1="83964" x2="82617" y2="80051"/>
                          <a14:foregroundMark x1="84038" y1="87708" x2="83577" y2="85222"/>
                          <a14:foregroundMark x1="82422" y1="88019" x2="82422" y2="87152"/>
                          <a14:foregroundMark x1="83936" y1="84073" x2="84375" y2="79293"/>
                          <a14:foregroundMark x1="83595" y1="87793" x2="83806" y2="85500"/>
                          <a14:foregroundMark x1="83008" y1="94192" x2="83102" y2="93168"/>
                          <a14:foregroundMark x1="94551" y1="29345" x2="94922" y2="17677"/>
                          <a14:foregroundMark x1="93945" y1="19444" x2="75586" y2="14899"/>
                          <a14:foregroundMark x1="78125" y1="15404" x2="92383" y2="15404"/>
                          <a14:foregroundMark x1="94929" y1="15404" x2="95703" y2="15404"/>
                          <a14:foregroundMark x1="93945" y1="15404" x2="94180" y2="15404"/>
                          <a14:foregroundMark x1="96094" y1="15657" x2="96111" y2="17172"/>
                          <a14:foregroundMark x1="94922" y1="26515" x2="94922" y2="59848"/>
                          <a14:foregroundMark x1="94922" y1="17929" x2="94922" y2="17929"/>
                          <a14:foregroundMark x1="95508" y1="23485" x2="95508" y2="23485"/>
                          <a14:foregroundMark x1="95508" y1="16919" x2="95508" y2="16919"/>
                          <a14:foregroundMark x1="95508" y1="16919" x2="95703" y2="31061"/>
                          <a14:foregroundMark x1="94922" y1="19949" x2="94922" y2="15404"/>
                          <a14:foregroundMark x1="95703" y1="16162" x2="96289" y2="22222"/>
                          <a14:foregroundMark x1="96289" y1="18687" x2="96289" y2="13889"/>
                          <a14:foregroundMark x1="96094" y1="58333" x2="96094" y2="78788"/>
                          <a14:foregroundMark x1="96094" y1="52778" x2="94922" y2="85859"/>
                          <a14:foregroundMark x1="81933" y1="85178" x2="81836" y2="84091"/>
                          <a14:foregroundMark x1="82191" y1="88063" x2="82150" y2="87607"/>
                          <a14:foregroundMark x1="88543" y1="84732" x2="88672" y2="83333"/>
                          <a14:foregroundMark x1="80960" y1="86804" x2="79883" y2="84091"/>
                          <a14:foregroundMark x1="84375" y1="93347" x2="84375" y2="87374"/>
                          <a14:foregroundMark x1="85763" y1="92677" x2="86133" y2="86616"/>
                          <a14:foregroundMark x1="85753" y1="92842" x2="85763" y2="92677"/>
                          <a14:foregroundMark x1="85614" y1="95122" x2="85641" y2="94673"/>
                          <a14:foregroundMark x1="86719" y1="92677" x2="86719" y2="85859"/>
                          <a14:foregroundMark x1="84961" y1="90657" x2="85547" y2="83333"/>
                          <a14:foregroundMark x1="85547" y1="91162" x2="85938" y2="85101"/>
                          <a14:foregroundMark x1="85352" y1="91162" x2="84766" y2="85859"/>
                          <a14:foregroundMark x1="85547" y1="92172" x2="85938" y2="84091"/>
                          <a14:foregroundMark x1="89169" y1="87788" x2="91797" y2="86616"/>
                          <a14:foregroundMark x1="87935" y1="88338" x2="88219" y2="88212"/>
                          <a14:foregroundMark x1="86133" y1="89141" x2="87651" y2="88464"/>
                          <a14:foregroundMark x1="87695" y1="88889" x2="84766" y2="87374"/>
                          <a14:foregroundMark x1="85524" y1="92677" x2="85352" y2="86869"/>
                          <a14:foregroundMark x1="85529" y1="92842" x2="85524" y2="92677"/>
                          <a14:foregroundMark x1="86133" y1="92172" x2="86719" y2="86616"/>
                          <a14:foregroundMark x1="86411" y1="96740" x2="86611" y2="96643"/>
                          <a14:foregroundMark x1="84296" y1="95619" x2="83789" y2="95455"/>
                          <a14:foregroundMark x1="13218" y1="85859" x2="7031" y2="85859"/>
                          <a14:backgroundMark x1="99219" y1="21751" x2="99219" y2="33333"/>
                          <a14:backgroundMark x1="99219" y1="33333" x2="99219" y2="29293"/>
                          <a14:backgroundMark x1="99023" y1="35606" x2="99219" y2="50253"/>
                          <a14:backgroundMark x1="99219" y1="50253" x2="99219" y2="52963"/>
                          <a14:backgroundMark x1="99416" y1="74586" x2="99609" y2="83333"/>
                          <a14:backgroundMark x1="97461" y1="88131" x2="96875" y2="90657"/>
                          <a14:backgroundMark x1="89844" y1="91414" x2="93750" y2="91414"/>
                          <a14:backgroundMark x1="90430" y1="91919" x2="94336" y2="90657"/>
                          <a14:backgroundMark x1="89716" y1="90657" x2="95508" y2="90657"/>
                          <a14:backgroundMark x1="94336" y1="90657" x2="89453" y2="90657"/>
                          <a14:backgroundMark x1="90039" y1="90657" x2="95508" y2="90657"/>
                          <a14:backgroundMark x1="96121" y1="16095" x2="96094" y2="14646"/>
                          <a14:backgroundMark x1="97461" y1="87374" x2="97435" y2="86007"/>
                          <a14:backgroundMark x1="97228" y1="85995" x2="96875" y2="90404"/>
                          <a14:backgroundMark x1="80469" y1="87626" x2="81836" y2="88131"/>
                          <a14:backgroundMark x1="81836" y1="88384" x2="81836" y2="88384"/>
                          <a14:backgroundMark x1="82422" y1="90404" x2="82422" y2="88889"/>
                          <a14:backgroundMark x1="82272" y1="91893" x2="82422" y2="93182"/>
                          <a14:backgroundMark x1="81836" y1="88131" x2="82252" y2="91713"/>
                          <a14:backgroundMark x1="88158" y1="92167" x2="88131" y2="92834"/>
                          <a14:backgroundMark x1="11719" y1="88889" x2="37695" y2="89141"/>
                          <a14:backgroundMark x1="98438" y1="72980" x2="98633" y2="53788"/>
                          <a14:backgroundMark x1="85938" y1="98737" x2="83008" y2="98737"/>
                          <a14:backgroundMark x1="86133" y1="98737" x2="84766" y2="98737"/>
                          <a14:backgroundMark x1="86523" y1="96970" x2="84961" y2="96970"/>
                          <a14:backgroundMark x1="88086" y1="96465" x2="86523" y2="96465"/>
                          <a14:backgroundMark x1="88281" y1="92677" x2="88281" y2="92677"/>
                          <a14:backgroundMark x1="88867" y1="91414" x2="88086" y2="89899"/>
                          <a14:backgroundMark x1="89844" y1="89646" x2="88281" y2="883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4066" y="4034630"/>
              <a:ext cx="793538" cy="672716"/>
            </a:xfrm>
            <a:prstGeom prst="rect">
              <a:avLst/>
            </a:prstGeom>
          </p:spPr>
        </p:pic>
        <p:pic>
          <p:nvPicPr>
            <p:cNvPr id="17" name="Picture 2" descr="3G1215A-XT-1 Antcom 3G1215A-XT-1 | SEAEROSPACE.COM">
              <a:extLst>
                <a:ext uri="{FF2B5EF4-FFF2-40B4-BE49-F238E27FC236}">
                  <a16:creationId xmlns:a16="http://schemas.microsoft.com/office/drawing/2014/main" id="{E14266EC-02F0-D356-B9AD-72F842FCDC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0908" t="26616" r="25197" b="33000"/>
            <a:stretch/>
          </p:blipFill>
          <p:spPr bwMode="auto">
            <a:xfrm>
              <a:off x="1354216" y="3392543"/>
              <a:ext cx="782672" cy="797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Python 수직 로고 - 소셜 미디어 및 로고 아이콘">
              <a:extLst>
                <a:ext uri="{FF2B5EF4-FFF2-40B4-BE49-F238E27FC236}">
                  <a16:creationId xmlns:a16="http://schemas.microsoft.com/office/drawing/2014/main" id="{A4D24153-9F2D-B21F-5B7C-E9AC86022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351" y="3395368"/>
              <a:ext cx="724048" cy="809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177132-9087-2C29-D982-325CD7021F05}"/>
                </a:ext>
              </a:extLst>
            </p:cNvPr>
            <p:cNvSpPr txBox="1"/>
            <p:nvPr/>
          </p:nvSpPr>
          <p:spPr>
            <a:xfrm>
              <a:off x="4322028" y="2945462"/>
              <a:ext cx="2448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[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실시간 </a:t>
              </a:r>
              <a:r>
                <a:rPr lang="ko-KR" altLang="en-US" sz="1100" b="1" kern="0" dirty="0">
                  <a:latin typeface="맑은 고딕" panose="020F0502020204030204"/>
                  <a:ea typeface="맑은 고딕" panose="020B0503020000020004" pitchFamily="50" charset="-127"/>
                </a:rPr>
                <a:t>다중경로 탐지 및 대응 </a:t>
              </a:r>
              <a:r>
                <a:rPr lang="en-US" altLang="ko-KR" sz="1100" b="1" kern="0" dirty="0">
                  <a:latin typeface="맑은 고딕" panose="020F0502020204030204"/>
                </a:rPr>
                <a:t>SW]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6464D8-6366-4E67-5A84-7757BD633025}"/>
                </a:ext>
              </a:extLst>
            </p:cNvPr>
            <p:cNvSpPr txBox="1"/>
            <p:nvPr/>
          </p:nvSpPr>
          <p:spPr>
            <a:xfrm>
              <a:off x="2477665" y="2673591"/>
              <a:ext cx="10326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GNSS 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수신기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9088F99-5224-B543-E62A-5D4194E34C06}"/>
                </a:ext>
              </a:extLst>
            </p:cNvPr>
            <p:cNvSpPr/>
            <p:nvPr/>
          </p:nvSpPr>
          <p:spPr>
            <a:xfrm>
              <a:off x="1973608" y="4932290"/>
              <a:ext cx="6884410" cy="17286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23F763-9C31-9E61-DACD-A4B76AF04756}"/>
                </a:ext>
              </a:extLst>
            </p:cNvPr>
            <p:cNvSpPr txBox="1"/>
            <p:nvPr/>
          </p:nvSpPr>
          <p:spPr>
            <a:xfrm>
              <a:off x="1980464" y="4944551"/>
              <a:ext cx="1478353" cy="2769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실시간 </a:t>
              </a:r>
              <a:r>
                <a:rPr lang="en-US" altLang="ko-KR" sz="1200" b="1" dirty="0"/>
                <a:t>SW</a:t>
              </a:r>
              <a:endParaRPr lang="ko-KR" altLang="en-US" sz="1200" b="1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4E692E6-F3B0-1ECB-F9D0-A55FB6A83650}"/>
                </a:ext>
              </a:extLst>
            </p:cNvPr>
            <p:cNvSpPr/>
            <p:nvPr/>
          </p:nvSpPr>
          <p:spPr bwMode="auto">
            <a:xfrm>
              <a:off x="2058044" y="5463345"/>
              <a:ext cx="1022400" cy="696299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b="1" dirty="0"/>
                <a:t>UBX </a:t>
              </a:r>
              <a:r>
                <a:rPr kumimoji="1" lang="ko-KR" altLang="en-US" sz="1100" b="1" dirty="0"/>
                <a:t>데이터</a:t>
              </a:r>
              <a:br>
                <a:rPr kumimoji="1" lang="en-US" altLang="ko-KR" sz="1100" b="1" dirty="0"/>
              </a:br>
              <a:r>
                <a:rPr kumimoji="1" lang="ko-KR" altLang="en-US" sz="1100" b="1" dirty="0"/>
                <a:t>수신 모듈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B821DB3-5B10-CED5-84F4-4059E3999F70}"/>
                </a:ext>
              </a:extLst>
            </p:cNvPr>
            <p:cNvSpPr/>
            <p:nvPr/>
          </p:nvSpPr>
          <p:spPr bwMode="auto">
            <a:xfrm>
              <a:off x="4943268" y="5463345"/>
              <a:ext cx="1069242" cy="6962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b="1" dirty="0"/>
                <a:t>다중경로 신호 탐지 모듈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B38C309E-47B4-A64F-BA26-8972E6AE8F9D}"/>
                </a:ext>
              </a:extLst>
            </p:cNvPr>
            <p:cNvCxnSpPr>
              <a:cxnSpLocks/>
            </p:cNvCxnSpPr>
            <p:nvPr/>
          </p:nvCxnSpPr>
          <p:spPr>
            <a:xfrm>
              <a:off x="6756692" y="3813652"/>
              <a:ext cx="20090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461B0DD-951F-E9AC-85EA-6F4738A232FA}"/>
                </a:ext>
              </a:extLst>
            </p:cNvPr>
            <p:cNvSpPr txBox="1"/>
            <p:nvPr/>
          </p:nvSpPr>
          <p:spPr>
            <a:xfrm>
              <a:off x="6961778" y="3515130"/>
              <a:ext cx="16033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ko-KR" altLang="en-US" sz="1100" b="1" kern="0" dirty="0">
                  <a:solidFill>
                    <a:prstClr val="black"/>
                  </a:solidFill>
                </a:rPr>
                <a:t>실시간 측위 결과 출력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36F8732-1319-D98F-E035-FB495B6C4F03}"/>
                </a:ext>
              </a:extLst>
            </p:cNvPr>
            <p:cNvSpPr/>
            <p:nvPr/>
          </p:nvSpPr>
          <p:spPr>
            <a:xfrm>
              <a:off x="4345474" y="3282700"/>
              <a:ext cx="2426346" cy="10583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38C3021-90C7-AA97-6CA5-A635CD866A08}"/>
                </a:ext>
              </a:extLst>
            </p:cNvPr>
            <p:cNvCxnSpPr>
              <a:cxnSpLocks/>
            </p:cNvCxnSpPr>
            <p:nvPr/>
          </p:nvCxnSpPr>
          <p:spPr>
            <a:xfrm>
              <a:off x="1776004" y="5591018"/>
              <a:ext cx="28333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488CBAA-A3D0-92ED-EABD-00C5DB5F8347}"/>
                </a:ext>
              </a:extLst>
            </p:cNvPr>
            <p:cNvCxnSpPr>
              <a:cxnSpLocks/>
            </p:cNvCxnSpPr>
            <p:nvPr/>
          </p:nvCxnSpPr>
          <p:spPr>
            <a:xfrm>
              <a:off x="1776004" y="6060918"/>
              <a:ext cx="28333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04145F-08F2-6E6F-4B30-274DE2E224AF}"/>
                </a:ext>
              </a:extLst>
            </p:cNvPr>
            <p:cNvSpPr txBox="1"/>
            <p:nvPr/>
          </p:nvSpPr>
          <p:spPr>
            <a:xfrm>
              <a:off x="700974" y="5359402"/>
              <a:ext cx="10358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ko-KR" altLang="en-US" sz="1100" b="1" kern="0" dirty="0">
                  <a:solidFill>
                    <a:prstClr val="black"/>
                  </a:solidFill>
                </a:rPr>
                <a:t>실시간</a:t>
              </a:r>
              <a:r>
                <a:rPr lang="en-US" altLang="ko-KR" sz="1100" b="1" kern="0" dirty="0">
                  <a:solidFill>
                    <a:prstClr val="black"/>
                  </a:solidFill>
                </a:rPr>
                <a:t> RHCP</a:t>
              </a:r>
              <a:br>
                <a:rPr lang="en-US" altLang="ko-KR" sz="1100" b="1" kern="0" dirty="0">
                  <a:solidFill>
                    <a:prstClr val="black"/>
                  </a:solidFill>
                </a:rPr>
              </a:br>
              <a:r>
                <a:rPr lang="ko-KR" altLang="en-US" sz="1100" b="1" kern="0" dirty="0">
                  <a:solidFill>
                    <a:prstClr val="black"/>
                  </a:solidFill>
                </a:rPr>
                <a:t>신호 </a:t>
              </a:r>
              <a:r>
                <a:rPr lang="en-US" altLang="ko-KR" sz="1100" b="1" kern="0" dirty="0">
                  <a:solidFill>
                    <a:prstClr val="black"/>
                  </a:solidFill>
                </a:rPr>
                <a:t>(</a:t>
              </a:r>
              <a:r>
                <a:rPr lang="en-US" altLang="ko-KR" sz="1100" b="1" dirty="0"/>
                <a:t>1Hz)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E72774-144B-1078-9ACA-E4C2C2DB1C14}"/>
                </a:ext>
              </a:extLst>
            </p:cNvPr>
            <p:cNvSpPr txBox="1"/>
            <p:nvPr/>
          </p:nvSpPr>
          <p:spPr>
            <a:xfrm>
              <a:off x="711394" y="5835168"/>
              <a:ext cx="10150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ko-KR" altLang="en-US" sz="1100" b="1" kern="0" dirty="0">
                  <a:solidFill>
                    <a:prstClr val="black"/>
                  </a:solidFill>
                </a:rPr>
                <a:t>실시간</a:t>
              </a:r>
              <a:r>
                <a:rPr lang="en-US" altLang="ko-KR" sz="1100" b="1" kern="0" dirty="0">
                  <a:solidFill>
                    <a:prstClr val="black"/>
                  </a:solidFill>
                </a:rPr>
                <a:t> LHCP</a:t>
              </a:r>
              <a:br>
                <a:rPr lang="en-US" altLang="ko-KR" sz="1100" b="1" kern="0" dirty="0">
                  <a:solidFill>
                    <a:prstClr val="black"/>
                  </a:solidFill>
                </a:rPr>
              </a:br>
              <a:r>
                <a:rPr lang="ko-KR" altLang="en-US" sz="1100" b="1" kern="0" dirty="0">
                  <a:solidFill>
                    <a:prstClr val="black"/>
                  </a:solidFill>
                </a:rPr>
                <a:t>신호 </a:t>
              </a:r>
              <a:r>
                <a:rPr lang="en-US" altLang="ko-KR" sz="1100" b="1" kern="0" dirty="0">
                  <a:solidFill>
                    <a:prstClr val="black"/>
                  </a:solidFill>
                </a:rPr>
                <a:t>(</a:t>
              </a:r>
              <a:r>
                <a:rPr lang="en-US" altLang="ko-KR" sz="1100" b="1" dirty="0"/>
                <a:t>1Hz)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4717956-4A51-C7B3-715E-0AD5E2757F8A}"/>
                </a:ext>
              </a:extLst>
            </p:cNvPr>
            <p:cNvSpPr/>
            <p:nvPr/>
          </p:nvSpPr>
          <p:spPr bwMode="auto">
            <a:xfrm>
              <a:off x="3267652" y="5133087"/>
              <a:ext cx="1488408" cy="6186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b="1" dirty="0"/>
                <a:t>GNSS </a:t>
              </a:r>
              <a:r>
                <a:rPr kumimoji="1" lang="ko-KR" altLang="en-US" sz="1100" b="1" dirty="0"/>
                <a:t>항법 메시지</a:t>
              </a:r>
              <a:r>
                <a:rPr kumimoji="1" lang="en-US" altLang="ko-KR" sz="1100" b="1" dirty="0"/>
                <a:t> </a:t>
              </a:r>
              <a:r>
                <a:rPr kumimoji="1" lang="ko-KR" altLang="en-US" sz="1100" b="1" dirty="0"/>
                <a:t>디코딩 모듈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020F821-EC2B-C4D7-CD8E-C952FDEFAF82}"/>
                </a:ext>
              </a:extLst>
            </p:cNvPr>
            <p:cNvSpPr/>
            <p:nvPr/>
          </p:nvSpPr>
          <p:spPr bwMode="auto">
            <a:xfrm>
              <a:off x="3267652" y="5831352"/>
              <a:ext cx="1488408" cy="6186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b="1" dirty="0"/>
                <a:t>GNSS </a:t>
              </a:r>
              <a:r>
                <a:rPr kumimoji="1" lang="ko-KR" altLang="en-US" sz="1100" b="1" dirty="0"/>
                <a:t>측정치 파싱 모듈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D5153D4-229D-B0F1-4245-1E361B97CA5F}"/>
                </a:ext>
              </a:extLst>
            </p:cNvPr>
            <p:cNvSpPr/>
            <p:nvPr/>
          </p:nvSpPr>
          <p:spPr bwMode="auto">
            <a:xfrm>
              <a:off x="8129229" y="5463345"/>
              <a:ext cx="616560" cy="6962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b="1" dirty="0"/>
                <a:t>측위 모듈</a:t>
              </a:r>
            </a:p>
          </p:txBody>
        </p: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A6DF51A6-FACE-AB71-0E61-CC28584CB76A}"/>
                </a:ext>
              </a:extLst>
            </p:cNvPr>
            <p:cNvCxnSpPr>
              <a:cxnSpLocks/>
              <a:stCxn id="24" idx="3"/>
              <a:endCxn id="34" idx="1"/>
            </p:cNvCxnSpPr>
            <p:nvPr/>
          </p:nvCxnSpPr>
          <p:spPr>
            <a:xfrm flipV="1">
              <a:off x="3080444" y="5442396"/>
              <a:ext cx="187208" cy="36909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DEF0445B-2C95-BC34-7993-0FD88D9AE1F5}"/>
                </a:ext>
              </a:extLst>
            </p:cNvPr>
            <p:cNvCxnSpPr>
              <a:cxnSpLocks/>
              <a:stCxn id="24" idx="3"/>
              <a:endCxn id="35" idx="1"/>
            </p:cNvCxnSpPr>
            <p:nvPr/>
          </p:nvCxnSpPr>
          <p:spPr>
            <a:xfrm>
              <a:off x="3080444" y="5811495"/>
              <a:ext cx="187208" cy="32916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6794C752-D175-2CFD-1457-0601E29B3B9E}"/>
                </a:ext>
              </a:extLst>
            </p:cNvPr>
            <p:cNvCxnSpPr>
              <a:cxnSpLocks/>
              <a:stCxn id="34" idx="3"/>
              <a:endCxn id="25" idx="1"/>
            </p:cNvCxnSpPr>
            <p:nvPr/>
          </p:nvCxnSpPr>
          <p:spPr>
            <a:xfrm>
              <a:off x="4756060" y="5442396"/>
              <a:ext cx="187208" cy="36909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CD2543ED-FE37-B863-81E8-38BC3FC64B96}"/>
                </a:ext>
              </a:extLst>
            </p:cNvPr>
            <p:cNvCxnSpPr>
              <a:cxnSpLocks/>
              <a:stCxn id="35" idx="3"/>
              <a:endCxn id="25" idx="1"/>
            </p:cNvCxnSpPr>
            <p:nvPr/>
          </p:nvCxnSpPr>
          <p:spPr>
            <a:xfrm flipV="1">
              <a:off x="4756060" y="5811495"/>
              <a:ext cx="187208" cy="32916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791569EA-6A3A-D4F4-5CB4-3FFBFF7B39FA}"/>
                </a:ext>
              </a:extLst>
            </p:cNvPr>
            <p:cNvCxnSpPr>
              <a:cxnSpLocks/>
            </p:cNvCxnSpPr>
            <p:nvPr/>
          </p:nvCxnSpPr>
          <p:spPr>
            <a:xfrm>
              <a:off x="8745792" y="5809262"/>
              <a:ext cx="25797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A53D46A-0115-FBDC-BFA0-18A62BF367FA}"/>
                </a:ext>
              </a:extLst>
            </p:cNvPr>
            <p:cNvSpPr txBox="1"/>
            <p:nvPr/>
          </p:nvSpPr>
          <p:spPr>
            <a:xfrm>
              <a:off x="9075465" y="5566817"/>
              <a:ext cx="120738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ko-KR" altLang="en-US" sz="1100" b="1" kern="0" dirty="0">
                  <a:solidFill>
                    <a:prstClr val="black"/>
                  </a:solidFill>
                </a:rPr>
                <a:t>실시간 측위</a:t>
              </a:r>
              <a:br>
                <a:rPr lang="en-US" altLang="ko-KR" sz="1100" b="1" kern="0" dirty="0">
                  <a:solidFill>
                    <a:prstClr val="black"/>
                  </a:solidFill>
                </a:rPr>
              </a:br>
              <a:r>
                <a:rPr lang="ko-KR" altLang="en-US" sz="1100" b="1" kern="0" dirty="0">
                  <a:solidFill>
                    <a:prstClr val="black"/>
                  </a:solidFill>
                </a:rPr>
                <a:t>결과 출력 </a:t>
              </a:r>
              <a:r>
                <a:rPr lang="en-US" altLang="ko-KR" sz="1100" b="1" kern="0" dirty="0">
                  <a:solidFill>
                    <a:prstClr val="black"/>
                  </a:solidFill>
                </a:rPr>
                <a:t>(1Hz)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04C8AE-1068-5C14-EF3B-8B06B73E8A55}"/>
                </a:ext>
              </a:extLst>
            </p:cNvPr>
            <p:cNvSpPr txBox="1"/>
            <p:nvPr/>
          </p:nvSpPr>
          <p:spPr>
            <a:xfrm>
              <a:off x="4607051" y="4107929"/>
              <a:ext cx="10807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임베디드 보드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D4333F8B-F97A-F24F-9AD1-B9CE9467D7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8042" y="4341097"/>
              <a:ext cx="2197432" cy="5911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2C86C91-A502-6DD1-529C-0FCD7139F474}"/>
                </a:ext>
              </a:extLst>
            </p:cNvPr>
            <p:cNvCxnSpPr>
              <a:cxnSpLocks/>
            </p:cNvCxnSpPr>
            <p:nvPr/>
          </p:nvCxnSpPr>
          <p:spPr>
            <a:xfrm>
              <a:off x="6756692" y="4341097"/>
              <a:ext cx="2101326" cy="59119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Picture 2" descr="Monitor icon png vector - Pixsector">
              <a:extLst>
                <a:ext uri="{FF2B5EF4-FFF2-40B4-BE49-F238E27FC236}">
                  <a16:creationId xmlns:a16="http://schemas.microsoft.com/office/drawing/2014/main" id="{0AC20078-1121-B896-039F-41E12BA10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3055" y="3196794"/>
              <a:ext cx="1004517" cy="100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E3AFBD7-2653-6407-E3B1-D9CE765BADC7}"/>
                </a:ext>
              </a:extLst>
            </p:cNvPr>
            <p:cNvSpPr txBox="1"/>
            <p:nvPr/>
          </p:nvSpPr>
          <p:spPr>
            <a:xfrm>
              <a:off x="8389382" y="4035082"/>
              <a:ext cx="189186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실시간 수신기 추정</a:t>
              </a:r>
              <a:br>
                <a:rPr lang="en-US" altLang="ko-KR" sz="1100" b="1" dirty="0">
                  <a:solidFill>
                    <a:schemeClr val="tx1"/>
                  </a:solidFill>
                </a:rPr>
              </a:br>
              <a:r>
                <a:rPr lang="ko-KR" altLang="en-US" sz="1100" b="1" dirty="0">
                  <a:solidFill>
                    <a:schemeClr val="tx1"/>
                  </a:solidFill>
                </a:rPr>
                <a:t>위치</a:t>
              </a:r>
              <a:r>
                <a:rPr lang="en-US" altLang="ko-KR" sz="1100" b="1" dirty="0"/>
                <a:t>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디스플레이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F6501E4-AC0B-6DA2-8555-23482B9FCE08}"/>
                </a:ext>
              </a:extLst>
            </p:cNvPr>
            <p:cNvSpPr/>
            <p:nvPr/>
          </p:nvSpPr>
          <p:spPr bwMode="auto">
            <a:xfrm>
              <a:off x="6199718" y="5463345"/>
              <a:ext cx="1742301" cy="6962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b="1" dirty="0"/>
                <a:t>NLOS </a:t>
              </a:r>
              <a:r>
                <a:rPr kumimoji="1" lang="ko-KR" altLang="en-US" sz="1100" b="1" dirty="0"/>
                <a:t>신호 제거 및 다중경로 오차 보정 모듈</a:t>
              </a: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DDC1A3B7-B50C-6EB9-EECA-BF103DB7D3EF}"/>
                </a:ext>
              </a:extLst>
            </p:cNvPr>
            <p:cNvCxnSpPr>
              <a:cxnSpLocks/>
              <a:stCxn id="25" idx="3"/>
              <a:endCxn id="75" idx="1"/>
            </p:cNvCxnSpPr>
            <p:nvPr/>
          </p:nvCxnSpPr>
          <p:spPr>
            <a:xfrm>
              <a:off x="6012510" y="5811495"/>
              <a:ext cx="1872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FCC90DAE-A719-E11B-3C62-44A2AB9E4D5C}"/>
                </a:ext>
              </a:extLst>
            </p:cNvPr>
            <p:cNvCxnSpPr>
              <a:cxnSpLocks/>
              <a:stCxn id="75" idx="3"/>
              <a:endCxn id="36" idx="1"/>
            </p:cNvCxnSpPr>
            <p:nvPr/>
          </p:nvCxnSpPr>
          <p:spPr>
            <a:xfrm>
              <a:off x="7942019" y="5811495"/>
              <a:ext cx="18721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3348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D4658-44DB-E285-1F45-7519434C2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07D0AA0-65BC-9D3A-C12D-5650972B84D6}"/>
              </a:ext>
            </a:extLst>
          </p:cNvPr>
          <p:cNvSpPr/>
          <p:nvPr/>
        </p:nvSpPr>
        <p:spPr>
          <a:xfrm>
            <a:off x="371554" y="884136"/>
            <a:ext cx="10225136" cy="5560791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E69C57-2759-02DC-3891-57F89FED400F}"/>
              </a:ext>
            </a:extLst>
          </p:cNvPr>
          <p:cNvSpPr txBox="1"/>
          <p:nvPr/>
        </p:nvSpPr>
        <p:spPr>
          <a:xfrm>
            <a:off x="522164" y="108223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직사각형 14">
            <a:extLst>
              <a:ext uri="{FF2B5EF4-FFF2-40B4-BE49-F238E27FC236}">
                <a16:creationId xmlns:a16="http://schemas.microsoft.com/office/drawing/2014/main" id="{A80A80C7-E0A3-1360-479B-8B285029CD1E}"/>
              </a:ext>
            </a:extLst>
          </p:cNvPr>
          <p:cNvSpPr/>
          <p:nvPr/>
        </p:nvSpPr>
        <p:spPr>
          <a:xfrm>
            <a:off x="562360" y="6547140"/>
            <a:ext cx="9568681" cy="49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spc="-150" dirty="0"/>
              <a:t>실시간 다중경로 탐지 및 대응 </a:t>
            </a:r>
            <a:r>
              <a:rPr lang="en-US" altLang="ko-KR" sz="1800" b="1" spc="-150" dirty="0"/>
              <a:t>SW </a:t>
            </a:r>
            <a:r>
              <a:rPr lang="ko-KR" altLang="en-US" sz="1800" b="1" spc="-150" dirty="0"/>
              <a:t>성능 검증 완료</a:t>
            </a:r>
          </a:p>
        </p:txBody>
      </p:sp>
      <p:sp>
        <p:nvSpPr>
          <p:cNvPr id="6" name="직사각형 14">
            <a:extLst>
              <a:ext uri="{FF2B5EF4-FFF2-40B4-BE49-F238E27FC236}">
                <a16:creationId xmlns:a16="http://schemas.microsoft.com/office/drawing/2014/main" id="{737F66F3-9488-0C39-F464-F8C8FA8714E4}"/>
              </a:ext>
            </a:extLst>
          </p:cNvPr>
          <p:cNvSpPr/>
          <p:nvPr/>
        </p:nvSpPr>
        <p:spPr>
          <a:xfrm>
            <a:off x="522164" y="692596"/>
            <a:ext cx="2880320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진행 현황 </a:t>
            </a:r>
            <a:r>
              <a:rPr lang="en-US" altLang="ko-KR" sz="2000" b="1" kern="0" spc="-150" dirty="0">
                <a:solidFill>
                  <a:srgbClr val="FFC000">
                    <a:lumMod val="60000"/>
                    <a:lumOff val="40000"/>
                  </a:srgbClr>
                </a:solidFill>
              </a:rPr>
              <a:t>[2/2]</a:t>
            </a:r>
            <a:endParaRPr lang="ko-KR" altLang="en-US" sz="2000" spc="-150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E8F16B67-3019-3F18-ED52-5F759FB1C514}"/>
              </a:ext>
            </a:extLst>
          </p:cNvPr>
          <p:cNvSpPr txBox="1">
            <a:spLocks/>
          </p:cNvSpPr>
          <p:nvPr/>
        </p:nvSpPr>
        <p:spPr>
          <a:xfrm>
            <a:off x="378148" y="1420645"/>
            <a:ext cx="10004835" cy="2792034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실시간 다중경로 탐지 및 대응 </a:t>
            </a: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SW 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성능 평가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실시간 다중경로 탐지 및 대응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HW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모듈을 차량에 탑재하여 지상통합시험 수행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실시간으로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GNSS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원시 측정치 및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GNSS/INS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원시 측정치 데이터 수집 진행하며</a:t>
            </a:r>
            <a:b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</a:b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모니터에 실시간 </a:t>
            </a: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측위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결과 디스플레이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후처리된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수신기 위치 참값과 비교하여 실시간 </a:t>
            </a: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측위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결과 성능 평가</a:t>
            </a: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64117B1-E8FF-6909-02CC-79485666BEA3}"/>
              </a:ext>
            </a:extLst>
          </p:cNvPr>
          <p:cNvGrpSpPr/>
          <p:nvPr/>
        </p:nvGrpSpPr>
        <p:grpSpPr>
          <a:xfrm>
            <a:off x="648667" y="3508124"/>
            <a:ext cx="4770250" cy="2352665"/>
            <a:chOff x="496144" y="3315133"/>
            <a:chExt cx="4770250" cy="235266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B0C0C00-044B-295A-180A-76A7C7608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755497" y="3315133"/>
              <a:ext cx="2510897" cy="2015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C9945A1-E496-5595-1E29-A78CC43C4E50}"/>
                </a:ext>
              </a:extLst>
            </p:cNvPr>
            <p:cNvSpPr/>
            <p:nvPr/>
          </p:nvSpPr>
          <p:spPr>
            <a:xfrm>
              <a:off x="3770866" y="3555119"/>
              <a:ext cx="439579" cy="263748"/>
            </a:xfrm>
            <a:prstGeom prst="rect">
              <a:avLst/>
            </a:prstGeom>
            <a:noFill/>
            <a:ln w="28575">
              <a:solidFill>
                <a:srgbClr val="06FE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60B138F-7341-CC1F-D8EC-7422B60F3DA8}"/>
                </a:ext>
              </a:extLst>
            </p:cNvPr>
            <p:cNvSpPr txBox="1"/>
            <p:nvPr/>
          </p:nvSpPr>
          <p:spPr>
            <a:xfrm>
              <a:off x="4308559" y="3597763"/>
              <a:ext cx="596637" cy="18466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" b="1" dirty="0">
                  <a:solidFill>
                    <a:schemeClr val="bg1"/>
                  </a:solidFill>
                </a:rPr>
                <a:t>안테나 모듈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2023FD6-8406-042D-AD3B-FDA4BEE87C30}"/>
                </a:ext>
              </a:extLst>
            </p:cNvPr>
            <p:cNvSpPr txBox="1"/>
            <p:nvPr/>
          </p:nvSpPr>
          <p:spPr>
            <a:xfrm>
              <a:off x="4302971" y="4322693"/>
              <a:ext cx="909957" cy="18466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GNSS </a:t>
              </a:r>
              <a:r>
                <a:rPr lang="ko-KR" altLang="en-US" sz="600" b="1" dirty="0">
                  <a:solidFill>
                    <a:schemeClr val="bg1"/>
                  </a:solidFill>
                </a:rPr>
                <a:t>수신기 모듈</a:t>
              </a:r>
              <a:endParaRPr lang="en-US" altLang="ko-KR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D5F3FE8-B8CD-B917-887B-4416B27B6BBD}"/>
                </a:ext>
              </a:extLst>
            </p:cNvPr>
            <p:cNvSpPr txBox="1"/>
            <p:nvPr/>
          </p:nvSpPr>
          <p:spPr>
            <a:xfrm>
              <a:off x="4302971" y="4533702"/>
              <a:ext cx="909957" cy="18466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dirty="0">
                  <a:solidFill>
                    <a:schemeClr val="bg1"/>
                  </a:solidFill>
                </a:rPr>
                <a:t>임베디드 보드</a:t>
              </a:r>
              <a:endParaRPr lang="en-US" altLang="ko-KR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E305751-D497-47C8-51AE-00E1A0D4148F}"/>
                </a:ext>
              </a:extLst>
            </p:cNvPr>
            <p:cNvSpPr txBox="1"/>
            <p:nvPr/>
          </p:nvSpPr>
          <p:spPr>
            <a:xfrm>
              <a:off x="4302971" y="4744711"/>
              <a:ext cx="909957" cy="18466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GNSS/INS </a:t>
              </a:r>
              <a:r>
                <a:rPr lang="ko-KR" altLang="en-US" sz="600" b="1" dirty="0">
                  <a:solidFill>
                    <a:schemeClr val="bg1"/>
                  </a:solidFill>
                </a:rPr>
                <a:t>시스템</a:t>
              </a:r>
              <a:endParaRPr lang="en-US" altLang="ko-KR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사다리꼴 14">
              <a:extLst>
                <a:ext uri="{FF2B5EF4-FFF2-40B4-BE49-F238E27FC236}">
                  <a16:creationId xmlns:a16="http://schemas.microsoft.com/office/drawing/2014/main" id="{713F9187-329A-EE9B-D816-0379AD9974F3}"/>
                </a:ext>
              </a:extLst>
            </p:cNvPr>
            <p:cNvSpPr/>
            <p:nvPr/>
          </p:nvSpPr>
          <p:spPr>
            <a:xfrm rot="16200000">
              <a:off x="2300179" y="4058117"/>
              <a:ext cx="1634712" cy="897475"/>
            </a:xfrm>
            <a:custGeom>
              <a:avLst/>
              <a:gdLst>
                <a:gd name="connsiteX0" fmla="*/ 0 w 914400"/>
                <a:gd name="connsiteY0" fmla="*/ 1216152 h 1216152"/>
                <a:gd name="connsiteX1" fmla="*/ 228600 w 914400"/>
                <a:gd name="connsiteY1" fmla="*/ 0 h 1216152"/>
                <a:gd name="connsiteX2" fmla="*/ 685800 w 914400"/>
                <a:gd name="connsiteY2" fmla="*/ 0 h 1216152"/>
                <a:gd name="connsiteX3" fmla="*/ 914400 w 914400"/>
                <a:gd name="connsiteY3" fmla="*/ 1216152 h 1216152"/>
                <a:gd name="connsiteX4" fmla="*/ 0 w 914400"/>
                <a:gd name="connsiteY4" fmla="*/ 1216152 h 1216152"/>
                <a:gd name="connsiteX0" fmla="*/ 0 w 1194318"/>
                <a:gd name="connsiteY0" fmla="*/ 1244144 h 1244144"/>
                <a:gd name="connsiteX1" fmla="*/ 508518 w 1194318"/>
                <a:gd name="connsiteY1" fmla="*/ 0 h 1244144"/>
                <a:gd name="connsiteX2" fmla="*/ 965718 w 1194318"/>
                <a:gd name="connsiteY2" fmla="*/ 0 h 1244144"/>
                <a:gd name="connsiteX3" fmla="*/ 1194318 w 1194318"/>
                <a:gd name="connsiteY3" fmla="*/ 1216152 h 1244144"/>
                <a:gd name="connsiteX4" fmla="*/ 0 w 1194318"/>
                <a:gd name="connsiteY4" fmla="*/ 1244144 h 1244144"/>
                <a:gd name="connsiteX0" fmla="*/ 0 w 1231641"/>
                <a:gd name="connsiteY0" fmla="*/ 1244144 h 1244144"/>
                <a:gd name="connsiteX1" fmla="*/ 508518 w 1231641"/>
                <a:gd name="connsiteY1" fmla="*/ 0 h 1244144"/>
                <a:gd name="connsiteX2" fmla="*/ 965718 w 1231641"/>
                <a:gd name="connsiteY2" fmla="*/ 0 h 1244144"/>
                <a:gd name="connsiteX3" fmla="*/ 1231641 w 1231641"/>
                <a:gd name="connsiteY3" fmla="*/ 1234814 h 1244144"/>
                <a:gd name="connsiteX4" fmla="*/ 0 w 1231641"/>
                <a:gd name="connsiteY4" fmla="*/ 1244144 h 1244144"/>
                <a:gd name="connsiteX0" fmla="*/ 0 w 1212979"/>
                <a:gd name="connsiteY0" fmla="*/ 1244144 h 1253479"/>
                <a:gd name="connsiteX1" fmla="*/ 508518 w 1212979"/>
                <a:gd name="connsiteY1" fmla="*/ 0 h 1253479"/>
                <a:gd name="connsiteX2" fmla="*/ 965718 w 1212979"/>
                <a:gd name="connsiteY2" fmla="*/ 0 h 1253479"/>
                <a:gd name="connsiteX3" fmla="*/ 1212979 w 1212979"/>
                <a:gd name="connsiteY3" fmla="*/ 1253479 h 1253479"/>
                <a:gd name="connsiteX4" fmla="*/ 0 w 1212979"/>
                <a:gd name="connsiteY4" fmla="*/ 1244144 h 1253479"/>
                <a:gd name="connsiteX0" fmla="*/ 237931 w 1450910"/>
                <a:gd name="connsiteY0" fmla="*/ 1244144 h 1253479"/>
                <a:gd name="connsiteX1" fmla="*/ 0 w 1450910"/>
                <a:gd name="connsiteY1" fmla="*/ 709127 h 1253479"/>
                <a:gd name="connsiteX2" fmla="*/ 1203649 w 1450910"/>
                <a:gd name="connsiteY2" fmla="*/ 0 h 1253479"/>
                <a:gd name="connsiteX3" fmla="*/ 1450910 w 1450910"/>
                <a:gd name="connsiteY3" fmla="*/ 1253479 h 1253479"/>
                <a:gd name="connsiteX4" fmla="*/ 237931 w 1450910"/>
                <a:gd name="connsiteY4" fmla="*/ 1244144 h 1253479"/>
                <a:gd name="connsiteX0" fmla="*/ 237931 w 1548882"/>
                <a:gd name="connsiteY0" fmla="*/ 553675 h 563010"/>
                <a:gd name="connsiteX1" fmla="*/ 0 w 1548882"/>
                <a:gd name="connsiteY1" fmla="*/ 18658 h 563010"/>
                <a:gd name="connsiteX2" fmla="*/ 1548882 w 1548882"/>
                <a:gd name="connsiteY2" fmla="*/ 0 h 563010"/>
                <a:gd name="connsiteX3" fmla="*/ 1450910 w 1548882"/>
                <a:gd name="connsiteY3" fmla="*/ 563010 h 563010"/>
                <a:gd name="connsiteX4" fmla="*/ 237931 w 1548882"/>
                <a:gd name="connsiteY4" fmla="*/ 553675 h 563010"/>
                <a:gd name="connsiteX0" fmla="*/ 311749 w 1622700"/>
                <a:gd name="connsiteY0" fmla="*/ 553675 h 563010"/>
                <a:gd name="connsiteX1" fmla="*/ 0 w 1622700"/>
                <a:gd name="connsiteY1" fmla="*/ 11514 h 563010"/>
                <a:gd name="connsiteX2" fmla="*/ 1622700 w 1622700"/>
                <a:gd name="connsiteY2" fmla="*/ 0 h 563010"/>
                <a:gd name="connsiteX3" fmla="*/ 1524728 w 1622700"/>
                <a:gd name="connsiteY3" fmla="*/ 563010 h 563010"/>
                <a:gd name="connsiteX4" fmla="*/ 311749 w 1622700"/>
                <a:gd name="connsiteY4" fmla="*/ 553675 h 563010"/>
                <a:gd name="connsiteX0" fmla="*/ 292699 w 1622700"/>
                <a:gd name="connsiteY0" fmla="*/ 560819 h 563010"/>
                <a:gd name="connsiteX1" fmla="*/ 0 w 1622700"/>
                <a:gd name="connsiteY1" fmla="*/ 11514 h 563010"/>
                <a:gd name="connsiteX2" fmla="*/ 1622700 w 1622700"/>
                <a:gd name="connsiteY2" fmla="*/ 0 h 563010"/>
                <a:gd name="connsiteX3" fmla="*/ 1524728 w 1622700"/>
                <a:gd name="connsiteY3" fmla="*/ 563010 h 563010"/>
                <a:gd name="connsiteX4" fmla="*/ 292699 w 1622700"/>
                <a:gd name="connsiteY4" fmla="*/ 560819 h 563010"/>
                <a:gd name="connsiteX0" fmla="*/ 290318 w 1622700"/>
                <a:gd name="connsiteY0" fmla="*/ 567962 h 567962"/>
                <a:gd name="connsiteX1" fmla="*/ 0 w 1622700"/>
                <a:gd name="connsiteY1" fmla="*/ 11514 h 567962"/>
                <a:gd name="connsiteX2" fmla="*/ 1622700 w 1622700"/>
                <a:gd name="connsiteY2" fmla="*/ 0 h 567962"/>
                <a:gd name="connsiteX3" fmla="*/ 1524728 w 1622700"/>
                <a:gd name="connsiteY3" fmla="*/ 563010 h 567962"/>
                <a:gd name="connsiteX4" fmla="*/ 290318 w 1622700"/>
                <a:gd name="connsiteY4" fmla="*/ 567962 h 567962"/>
                <a:gd name="connsiteX0" fmla="*/ 290318 w 1622700"/>
                <a:gd name="connsiteY0" fmla="*/ 567962 h 567962"/>
                <a:gd name="connsiteX1" fmla="*/ 0 w 1622700"/>
                <a:gd name="connsiteY1" fmla="*/ 11514 h 567962"/>
                <a:gd name="connsiteX2" fmla="*/ 1622700 w 1622700"/>
                <a:gd name="connsiteY2" fmla="*/ 0 h 567962"/>
                <a:gd name="connsiteX3" fmla="*/ 1527109 w 1622700"/>
                <a:gd name="connsiteY3" fmla="*/ 555866 h 567962"/>
                <a:gd name="connsiteX4" fmla="*/ 290318 w 1622700"/>
                <a:gd name="connsiteY4" fmla="*/ 567962 h 567962"/>
                <a:gd name="connsiteX0" fmla="*/ 290318 w 1725094"/>
                <a:gd name="connsiteY0" fmla="*/ 570343 h 570343"/>
                <a:gd name="connsiteX1" fmla="*/ 0 w 1725094"/>
                <a:gd name="connsiteY1" fmla="*/ 13895 h 570343"/>
                <a:gd name="connsiteX2" fmla="*/ 1725094 w 1725094"/>
                <a:gd name="connsiteY2" fmla="*/ 0 h 570343"/>
                <a:gd name="connsiteX3" fmla="*/ 1527109 w 1725094"/>
                <a:gd name="connsiteY3" fmla="*/ 558247 h 570343"/>
                <a:gd name="connsiteX4" fmla="*/ 290318 w 1725094"/>
                <a:gd name="connsiteY4" fmla="*/ 570343 h 570343"/>
                <a:gd name="connsiteX0" fmla="*/ 202212 w 1636988"/>
                <a:gd name="connsiteY0" fmla="*/ 570343 h 570343"/>
                <a:gd name="connsiteX1" fmla="*/ 0 w 1636988"/>
                <a:gd name="connsiteY1" fmla="*/ 1992 h 570343"/>
                <a:gd name="connsiteX2" fmla="*/ 1636988 w 1636988"/>
                <a:gd name="connsiteY2" fmla="*/ 0 h 570343"/>
                <a:gd name="connsiteX3" fmla="*/ 1439003 w 1636988"/>
                <a:gd name="connsiteY3" fmla="*/ 558247 h 570343"/>
                <a:gd name="connsiteX4" fmla="*/ 202212 w 1636988"/>
                <a:gd name="connsiteY4" fmla="*/ 570343 h 570343"/>
                <a:gd name="connsiteX0" fmla="*/ 202212 w 2082258"/>
                <a:gd name="connsiteY0" fmla="*/ 1238252 h 1238252"/>
                <a:gd name="connsiteX1" fmla="*/ 0 w 2082258"/>
                <a:gd name="connsiteY1" fmla="*/ 669901 h 1238252"/>
                <a:gd name="connsiteX2" fmla="*/ 2082258 w 2082258"/>
                <a:gd name="connsiteY2" fmla="*/ 0 h 1238252"/>
                <a:gd name="connsiteX3" fmla="*/ 1439003 w 2082258"/>
                <a:gd name="connsiteY3" fmla="*/ 1226156 h 1238252"/>
                <a:gd name="connsiteX4" fmla="*/ 202212 w 2082258"/>
                <a:gd name="connsiteY4" fmla="*/ 1238252 h 1238252"/>
                <a:gd name="connsiteX0" fmla="*/ 375372 w 2255418"/>
                <a:gd name="connsiteY0" fmla="*/ 1238252 h 1238252"/>
                <a:gd name="connsiteX1" fmla="*/ 0 w 2255418"/>
                <a:gd name="connsiteY1" fmla="*/ 1994 h 1238252"/>
                <a:gd name="connsiteX2" fmla="*/ 2255418 w 2255418"/>
                <a:gd name="connsiteY2" fmla="*/ 0 h 1238252"/>
                <a:gd name="connsiteX3" fmla="*/ 1612163 w 2255418"/>
                <a:gd name="connsiteY3" fmla="*/ 1226156 h 1238252"/>
                <a:gd name="connsiteX4" fmla="*/ 375372 w 2255418"/>
                <a:gd name="connsiteY4" fmla="*/ 1238252 h 1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5418" h="1238252">
                  <a:moveTo>
                    <a:pt x="375372" y="1238252"/>
                  </a:moveTo>
                  <a:lnTo>
                    <a:pt x="0" y="1994"/>
                  </a:lnTo>
                  <a:lnTo>
                    <a:pt x="2255418" y="0"/>
                  </a:lnTo>
                  <a:lnTo>
                    <a:pt x="1612163" y="1226156"/>
                  </a:lnTo>
                  <a:lnTo>
                    <a:pt x="375372" y="123825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5000"/>
                    <a:lumOff val="95000"/>
                    <a:alpha val="10000"/>
                  </a:schemeClr>
                </a:gs>
                <a:gs pos="100000">
                  <a:schemeClr val="accent4">
                    <a:lumMod val="30000"/>
                    <a:lumOff val="70000"/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FEC63A2-78AC-5B70-5172-CCE39D9C0A9E}"/>
                </a:ext>
              </a:extLst>
            </p:cNvPr>
            <p:cNvSpPr/>
            <p:nvPr/>
          </p:nvSpPr>
          <p:spPr>
            <a:xfrm>
              <a:off x="3559703" y="4163768"/>
              <a:ext cx="689801" cy="885922"/>
            </a:xfrm>
            <a:prstGeom prst="rect">
              <a:avLst/>
            </a:prstGeom>
            <a:noFill/>
            <a:ln w="28575">
              <a:solidFill>
                <a:srgbClr val="06FE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BD6C7C64-25D6-0C8F-2D3D-BF6378583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767602" y="3423352"/>
              <a:ext cx="1628752" cy="21716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3961969-86FF-7B76-BEB7-28D7FEBDDD2C}"/>
                </a:ext>
              </a:extLst>
            </p:cNvPr>
            <p:cNvSpPr txBox="1"/>
            <p:nvPr/>
          </p:nvSpPr>
          <p:spPr>
            <a:xfrm>
              <a:off x="1475401" y="5390799"/>
              <a:ext cx="2618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▲ 다중경로 탐지 및 대응 </a:t>
              </a:r>
              <a:r>
                <a:rPr lang="en-US" altLang="ko-KR" sz="1200" dirty="0"/>
                <a:t>HW </a:t>
              </a:r>
              <a:r>
                <a:rPr lang="ko-KR" altLang="en-US" sz="1200" dirty="0"/>
                <a:t>모듈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7043D01-8690-1512-59AA-ABF338C184C3}"/>
                </a:ext>
              </a:extLst>
            </p:cNvPr>
            <p:cNvSpPr/>
            <p:nvPr/>
          </p:nvSpPr>
          <p:spPr>
            <a:xfrm>
              <a:off x="824334" y="3848632"/>
              <a:ext cx="439579" cy="952493"/>
            </a:xfrm>
            <a:prstGeom prst="rect">
              <a:avLst/>
            </a:prstGeom>
            <a:noFill/>
            <a:ln w="28575">
              <a:solidFill>
                <a:srgbClr val="06FE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C943A97-33FA-78E1-9E78-9BC83882BE1F}"/>
                </a:ext>
              </a:extLst>
            </p:cNvPr>
            <p:cNvSpPr txBox="1"/>
            <p:nvPr/>
          </p:nvSpPr>
          <p:spPr>
            <a:xfrm>
              <a:off x="589144" y="3602884"/>
              <a:ext cx="909957" cy="18466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GNSS </a:t>
              </a:r>
              <a:r>
                <a:rPr lang="ko-KR" altLang="en-US" sz="600" b="1" dirty="0">
                  <a:solidFill>
                    <a:schemeClr val="bg1"/>
                  </a:solidFill>
                </a:rPr>
                <a:t>수신기 모듈</a:t>
              </a:r>
              <a:endParaRPr lang="en-US" altLang="ko-KR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B3FCFC1-B68A-37DB-65F8-DCC80B0D4FD6}"/>
                </a:ext>
              </a:extLst>
            </p:cNvPr>
            <p:cNvSpPr/>
            <p:nvPr/>
          </p:nvSpPr>
          <p:spPr>
            <a:xfrm>
              <a:off x="2145600" y="3871916"/>
              <a:ext cx="439579" cy="450777"/>
            </a:xfrm>
            <a:prstGeom prst="rect">
              <a:avLst/>
            </a:prstGeom>
            <a:noFill/>
            <a:ln w="28575">
              <a:solidFill>
                <a:srgbClr val="06FE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FEBDBB0-C0CD-9932-5826-A075234378AE}"/>
                </a:ext>
              </a:extLst>
            </p:cNvPr>
            <p:cNvSpPr txBox="1"/>
            <p:nvPr/>
          </p:nvSpPr>
          <p:spPr>
            <a:xfrm>
              <a:off x="1731285" y="3592127"/>
              <a:ext cx="909957" cy="18466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dirty="0">
                  <a:solidFill>
                    <a:schemeClr val="bg1"/>
                  </a:solidFill>
                </a:rPr>
                <a:t>임베디드 보드</a:t>
              </a:r>
              <a:endParaRPr lang="en-US" altLang="ko-KR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72" name="화살표: 위로 구부러짐 49">
              <a:extLst>
                <a:ext uri="{FF2B5EF4-FFF2-40B4-BE49-F238E27FC236}">
                  <a16:creationId xmlns:a16="http://schemas.microsoft.com/office/drawing/2014/main" id="{87F75AB1-1E16-C950-7521-860CE7B1A9AF}"/>
                </a:ext>
              </a:extLst>
            </p:cNvPr>
            <p:cNvSpPr/>
            <p:nvPr/>
          </p:nvSpPr>
          <p:spPr>
            <a:xfrm rot="20576243">
              <a:off x="1096381" y="4943501"/>
              <a:ext cx="342957" cy="201838"/>
            </a:xfrm>
            <a:custGeom>
              <a:avLst/>
              <a:gdLst>
                <a:gd name="connsiteX0" fmla="*/ 577300 w 627757"/>
                <a:gd name="connsiteY0" fmla="*/ 0 h 201830"/>
                <a:gd name="connsiteX1" fmla="*/ 618992 w 627757"/>
                <a:gd name="connsiteY1" fmla="*/ 50458 h 201830"/>
                <a:gd name="connsiteX2" fmla="*/ 593763 w 627757"/>
                <a:gd name="connsiteY2" fmla="*/ 50458 h 201830"/>
                <a:gd name="connsiteX3" fmla="*/ 301264 w 627757"/>
                <a:gd name="connsiteY3" fmla="*/ 200986 h 201830"/>
                <a:gd name="connsiteX4" fmla="*/ 543305 w 627757"/>
                <a:gd name="connsiteY4" fmla="*/ 50458 h 201830"/>
                <a:gd name="connsiteX5" fmla="*/ 518077 w 627757"/>
                <a:gd name="connsiteY5" fmla="*/ 50458 h 201830"/>
                <a:gd name="connsiteX6" fmla="*/ 577300 w 627757"/>
                <a:gd name="connsiteY6" fmla="*/ 0 h 201830"/>
                <a:gd name="connsiteX0" fmla="*/ 276035 w 627757"/>
                <a:gd name="connsiteY0" fmla="*/ 201830 h 201830"/>
                <a:gd name="connsiteX1" fmla="*/ 0 w 627757"/>
                <a:gd name="connsiteY1" fmla="*/ 0 h 201830"/>
                <a:gd name="connsiteX2" fmla="*/ 50458 w 627757"/>
                <a:gd name="connsiteY2" fmla="*/ 0 h 201830"/>
                <a:gd name="connsiteX3" fmla="*/ 326493 w 627757"/>
                <a:gd name="connsiteY3" fmla="*/ 201830 h 201830"/>
                <a:gd name="connsiteX4" fmla="*/ 276035 w 627757"/>
                <a:gd name="connsiteY4" fmla="*/ 201830 h 201830"/>
                <a:gd name="connsiteX0" fmla="*/ 301264 w 627757"/>
                <a:gd name="connsiteY0" fmla="*/ 200985 h 201830"/>
                <a:gd name="connsiteX1" fmla="*/ 543305 w 627757"/>
                <a:gd name="connsiteY1" fmla="*/ 50457 h 201830"/>
                <a:gd name="connsiteX2" fmla="*/ 518077 w 627757"/>
                <a:gd name="connsiteY2" fmla="*/ 50458 h 201830"/>
                <a:gd name="connsiteX3" fmla="*/ 577300 w 627757"/>
                <a:gd name="connsiteY3" fmla="*/ 0 h 201830"/>
                <a:gd name="connsiteX4" fmla="*/ 618992 w 627757"/>
                <a:gd name="connsiteY4" fmla="*/ 50458 h 201830"/>
                <a:gd name="connsiteX5" fmla="*/ 593763 w 627757"/>
                <a:gd name="connsiteY5" fmla="*/ 50458 h 201830"/>
                <a:gd name="connsiteX6" fmla="*/ 326493 w 627757"/>
                <a:gd name="connsiteY6" fmla="*/ 201831 h 201830"/>
                <a:gd name="connsiteX7" fmla="*/ 276035 w 627757"/>
                <a:gd name="connsiteY7" fmla="*/ 201830 h 201830"/>
                <a:gd name="connsiteX8" fmla="*/ 0 w 627757"/>
                <a:gd name="connsiteY8" fmla="*/ 0 h 201830"/>
                <a:gd name="connsiteX9" fmla="*/ 50458 w 627757"/>
                <a:gd name="connsiteY9" fmla="*/ 0 h 201830"/>
                <a:gd name="connsiteX10" fmla="*/ 326493 w 627757"/>
                <a:gd name="connsiteY10" fmla="*/ 201830 h 201830"/>
                <a:gd name="connsiteX0" fmla="*/ 577300 w 618992"/>
                <a:gd name="connsiteY0" fmla="*/ 0 h 201838"/>
                <a:gd name="connsiteX1" fmla="*/ 618992 w 618992"/>
                <a:gd name="connsiteY1" fmla="*/ 50458 h 201838"/>
                <a:gd name="connsiteX2" fmla="*/ 593763 w 618992"/>
                <a:gd name="connsiteY2" fmla="*/ 50458 h 201838"/>
                <a:gd name="connsiteX3" fmla="*/ 301264 w 618992"/>
                <a:gd name="connsiteY3" fmla="*/ 200986 h 201838"/>
                <a:gd name="connsiteX4" fmla="*/ 543305 w 618992"/>
                <a:gd name="connsiteY4" fmla="*/ 50458 h 201838"/>
                <a:gd name="connsiteX5" fmla="*/ 518077 w 618992"/>
                <a:gd name="connsiteY5" fmla="*/ 50458 h 201838"/>
                <a:gd name="connsiteX6" fmla="*/ 577300 w 618992"/>
                <a:gd name="connsiteY6" fmla="*/ 0 h 201838"/>
                <a:gd name="connsiteX0" fmla="*/ 276035 w 618992"/>
                <a:gd name="connsiteY0" fmla="*/ 201830 h 201838"/>
                <a:gd name="connsiteX1" fmla="*/ 0 w 618992"/>
                <a:gd name="connsiteY1" fmla="*/ 0 h 201838"/>
                <a:gd name="connsiteX2" fmla="*/ 50458 w 618992"/>
                <a:gd name="connsiteY2" fmla="*/ 0 h 201838"/>
                <a:gd name="connsiteX3" fmla="*/ 326493 w 618992"/>
                <a:gd name="connsiteY3" fmla="*/ 201830 h 201838"/>
                <a:gd name="connsiteX4" fmla="*/ 276035 w 618992"/>
                <a:gd name="connsiteY4" fmla="*/ 201830 h 201838"/>
                <a:gd name="connsiteX0" fmla="*/ 301264 w 618992"/>
                <a:gd name="connsiteY0" fmla="*/ 200985 h 201838"/>
                <a:gd name="connsiteX1" fmla="*/ 543305 w 618992"/>
                <a:gd name="connsiteY1" fmla="*/ 50457 h 201838"/>
                <a:gd name="connsiteX2" fmla="*/ 518077 w 618992"/>
                <a:gd name="connsiteY2" fmla="*/ 50458 h 201838"/>
                <a:gd name="connsiteX3" fmla="*/ 577300 w 618992"/>
                <a:gd name="connsiteY3" fmla="*/ 0 h 201838"/>
                <a:gd name="connsiteX4" fmla="*/ 618992 w 618992"/>
                <a:gd name="connsiteY4" fmla="*/ 50458 h 201838"/>
                <a:gd name="connsiteX5" fmla="*/ 593763 w 618992"/>
                <a:gd name="connsiteY5" fmla="*/ 50458 h 201838"/>
                <a:gd name="connsiteX6" fmla="*/ 326493 w 618992"/>
                <a:gd name="connsiteY6" fmla="*/ 201831 h 201838"/>
                <a:gd name="connsiteX7" fmla="*/ 276035 w 618992"/>
                <a:gd name="connsiteY7" fmla="*/ 201830 h 201838"/>
                <a:gd name="connsiteX8" fmla="*/ 0 w 618992"/>
                <a:gd name="connsiteY8" fmla="*/ 0 h 201838"/>
                <a:gd name="connsiteX9" fmla="*/ 52562 w 618992"/>
                <a:gd name="connsiteY9" fmla="*/ 3967 h 201838"/>
                <a:gd name="connsiteX10" fmla="*/ 326493 w 618992"/>
                <a:gd name="connsiteY10" fmla="*/ 201830 h 201838"/>
                <a:gd name="connsiteX0" fmla="*/ 577300 w 618992"/>
                <a:gd name="connsiteY0" fmla="*/ 0 h 201838"/>
                <a:gd name="connsiteX1" fmla="*/ 618992 w 618992"/>
                <a:gd name="connsiteY1" fmla="*/ 50458 h 201838"/>
                <a:gd name="connsiteX2" fmla="*/ 593763 w 618992"/>
                <a:gd name="connsiteY2" fmla="*/ 50458 h 201838"/>
                <a:gd name="connsiteX3" fmla="*/ 301264 w 618992"/>
                <a:gd name="connsiteY3" fmla="*/ 200986 h 201838"/>
                <a:gd name="connsiteX4" fmla="*/ 543305 w 618992"/>
                <a:gd name="connsiteY4" fmla="*/ 50458 h 201838"/>
                <a:gd name="connsiteX5" fmla="*/ 518077 w 618992"/>
                <a:gd name="connsiteY5" fmla="*/ 50458 h 201838"/>
                <a:gd name="connsiteX6" fmla="*/ 577300 w 618992"/>
                <a:gd name="connsiteY6" fmla="*/ 0 h 201838"/>
                <a:gd name="connsiteX0" fmla="*/ 276035 w 618992"/>
                <a:gd name="connsiteY0" fmla="*/ 201830 h 201838"/>
                <a:gd name="connsiteX1" fmla="*/ 0 w 618992"/>
                <a:gd name="connsiteY1" fmla="*/ 0 h 201838"/>
                <a:gd name="connsiteX2" fmla="*/ 50458 w 618992"/>
                <a:gd name="connsiteY2" fmla="*/ 0 h 201838"/>
                <a:gd name="connsiteX3" fmla="*/ 326493 w 618992"/>
                <a:gd name="connsiteY3" fmla="*/ 201830 h 201838"/>
                <a:gd name="connsiteX4" fmla="*/ 276035 w 618992"/>
                <a:gd name="connsiteY4" fmla="*/ 201830 h 201838"/>
                <a:gd name="connsiteX0" fmla="*/ 301264 w 618992"/>
                <a:gd name="connsiteY0" fmla="*/ 200985 h 201838"/>
                <a:gd name="connsiteX1" fmla="*/ 543305 w 618992"/>
                <a:gd name="connsiteY1" fmla="*/ 50457 h 201838"/>
                <a:gd name="connsiteX2" fmla="*/ 518077 w 618992"/>
                <a:gd name="connsiteY2" fmla="*/ 50458 h 201838"/>
                <a:gd name="connsiteX3" fmla="*/ 577300 w 618992"/>
                <a:gd name="connsiteY3" fmla="*/ 0 h 201838"/>
                <a:gd name="connsiteX4" fmla="*/ 618992 w 618992"/>
                <a:gd name="connsiteY4" fmla="*/ 50458 h 201838"/>
                <a:gd name="connsiteX5" fmla="*/ 593763 w 618992"/>
                <a:gd name="connsiteY5" fmla="*/ 50458 h 201838"/>
                <a:gd name="connsiteX6" fmla="*/ 326493 w 618992"/>
                <a:gd name="connsiteY6" fmla="*/ 201831 h 201838"/>
                <a:gd name="connsiteX7" fmla="*/ 276035 w 618992"/>
                <a:gd name="connsiteY7" fmla="*/ 201830 h 201838"/>
                <a:gd name="connsiteX8" fmla="*/ 0 w 618992"/>
                <a:gd name="connsiteY8" fmla="*/ 0 h 201838"/>
                <a:gd name="connsiteX9" fmla="*/ 326493 w 618992"/>
                <a:gd name="connsiteY9" fmla="*/ 201830 h 201838"/>
                <a:gd name="connsiteX0" fmla="*/ 577300 w 618992"/>
                <a:gd name="connsiteY0" fmla="*/ 0 h 201838"/>
                <a:gd name="connsiteX1" fmla="*/ 618992 w 618992"/>
                <a:gd name="connsiteY1" fmla="*/ 50458 h 201838"/>
                <a:gd name="connsiteX2" fmla="*/ 593763 w 618992"/>
                <a:gd name="connsiteY2" fmla="*/ 50458 h 201838"/>
                <a:gd name="connsiteX3" fmla="*/ 301264 w 618992"/>
                <a:gd name="connsiteY3" fmla="*/ 200986 h 201838"/>
                <a:gd name="connsiteX4" fmla="*/ 543305 w 618992"/>
                <a:gd name="connsiteY4" fmla="*/ 50458 h 201838"/>
                <a:gd name="connsiteX5" fmla="*/ 518077 w 618992"/>
                <a:gd name="connsiteY5" fmla="*/ 50458 h 201838"/>
                <a:gd name="connsiteX6" fmla="*/ 577300 w 618992"/>
                <a:gd name="connsiteY6" fmla="*/ 0 h 201838"/>
                <a:gd name="connsiteX0" fmla="*/ 276035 w 618992"/>
                <a:gd name="connsiteY0" fmla="*/ 201830 h 201838"/>
                <a:gd name="connsiteX1" fmla="*/ 0 w 618992"/>
                <a:gd name="connsiteY1" fmla="*/ 0 h 201838"/>
                <a:gd name="connsiteX2" fmla="*/ 50458 w 618992"/>
                <a:gd name="connsiteY2" fmla="*/ 0 h 201838"/>
                <a:gd name="connsiteX3" fmla="*/ 326493 w 618992"/>
                <a:gd name="connsiteY3" fmla="*/ 201830 h 201838"/>
                <a:gd name="connsiteX4" fmla="*/ 276035 w 618992"/>
                <a:gd name="connsiteY4" fmla="*/ 201830 h 201838"/>
                <a:gd name="connsiteX0" fmla="*/ 301264 w 618992"/>
                <a:gd name="connsiteY0" fmla="*/ 200985 h 201838"/>
                <a:gd name="connsiteX1" fmla="*/ 543305 w 618992"/>
                <a:gd name="connsiteY1" fmla="*/ 50457 h 201838"/>
                <a:gd name="connsiteX2" fmla="*/ 518077 w 618992"/>
                <a:gd name="connsiteY2" fmla="*/ 50458 h 201838"/>
                <a:gd name="connsiteX3" fmla="*/ 577300 w 618992"/>
                <a:gd name="connsiteY3" fmla="*/ 0 h 201838"/>
                <a:gd name="connsiteX4" fmla="*/ 618992 w 618992"/>
                <a:gd name="connsiteY4" fmla="*/ 50458 h 201838"/>
                <a:gd name="connsiteX5" fmla="*/ 593763 w 618992"/>
                <a:gd name="connsiteY5" fmla="*/ 50458 h 201838"/>
                <a:gd name="connsiteX6" fmla="*/ 326493 w 618992"/>
                <a:gd name="connsiteY6" fmla="*/ 201831 h 201838"/>
                <a:gd name="connsiteX7" fmla="*/ 276035 w 618992"/>
                <a:gd name="connsiteY7" fmla="*/ 201830 h 201838"/>
                <a:gd name="connsiteX8" fmla="*/ 326493 w 618992"/>
                <a:gd name="connsiteY8" fmla="*/ 201830 h 201838"/>
                <a:gd name="connsiteX0" fmla="*/ 577300 w 618992"/>
                <a:gd name="connsiteY0" fmla="*/ 0 h 201838"/>
                <a:gd name="connsiteX1" fmla="*/ 618992 w 618992"/>
                <a:gd name="connsiteY1" fmla="*/ 50458 h 201838"/>
                <a:gd name="connsiteX2" fmla="*/ 593763 w 618992"/>
                <a:gd name="connsiteY2" fmla="*/ 50458 h 201838"/>
                <a:gd name="connsiteX3" fmla="*/ 301264 w 618992"/>
                <a:gd name="connsiteY3" fmla="*/ 200986 h 201838"/>
                <a:gd name="connsiteX4" fmla="*/ 543305 w 618992"/>
                <a:gd name="connsiteY4" fmla="*/ 50458 h 201838"/>
                <a:gd name="connsiteX5" fmla="*/ 518077 w 618992"/>
                <a:gd name="connsiteY5" fmla="*/ 50458 h 201838"/>
                <a:gd name="connsiteX6" fmla="*/ 577300 w 618992"/>
                <a:gd name="connsiteY6" fmla="*/ 0 h 201838"/>
                <a:gd name="connsiteX0" fmla="*/ 276035 w 618992"/>
                <a:gd name="connsiteY0" fmla="*/ 201830 h 201838"/>
                <a:gd name="connsiteX1" fmla="*/ 0 w 618992"/>
                <a:gd name="connsiteY1" fmla="*/ 0 h 201838"/>
                <a:gd name="connsiteX2" fmla="*/ 326493 w 618992"/>
                <a:gd name="connsiteY2" fmla="*/ 201830 h 201838"/>
                <a:gd name="connsiteX3" fmla="*/ 276035 w 618992"/>
                <a:gd name="connsiteY3" fmla="*/ 201830 h 201838"/>
                <a:gd name="connsiteX0" fmla="*/ 301264 w 618992"/>
                <a:gd name="connsiteY0" fmla="*/ 200985 h 201838"/>
                <a:gd name="connsiteX1" fmla="*/ 543305 w 618992"/>
                <a:gd name="connsiteY1" fmla="*/ 50457 h 201838"/>
                <a:gd name="connsiteX2" fmla="*/ 518077 w 618992"/>
                <a:gd name="connsiteY2" fmla="*/ 50458 h 201838"/>
                <a:gd name="connsiteX3" fmla="*/ 577300 w 618992"/>
                <a:gd name="connsiteY3" fmla="*/ 0 h 201838"/>
                <a:gd name="connsiteX4" fmla="*/ 618992 w 618992"/>
                <a:gd name="connsiteY4" fmla="*/ 50458 h 201838"/>
                <a:gd name="connsiteX5" fmla="*/ 593763 w 618992"/>
                <a:gd name="connsiteY5" fmla="*/ 50458 h 201838"/>
                <a:gd name="connsiteX6" fmla="*/ 326493 w 618992"/>
                <a:gd name="connsiteY6" fmla="*/ 201831 h 201838"/>
                <a:gd name="connsiteX7" fmla="*/ 276035 w 618992"/>
                <a:gd name="connsiteY7" fmla="*/ 201830 h 201838"/>
                <a:gd name="connsiteX8" fmla="*/ 326493 w 618992"/>
                <a:gd name="connsiteY8" fmla="*/ 201830 h 201838"/>
                <a:gd name="connsiteX0" fmla="*/ 301265 w 342957"/>
                <a:gd name="connsiteY0" fmla="*/ 0 h 201838"/>
                <a:gd name="connsiteX1" fmla="*/ 342957 w 342957"/>
                <a:gd name="connsiteY1" fmla="*/ 50458 h 201838"/>
                <a:gd name="connsiteX2" fmla="*/ 317728 w 342957"/>
                <a:gd name="connsiteY2" fmla="*/ 50458 h 201838"/>
                <a:gd name="connsiteX3" fmla="*/ 25229 w 342957"/>
                <a:gd name="connsiteY3" fmla="*/ 200986 h 201838"/>
                <a:gd name="connsiteX4" fmla="*/ 267270 w 342957"/>
                <a:gd name="connsiteY4" fmla="*/ 50458 h 201838"/>
                <a:gd name="connsiteX5" fmla="*/ 242042 w 342957"/>
                <a:gd name="connsiteY5" fmla="*/ 50458 h 201838"/>
                <a:gd name="connsiteX6" fmla="*/ 301265 w 342957"/>
                <a:gd name="connsiteY6" fmla="*/ 0 h 201838"/>
                <a:gd name="connsiteX0" fmla="*/ 0 w 342957"/>
                <a:gd name="connsiteY0" fmla="*/ 201830 h 201838"/>
                <a:gd name="connsiteX1" fmla="*/ 50458 w 342957"/>
                <a:gd name="connsiteY1" fmla="*/ 201830 h 201838"/>
                <a:gd name="connsiteX2" fmla="*/ 0 w 342957"/>
                <a:gd name="connsiteY2" fmla="*/ 201830 h 201838"/>
                <a:gd name="connsiteX0" fmla="*/ 25229 w 342957"/>
                <a:gd name="connsiteY0" fmla="*/ 200985 h 201838"/>
                <a:gd name="connsiteX1" fmla="*/ 267270 w 342957"/>
                <a:gd name="connsiteY1" fmla="*/ 50457 h 201838"/>
                <a:gd name="connsiteX2" fmla="*/ 242042 w 342957"/>
                <a:gd name="connsiteY2" fmla="*/ 50458 h 201838"/>
                <a:gd name="connsiteX3" fmla="*/ 301265 w 342957"/>
                <a:gd name="connsiteY3" fmla="*/ 0 h 201838"/>
                <a:gd name="connsiteX4" fmla="*/ 342957 w 342957"/>
                <a:gd name="connsiteY4" fmla="*/ 50458 h 201838"/>
                <a:gd name="connsiteX5" fmla="*/ 317728 w 342957"/>
                <a:gd name="connsiteY5" fmla="*/ 50458 h 201838"/>
                <a:gd name="connsiteX6" fmla="*/ 50458 w 342957"/>
                <a:gd name="connsiteY6" fmla="*/ 201831 h 201838"/>
                <a:gd name="connsiteX7" fmla="*/ 0 w 342957"/>
                <a:gd name="connsiteY7" fmla="*/ 201830 h 201838"/>
                <a:gd name="connsiteX8" fmla="*/ 50458 w 342957"/>
                <a:gd name="connsiteY8" fmla="*/ 201830 h 20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57" h="201838" stroke="0" extrusionOk="0">
                  <a:moveTo>
                    <a:pt x="301265" y="0"/>
                  </a:moveTo>
                  <a:lnTo>
                    <a:pt x="342957" y="50458"/>
                  </a:lnTo>
                  <a:lnTo>
                    <a:pt x="317728" y="50458"/>
                  </a:lnTo>
                  <a:cubicBezTo>
                    <a:pt x="283890" y="146283"/>
                    <a:pt x="160017" y="210031"/>
                    <a:pt x="25229" y="200986"/>
                  </a:cubicBezTo>
                  <a:cubicBezTo>
                    <a:pt x="141278" y="193198"/>
                    <a:pt x="238136" y="132961"/>
                    <a:pt x="267270" y="50458"/>
                  </a:cubicBezTo>
                  <a:lnTo>
                    <a:pt x="242042" y="50458"/>
                  </a:lnTo>
                  <a:lnTo>
                    <a:pt x="301265" y="0"/>
                  </a:lnTo>
                  <a:close/>
                </a:path>
                <a:path w="342957" h="201838" fill="darkenLess" stroke="0" extrusionOk="0">
                  <a:moveTo>
                    <a:pt x="0" y="201830"/>
                  </a:moveTo>
                  <a:lnTo>
                    <a:pt x="50458" y="201830"/>
                  </a:lnTo>
                  <a:lnTo>
                    <a:pt x="0" y="201830"/>
                  </a:lnTo>
                  <a:close/>
                </a:path>
                <a:path w="342957" h="201838" fill="none" extrusionOk="0">
                  <a:moveTo>
                    <a:pt x="25229" y="200985"/>
                  </a:moveTo>
                  <a:cubicBezTo>
                    <a:pt x="141278" y="193197"/>
                    <a:pt x="238136" y="132960"/>
                    <a:pt x="267270" y="50457"/>
                  </a:cubicBezTo>
                  <a:lnTo>
                    <a:pt x="242042" y="50458"/>
                  </a:lnTo>
                  <a:lnTo>
                    <a:pt x="301265" y="0"/>
                  </a:lnTo>
                  <a:lnTo>
                    <a:pt x="342957" y="50458"/>
                  </a:lnTo>
                  <a:lnTo>
                    <a:pt x="317728" y="50458"/>
                  </a:lnTo>
                  <a:cubicBezTo>
                    <a:pt x="286260" y="139570"/>
                    <a:pt x="176330" y="201831"/>
                    <a:pt x="50458" y="201831"/>
                  </a:cubicBezTo>
                  <a:lnTo>
                    <a:pt x="0" y="201830"/>
                  </a:lnTo>
                  <a:lnTo>
                    <a:pt x="50458" y="201830"/>
                  </a:lnTo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102B49A-0946-98AB-8E25-0831345FE2F9}"/>
                </a:ext>
              </a:extLst>
            </p:cNvPr>
            <p:cNvSpPr txBox="1"/>
            <p:nvPr/>
          </p:nvSpPr>
          <p:spPr>
            <a:xfrm>
              <a:off x="503335" y="5114918"/>
              <a:ext cx="909957" cy="18466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GNSS/INS </a:t>
              </a:r>
              <a:r>
                <a:rPr lang="ko-KR" altLang="en-US" sz="600" b="1" dirty="0">
                  <a:solidFill>
                    <a:schemeClr val="bg1"/>
                  </a:solidFill>
                </a:rPr>
                <a:t>시스템</a:t>
              </a:r>
              <a:endParaRPr lang="en-US" altLang="ko-KR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44423D4-5F17-C266-F3E7-25F23D2B0BB7}"/>
                </a:ext>
              </a:extLst>
            </p:cNvPr>
            <p:cNvSpPr/>
            <p:nvPr/>
          </p:nvSpPr>
          <p:spPr>
            <a:xfrm>
              <a:off x="1464359" y="4381340"/>
              <a:ext cx="1158867" cy="733578"/>
            </a:xfrm>
            <a:prstGeom prst="rect">
              <a:avLst/>
            </a:prstGeom>
            <a:noFill/>
            <a:ln w="28575">
              <a:solidFill>
                <a:srgbClr val="06FE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9CAB88-1AF8-998C-87EA-5BEB1DB2935C}"/>
                </a:ext>
              </a:extLst>
            </p:cNvPr>
            <p:cNvSpPr txBox="1"/>
            <p:nvPr/>
          </p:nvSpPr>
          <p:spPr>
            <a:xfrm>
              <a:off x="1490855" y="4412353"/>
              <a:ext cx="492840" cy="18466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dirty="0">
                  <a:solidFill>
                    <a:schemeClr val="bg1"/>
                  </a:solidFill>
                </a:rPr>
                <a:t>노트북</a:t>
              </a:r>
              <a:endParaRPr lang="en-US" altLang="ko-KR" sz="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58B02107-88E1-5892-B78B-80FD170218C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366" y="1336551"/>
            <a:ext cx="2353480" cy="181087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6A33A6A-13F2-67FC-777D-4AE178E689A4}"/>
              </a:ext>
            </a:extLst>
          </p:cNvPr>
          <p:cNvGrpSpPr/>
          <p:nvPr/>
        </p:nvGrpSpPr>
        <p:grpSpPr>
          <a:xfrm>
            <a:off x="5844236" y="3456436"/>
            <a:ext cx="4421456" cy="1510747"/>
            <a:chOff x="4412983" y="2624192"/>
            <a:chExt cx="4421456" cy="151074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EC21827-43B4-F85C-5C17-B23311574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2983" y="2624192"/>
              <a:ext cx="4421456" cy="1510747"/>
            </a:xfrm>
            <a:prstGeom prst="rect">
              <a:avLst/>
            </a:prstGeom>
          </p:spPr>
        </p:pic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FABE031-7071-8C46-74D0-E91EE57651F9}"/>
                </a:ext>
              </a:extLst>
            </p:cNvPr>
            <p:cNvCxnSpPr>
              <a:cxnSpLocks/>
            </p:cNvCxnSpPr>
            <p:nvPr/>
          </p:nvCxnSpPr>
          <p:spPr>
            <a:xfrm>
              <a:off x="6235700" y="2892363"/>
              <a:ext cx="2561791" cy="0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7804FAC-B007-000F-1B4B-7E54A4A98DBE}"/>
                </a:ext>
              </a:extLst>
            </p:cNvPr>
            <p:cNvCxnSpPr>
              <a:cxnSpLocks/>
            </p:cNvCxnSpPr>
            <p:nvPr/>
          </p:nvCxnSpPr>
          <p:spPr>
            <a:xfrm>
              <a:off x="4679950" y="3422650"/>
              <a:ext cx="4117541" cy="0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B877D8E-0F57-E61F-2039-469A1F686D99}"/>
              </a:ext>
            </a:extLst>
          </p:cNvPr>
          <p:cNvGraphicFramePr>
            <a:graphicFrameLocks noGrp="1"/>
          </p:cNvGraphicFramePr>
          <p:nvPr/>
        </p:nvGraphicFramePr>
        <p:xfrm>
          <a:off x="5830159" y="5033309"/>
          <a:ext cx="4449609" cy="1069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203">
                  <a:extLst>
                    <a:ext uri="{9D8B030D-6E8A-4147-A177-3AD203B41FA5}">
                      <a16:colId xmlns:a16="http://schemas.microsoft.com/office/drawing/2014/main" val="284773278"/>
                    </a:ext>
                  </a:extLst>
                </a:gridCol>
                <a:gridCol w="1483203">
                  <a:extLst>
                    <a:ext uri="{9D8B030D-6E8A-4147-A177-3AD203B41FA5}">
                      <a16:colId xmlns:a16="http://schemas.microsoft.com/office/drawing/2014/main" val="2006905767"/>
                    </a:ext>
                  </a:extLst>
                </a:gridCol>
                <a:gridCol w="1483203">
                  <a:extLst>
                    <a:ext uri="{9D8B030D-6E8A-4147-A177-3AD203B41FA5}">
                      <a16:colId xmlns:a16="http://schemas.microsoft.com/office/drawing/2014/main" val="3454282895"/>
                    </a:ext>
                  </a:extLst>
                </a:gridCol>
              </a:tblGrid>
              <a:tr h="26747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 수평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측위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오차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최대 수평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측위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오차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3338598"/>
                  </a:ext>
                </a:extLst>
              </a:tr>
              <a:tr h="2674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알고리즘 적용 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15.02 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64.39 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075987"/>
                  </a:ext>
                </a:extLst>
              </a:tr>
              <a:tr h="2674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알고리즘 적용 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7.83 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28.45 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724193"/>
                  </a:ext>
                </a:extLst>
              </a:tr>
              <a:tr h="2674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향상도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47.86%</a:t>
                      </a:r>
                      <a:endParaRPr lang="ko-KR" altLang="en-US" sz="1100" b="0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55.81%</a:t>
                      </a:r>
                      <a:endParaRPr lang="ko-KR" altLang="en-US" sz="1100" b="0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63178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857315E-122E-AE43-2AC8-9FEC6CCA4AD2}"/>
              </a:ext>
            </a:extLst>
          </p:cNvPr>
          <p:cNvSpPr txBox="1"/>
          <p:nvPr/>
        </p:nvSpPr>
        <p:spPr>
          <a:xfrm>
            <a:off x="7784797" y="3159796"/>
            <a:ext cx="2720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▲ 성능 평가 주행 경로 중 일부 예시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501558-2E16-8E10-B9D6-CA2AD6DD949C}"/>
              </a:ext>
            </a:extLst>
          </p:cNvPr>
          <p:cNvSpPr txBox="1"/>
          <p:nvPr/>
        </p:nvSpPr>
        <p:spPr>
          <a:xfrm>
            <a:off x="6809664" y="6111050"/>
            <a:ext cx="2720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▲ 성능 평가 주행 경로 전 구간 결과</a:t>
            </a:r>
          </a:p>
        </p:txBody>
      </p:sp>
    </p:spTree>
    <p:extLst>
      <p:ext uri="{BB962C8B-B14F-4D97-AF65-F5344CB8AC3E}">
        <p14:creationId xmlns:p14="http://schemas.microsoft.com/office/powerpoint/2010/main" val="1482590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8B769F23-926B-437E-8DEA-F8864A7ED89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39" y="2786866"/>
            <a:ext cx="7591937" cy="460876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22164" y="108223"/>
            <a:ext cx="2318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r>
              <a:rPr lang="ko-KR" altLang="en-US" sz="2400" b="1" dirty="0">
                <a:solidFill>
                  <a:schemeClr val="bg1"/>
                </a:solidFill>
              </a:rPr>
              <a:t>세부 연구목표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0C6B0A15-D8CD-4F1B-BF65-6E0BA6FAF75B}"/>
              </a:ext>
            </a:extLst>
          </p:cNvPr>
          <p:cNvSpPr txBox="1">
            <a:spLocks/>
          </p:cNvSpPr>
          <p:nvPr/>
        </p:nvSpPr>
        <p:spPr>
          <a:xfrm>
            <a:off x="306140" y="1476375"/>
            <a:ext cx="9937104" cy="892061"/>
          </a:xfrm>
          <a:prstGeom prst="rect">
            <a:avLst/>
          </a:prstGeom>
        </p:spPr>
        <p:txBody>
          <a:bodyPr vert="horz" lIns="104233" tIns="52116" rIns="104233" bIns="52116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dirty="0" err="1"/>
              <a:t>불릿</a:t>
            </a:r>
            <a:r>
              <a:rPr lang="ko-KR" altLang="en-US" sz="1800" dirty="0"/>
              <a:t> 예제 단계 </a:t>
            </a:r>
            <a:r>
              <a:rPr lang="en-US" altLang="ko-KR" sz="1800" dirty="0"/>
              <a:t>1</a:t>
            </a:r>
          </a:p>
          <a:p>
            <a:pPr lvl="1">
              <a:buClr>
                <a:schemeClr val="tx1"/>
              </a:buClr>
              <a:buFont typeface="맑은 고딕" panose="020B0503020000020004" pitchFamily="50" charset="-127"/>
              <a:buChar char="-"/>
            </a:pPr>
            <a:r>
              <a:rPr lang="ko-KR" altLang="en-US" sz="1600" dirty="0" err="1"/>
              <a:t>불릿</a:t>
            </a:r>
            <a:r>
              <a:rPr lang="ko-KR" altLang="en-US" sz="1600" dirty="0"/>
              <a:t> 예제 단계 </a:t>
            </a:r>
            <a:r>
              <a:rPr lang="en-US" altLang="ko-KR" sz="1600" dirty="0"/>
              <a:t>2</a:t>
            </a:r>
          </a:p>
          <a:p>
            <a:pPr lvl="1">
              <a:buClr>
                <a:schemeClr val="tx1"/>
              </a:buClr>
              <a:buFont typeface="맑은 고딕" panose="020B0503020000020004" pitchFamily="50" charset="-127"/>
              <a:buChar char="-"/>
            </a:pPr>
            <a:r>
              <a:rPr lang="ko-KR" altLang="en-US" sz="1600" dirty="0" err="1"/>
              <a:t>불릿</a:t>
            </a:r>
            <a:r>
              <a:rPr lang="ko-KR" altLang="en-US" sz="1600" dirty="0"/>
              <a:t> 예제 단계 </a:t>
            </a:r>
            <a:r>
              <a:rPr lang="en-US" altLang="ko-KR" sz="1600" dirty="0"/>
              <a:t>2</a:t>
            </a:r>
            <a:endParaRPr lang="en-US" altLang="ko-KR" sz="1800" dirty="0"/>
          </a:p>
          <a:p>
            <a:pPr marL="700087" lvl="1" indent="-342900">
              <a:buClrTx/>
              <a:buFont typeface="+mj-ea"/>
              <a:buAutoNum type="circleNumDbPlain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357187" lvl="1" indent="0">
              <a:buFont typeface="Wingdings" panose="05000000000000000000" pitchFamily="2" charset="2"/>
              <a:buNone/>
            </a:pPr>
            <a:endParaRPr lang="ko-KR" altLang="en-US" dirty="0"/>
          </a:p>
          <a:p>
            <a:pPr marL="357187" lvl="1" indent="0">
              <a:buFont typeface="Wingdings" panose="05000000000000000000" pitchFamily="2" charset="2"/>
              <a:buNone/>
            </a:pP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12819E9-2048-4687-A9D1-515C75E3EAEE}"/>
              </a:ext>
            </a:extLst>
          </p:cNvPr>
          <p:cNvGrpSpPr/>
          <p:nvPr/>
        </p:nvGrpSpPr>
        <p:grpSpPr>
          <a:xfrm>
            <a:off x="306140" y="1116335"/>
            <a:ext cx="10081120" cy="1584176"/>
            <a:chOff x="306140" y="1116335"/>
            <a:chExt cx="10081120" cy="131810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3565D32-945D-4895-9385-FCCA22ADBFC2}"/>
                </a:ext>
              </a:extLst>
            </p:cNvPr>
            <p:cNvGrpSpPr/>
            <p:nvPr/>
          </p:nvGrpSpPr>
          <p:grpSpPr>
            <a:xfrm>
              <a:off x="306140" y="1171420"/>
              <a:ext cx="10081120" cy="1263024"/>
              <a:chOff x="306140" y="1171420"/>
              <a:chExt cx="10081120" cy="1263024"/>
            </a:xfrm>
          </p:grpSpPr>
          <p:sp>
            <p:nvSpPr>
              <p:cNvPr id="24" name="양쪽 모서리가 둥근 사각형 27">
                <a:extLst>
                  <a:ext uri="{FF2B5EF4-FFF2-40B4-BE49-F238E27FC236}">
                    <a16:creationId xmlns:a16="http://schemas.microsoft.com/office/drawing/2014/main" id="{3B02AA95-C1A1-4938-97B5-F5BA57488D9D}"/>
                  </a:ext>
                </a:extLst>
              </p:cNvPr>
              <p:cNvSpPr/>
              <p:nvPr/>
            </p:nvSpPr>
            <p:spPr>
              <a:xfrm>
                <a:off x="306140" y="1171420"/>
                <a:ext cx="10081120" cy="1263024"/>
              </a:xfrm>
              <a:prstGeom prst="round2Same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rgbClr val="3857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/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63369469-D0FC-44BE-BC61-2002F819C1CD}"/>
                  </a:ext>
                </a:extLst>
              </p:cNvPr>
              <p:cNvCxnSpPr/>
              <p:nvPr/>
            </p:nvCxnSpPr>
            <p:spPr>
              <a:xfrm>
                <a:off x="3865826" y="1171420"/>
                <a:ext cx="677769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1832ECDB-9C5A-4DDE-8D21-10CF86880E91}"/>
                </a:ext>
              </a:extLst>
            </p:cNvPr>
            <p:cNvSpPr/>
            <p:nvPr/>
          </p:nvSpPr>
          <p:spPr>
            <a:xfrm>
              <a:off x="4518620" y="1116335"/>
              <a:ext cx="108000" cy="108000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26" name="순서도: 수행의 시작/종료 4">
            <a:extLst>
              <a:ext uri="{FF2B5EF4-FFF2-40B4-BE49-F238E27FC236}">
                <a16:creationId xmlns:a16="http://schemas.microsoft.com/office/drawing/2014/main" id="{54D6CDA7-85B9-4499-B24B-3644FE6412C1}"/>
              </a:ext>
            </a:extLst>
          </p:cNvPr>
          <p:cNvSpPr/>
          <p:nvPr/>
        </p:nvSpPr>
        <p:spPr>
          <a:xfrm rot="5400000">
            <a:off x="3028673" y="-1777756"/>
            <a:ext cx="459591" cy="5904658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6000">
                <a:schemeClr val="accent6">
                  <a:lumMod val="95000"/>
                  <a:lumOff val="5000"/>
                </a:schemeClr>
              </a:gs>
              <a:gs pos="100000">
                <a:srgbClr val="518C3C"/>
              </a:gs>
            </a:gsLst>
            <a:lin ang="10800000" scaled="1"/>
            <a:tileRect/>
          </a:gra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b="1" spc="-15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9855BAB-4E94-4F77-B9F0-855F19E1F9E3}"/>
              </a:ext>
            </a:extLst>
          </p:cNvPr>
          <p:cNvSpPr/>
          <p:nvPr/>
        </p:nvSpPr>
        <p:spPr>
          <a:xfrm>
            <a:off x="398058" y="973480"/>
            <a:ext cx="566052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위성항법</a:t>
            </a:r>
            <a:r>
              <a:rPr lang="ko-KR" altLang="en-US" sz="2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정밀도 향상 및 무결성 확보기술 개발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5E425AFB-987A-45D0-A753-F2D92F117F62}"/>
              </a:ext>
            </a:extLst>
          </p:cNvPr>
          <p:cNvSpPr txBox="1">
            <a:spLocks/>
          </p:cNvSpPr>
          <p:nvPr/>
        </p:nvSpPr>
        <p:spPr>
          <a:xfrm>
            <a:off x="415192" y="1487563"/>
            <a:ext cx="9900060" cy="1140939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dirty="0"/>
              <a:t>위성 항법보강시스템을 활용한 </a:t>
            </a:r>
            <a:r>
              <a:rPr lang="ko-KR" altLang="en-US" sz="1800" dirty="0" err="1"/>
              <a:t>측위</a:t>
            </a:r>
            <a:r>
              <a:rPr lang="ko-KR" altLang="en-US" sz="1800" dirty="0"/>
              <a:t> 정확도 향상기술 개발 </a:t>
            </a:r>
            <a:r>
              <a:rPr lang="en-US" altLang="ko-KR" sz="1800" dirty="0"/>
              <a:t>(</a:t>
            </a:r>
            <a:r>
              <a:rPr lang="ko-KR" altLang="en-US" sz="1800" b="1" dirty="0" err="1">
                <a:solidFill>
                  <a:srgbClr val="0070C0"/>
                </a:solidFill>
              </a:rPr>
              <a:t>절대항법</a:t>
            </a:r>
            <a:r>
              <a:rPr lang="en-US" altLang="ko-KR" sz="1800" b="1" dirty="0">
                <a:solidFill>
                  <a:srgbClr val="0070C0"/>
                </a:solidFill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</a:rPr>
              <a:t>개활지</a:t>
            </a:r>
            <a:r>
              <a:rPr lang="en-US" altLang="ko-KR" sz="1800" b="1" dirty="0">
                <a:solidFill>
                  <a:srgbClr val="0070C0"/>
                </a:solidFill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</a:rPr>
              <a:t>세부기술</a:t>
            </a:r>
            <a:r>
              <a:rPr lang="en-US" altLang="ko-KR" sz="1800" b="1" dirty="0">
                <a:solidFill>
                  <a:srgbClr val="0070C0"/>
                </a:solidFill>
              </a:rPr>
              <a:t>1,2</a:t>
            </a:r>
            <a:r>
              <a:rPr lang="en-US" altLang="ko-KR" sz="1800" dirty="0"/>
              <a:t>)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dirty="0"/>
              <a:t>다중 경로 탐지 및 대응기술 개발 </a:t>
            </a:r>
            <a:r>
              <a:rPr lang="en-US" altLang="ko-KR" sz="1800" dirty="0"/>
              <a:t>(</a:t>
            </a:r>
            <a:r>
              <a:rPr lang="ko-KR" altLang="en-US" sz="1800" b="1" dirty="0" err="1">
                <a:solidFill>
                  <a:srgbClr val="0070C0"/>
                </a:solidFill>
              </a:rPr>
              <a:t>절대항법</a:t>
            </a:r>
            <a:r>
              <a:rPr lang="en-US" altLang="ko-KR" sz="1800" b="1" dirty="0">
                <a:solidFill>
                  <a:srgbClr val="0070C0"/>
                </a:solidFill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</a:rPr>
              <a:t>도심지</a:t>
            </a:r>
            <a:r>
              <a:rPr lang="en-US" altLang="ko-KR" sz="1800" b="1" dirty="0">
                <a:solidFill>
                  <a:srgbClr val="0070C0"/>
                </a:solidFill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</a:rPr>
              <a:t>세부기술</a:t>
            </a:r>
            <a:r>
              <a:rPr lang="en-US" altLang="ko-KR" sz="1800" b="1" dirty="0">
                <a:solidFill>
                  <a:srgbClr val="0070C0"/>
                </a:solidFill>
              </a:rPr>
              <a:t>3</a:t>
            </a:r>
            <a:r>
              <a:rPr lang="en-US" altLang="ko-KR" sz="1800" b="1" dirty="0"/>
              <a:t>)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dirty="0"/>
              <a:t>다중 무인이동체용 상대벡터 및 무결성 기술 개발 </a:t>
            </a:r>
            <a:r>
              <a:rPr lang="en-US" altLang="ko-KR" sz="1800" dirty="0"/>
              <a:t>(</a:t>
            </a:r>
            <a:r>
              <a:rPr lang="ko-KR" altLang="en-US" sz="1800" b="1" dirty="0" err="1">
                <a:solidFill>
                  <a:srgbClr val="0070C0"/>
                </a:solidFill>
              </a:rPr>
              <a:t>상대항법</a:t>
            </a:r>
            <a:r>
              <a:rPr lang="en-US" altLang="ko-KR" sz="1800" b="1" dirty="0">
                <a:solidFill>
                  <a:srgbClr val="0070C0"/>
                </a:solidFill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</a:rPr>
              <a:t>개활지</a:t>
            </a:r>
            <a:r>
              <a:rPr lang="en-US" altLang="ko-KR" sz="1800" b="1" dirty="0">
                <a:solidFill>
                  <a:srgbClr val="0070C0"/>
                </a:solidFill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</a:rPr>
              <a:t>세부기술</a:t>
            </a:r>
            <a:r>
              <a:rPr lang="en-US" altLang="ko-KR" sz="1800" b="1" dirty="0">
                <a:solidFill>
                  <a:srgbClr val="0070C0"/>
                </a:solidFill>
              </a:rPr>
              <a:t>4</a:t>
            </a:r>
            <a:r>
              <a:rPr lang="en-US" altLang="ko-KR" sz="1800" dirty="0"/>
              <a:t>)</a:t>
            </a:r>
            <a:endParaRPr lang="ko-KR" altLang="en-US" dirty="0"/>
          </a:p>
        </p:txBody>
      </p:sp>
      <p:sp>
        <p:nvSpPr>
          <p:cNvPr id="17" name="사각형: 둥근 모서리 16"/>
          <p:cNvSpPr/>
          <p:nvPr/>
        </p:nvSpPr>
        <p:spPr>
          <a:xfrm>
            <a:off x="6786860" y="5400811"/>
            <a:ext cx="3896632" cy="1080120"/>
          </a:xfrm>
          <a:prstGeom prst="roundRect">
            <a:avLst>
              <a:gd name="adj" fmla="val 34750"/>
            </a:avLst>
          </a:prstGeom>
          <a:gradFill>
            <a:gsLst>
              <a:gs pos="16000">
                <a:srgbClr val="FFE799"/>
              </a:gs>
              <a:gs pos="100000">
                <a:srgbClr val="F4BA3A"/>
              </a:gs>
            </a:gsLst>
            <a:path path="circle">
              <a:fillToRect l="50000" t="-80000" r="50000" b="180000"/>
            </a:path>
          </a:gradFill>
          <a:ln>
            <a:solidFill>
              <a:schemeClr val="accent4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/>
            <a:r>
              <a:rPr lang="ko-KR" altLang="en-US" sz="2000" b="1" dirty="0">
                <a:solidFill>
                  <a:schemeClr val="tx1"/>
                </a:solidFill>
              </a:rPr>
              <a:t>절대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및 상대 </a:t>
            </a:r>
            <a:r>
              <a:rPr lang="ko-KR" altLang="en-US" sz="2000" b="1" dirty="0" err="1">
                <a:solidFill>
                  <a:schemeClr val="tx1"/>
                </a:solidFill>
              </a:rPr>
              <a:t>항법용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cm</a:t>
            </a:r>
            <a:r>
              <a:rPr lang="ko-KR" altLang="en-US" sz="2000" b="1" dirty="0">
                <a:solidFill>
                  <a:schemeClr val="tx1"/>
                </a:solidFill>
              </a:rPr>
              <a:t>급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 err="1">
                <a:solidFill>
                  <a:schemeClr val="tx1"/>
                </a:solidFill>
              </a:rPr>
              <a:t>반송파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</a:rPr>
              <a:t> 정확도 및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 latinLnBrk="0"/>
            <a:r>
              <a:rPr lang="ko-KR" altLang="en-US" sz="2000" b="1" dirty="0">
                <a:solidFill>
                  <a:schemeClr val="tx1"/>
                </a:solidFill>
              </a:rPr>
              <a:t>무결성 기술 개발</a:t>
            </a: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585E3B73-5F1D-4DEC-BD1A-4E92133ED5FC}"/>
              </a:ext>
            </a:extLst>
          </p:cNvPr>
          <p:cNvSpPr/>
          <p:nvPr/>
        </p:nvSpPr>
        <p:spPr>
          <a:xfrm>
            <a:off x="6210798" y="1116332"/>
            <a:ext cx="144016" cy="136152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6" name="사각형: 둥근 모서리 16"/>
          <p:cNvSpPr/>
          <p:nvPr/>
        </p:nvSpPr>
        <p:spPr>
          <a:xfrm>
            <a:off x="6786860" y="6516935"/>
            <a:ext cx="3896632" cy="966506"/>
          </a:xfrm>
          <a:prstGeom prst="roundRect">
            <a:avLst>
              <a:gd name="adj" fmla="val 34750"/>
            </a:avLst>
          </a:prstGeom>
          <a:gradFill>
            <a:gsLst>
              <a:gs pos="16000">
                <a:srgbClr val="FFE799"/>
              </a:gs>
              <a:gs pos="100000">
                <a:srgbClr val="F4BA3A"/>
              </a:gs>
            </a:gsLst>
            <a:path path="circle">
              <a:fillToRect l="50000" t="-80000" r="50000" b="180000"/>
            </a:path>
          </a:gradFill>
          <a:ln>
            <a:solidFill>
              <a:schemeClr val="accent4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도심 </a:t>
            </a:r>
            <a:r>
              <a:rPr lang="ko-KR" altLang="en-US" sz="2000" b="1" dirty="0" err="1">
                <a:solidFill>
                  <a:schemeClr val="tx1"/>
                </a:solidFill>
              </a:rPr>
              <a:t>환경용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m</a:t>
            </a:r>
            <a:r>
              <a:rPr lang="ko-KR" altLang="en-US" sz="2000" b="1" dirty="0">
                <a:solidFill>
                  <a:schemeClr val="tx1"/>
                </a:solidFill>
              </a:rPr>
              <a:t>급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코드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</a:rPr>
              <a:t> 정확도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다중경로</a:t>
            </a:r>
            <a:r>
              <a:rPr lang="en-US" altLang="ko-KR" sz="2000" b="1" dirty="0">
                <a:solidFill>
                  <a:schemeClr val="tx1"/>
                </a:solidFill>
              </a:rPr>
              <a:t>(Multipath) </a:t>
            </a: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저감기술 개발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오른쪽 화살표 2">
            <a:extLst>
              <a:ext uri="{FF2B5EF4-FFF2-40B4-BE49-F238E27FC236}">
                <a16:creationId xmlns:a16="http://schemas.microsoft.com/office/drawing/2014/main" id="{AFA5F507-0A0D-4DDF-80BA-BE594A190CEF}"/>
              </a:ext>
            </a:extLst>
          </p:cNvPr>
          <p:cNvSpPr/>
          <p:nvPr/>
        </p:nvSpPr>
        <p:spPr>
          <a:xfrm>
            <a:off x="6354812" y="6228903"/>
            <a:ext cx="756030" cy="458517"/>
          </a:xfrm>
          <a:prstGeom prst="rightArrow">
            <a:avLst>
              <a:gd name="adj1" fmla="val 50000"/>
              <a:gd name="adj2" fmla="val 74063"/>
            </a:avLst>
          </a:prstGeom>
          <a:solidFill>
            <a:schemeClr val="accent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808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B402BB9-B1B2-475D-9A93-6709922297F7}"/>
              </a:ext>
            </a:extLst>
          </p:cNvPr>
          <p:cNvSpPr/>
          <p:nvPr/>
        </p:nvSpPr>
        <p:spPr>
          <a:xfrm>
            <a:off x="346335" y="884493"/>
            <a:ext cx="10225136" cy="5488426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14">
            <a:extLst>
              <a:ext uri="{FF2B5EF4-FFF2-40B4-BE49-F238E27FC236}">
                <a16:creationId xmlns:a16="http://schemas.microsoft.com/office/drawing/2014/main" id="{F377E6F7-8C2F-4B7B-9C2C-C77E9E2CBE62}"/>
              </a:ext>
            </a:extLst>
          </p:cNvPr>
          <p:cNvSpPr/>
          <p:nvPr/>
        </p:nvSpPr>
        <p:spPr>
          <a:xfrm>
            <a:off x="522164" y="692596"/>
            <a:ext cx="2295018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제안 기술 소개</a:t>
            </a:r>
            <a:endParaRPr lang="ko-KR" altLang="en-US" sz="2000" spc="-150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4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직사각형 14">
            <a:extLst>
              <a:ext uri="{FF2B5EF4-FFF2-40B4-BE49-F238E27FC236}">
                <a16:creationId xmlns:a16="http://schemas.microsoft.com/office/drawing/2014/main" id="{23CBEA91-C7BA-4834-9D3B-F1756A0AFAA1}"/>
              </a:ext>
            </a:extLst>
          </p:cNvPr>
          <p:cNvSpPr/>
          <p:nvPr/>
        </p:nvSpPr>
        <p:spPr>
          <a:xfrm>
            <a:off x="562360" y="6511053"/>
            <a:ext cx="9568681" cy="49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다중 무인 이동체의 자율 협업을 위한 상대 벡터 도출 및 무결성 확보 기술</a:t>
            </a:r>
            <a:endParaRPr lang="ko-KR" altLang="en-US" sz="1800" b="1" spc="-150" dirty="0">
              <a:solidFill>
                <a:schemeClr val="bg1"/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AF2F6E8-961A-2904-98F5-8F0F80F005F0}"/>
              </a:ext>
            </a:extLst>
          </p:cNvPr>
          <p:cNvGrpSpPr/>
          <p:nvPr/>
        </p:nvGrpSpPr>
        <p:grpSpPr>
          <a:xfrm>
            <a:off x="6165093" y="2899047"/>
            <a:ext cx="4294175" cy="3377589"/>
            <a:chOff x="3575055" y="2168292"/>
            <a:chExt cx="4219504" cy="3170921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1182D672-7368-0A33-A9A9-BA35842E4C3B}"/>
                </a:ext>
              </a:extLst>
            </p:cNvPr>
            <p:cNvSpPr/>
            <p:nvPr/>
          </p:nvSpPr>
          <p:spPr>
            <a:xfrm>
              <a:off x="5706974" y="3563327"/>
              <a:ext cx="1008514" cy="1016748"/>
            </a:xfrm>
            <a:prstGeom prst="ellipse">
              <a:avLst/>
            </a:prstGeom>
            <a:gradFill>
              <a:gsLst>
                <a:gs pos="16000">
                  <a:schemeClr val="accent1">
                    <a:lumMod val="5000"/>
                    <a:lumOff val="95000"/>
                  </a:schemeClr>
                </a:gs>
                <a:gs pos="71000">
                  <a:schemeClr val="accent1">
                    <a:lumMod val="40000"/>
                    <a:lumOff val="60000"/>
                  </a:schemeClr>
                </a:gs>
              </a:gsLst>
              <a:path path="circle">
                <a:fillToRect l="50000" t="50000" r="50000" b="50000"/>
              </a:path>
            </a:gradFill>
            <a:ln w="317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18537A90-7D81-61B0-70D2-898A7C0D4C04}"/>
                </a:ext>
              </a:extLst>
            </p:cNvPr>
            <p:cNvSpPr/>
            <p:nvPr/>
          </p:nvSpPr>
          <p:spPr>
            <a:xfrm>
              <a:off x="3575055" y="3577678"/>
              <a:ext cx="1047228" cy="1002398"/>
            </a:xfrm>
            <a:prstGeom prst="ellipse">
              <a:avLst/>
            </a:prstGeom>
            <a:gradFill flip="none" rotWithShape="1">
              <a:gsLst>
                <a:gs pos="16000">
                  <a:schemeClr val="accent1">
                    <a:lumMod val="5000"/>
                    <a:lumOff val="95000"/>
                  </a:schemeClr>
                </a:gs>
                <a:gs pos="71000">
                  <a:schemeClr val="accent1">
                    <a:lumMod val="40000"/>
                    <a:lumOff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C630123-5BB6-CA29-D806-DEC98CB0CE48}"/>
                </a:ext>
              </a:extLst>
            </p:cNvPr>
            <p:cNvSpPr/>
            <p:nvPr/>
          </p:nvSpPr>
          <p:spPr>
            <a:xfrm>
              <a:off x="4640300" y="4315966"/>
              <a:ext cx="1018021" cy="1023247"/>
            </a:xfrm>
            <a:prstGeom prst="ellipse">
              <a:avLst/>
            </a:prstGeom>
            <a:gradFill flip="none" rotWithShape="1">
              <a:gsLst>
                <a:gs pos="16000">
                  <a:schemeClr val="accent1">
                    <a:lumMod val="5000"/>
                    <a:lumOff val="95000"/>
                  </a:schemeClr>
                </a:gs>
                <a:gs pos="71000">
                  <a:schemeClr val="accent1">
                    <a:lumMod val="40000"/>
                    <a:lumOff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91" name="Picture 1">
              <a:extLst>
                <a:ext uri="{FF2B5EF4-FFF2-40B4-BE49-F238E27FC236}">
                  <a16:creationId xmlns:a16="http://schemas.microsoft.com/office/drawing/2014/main" id="{3B6FA7F3-EE26-E259-2289-0865DBE4F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2228" y="3975601"/>
              <a:ext cx="663818" cy="283732"/>
            </a:xfrm>
            <a:prstGeom prst="rect">
              <a:avLst/>
            </a:prstGeom>
          </p:spPr>
        </p:pic>
        <p:pic>
          <p:nvPicPr>
            <p:cNvPr id="92" name="Picture 1">
              <a:extLst>
                <a:ext uri="{FF2B5EF4-FFF2-40B4-BE49-F238E27FC236}">
                  <a16:creationId xmlns:a16="http://schemas.microsoft.com/office/drawing/2014/main" id="{623F33AD-7588-C23B-0174-89120C936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8641" y="3984727"/>
              <a:ext cx="663818" cy="283732"/>
            </a:xfrm>
            <a:prstGeom prst="rect">
              <a:avLst/>
            </a:prstGeom>
          </p:spPr>
        </p:pic>
        <p:pic>
          <p:nvPicPr>
            <p:cNvPr id="93" name="Picture 1">
              <a:extLst>
                <a:ext uri="{FF2B5EF4-FFF2-40B4-BE49-F238E27FC236}">
                  <a16:creationId xmlns:a16="http://schemas.microsoft.com/office/drawing/2014/main" id="{40EC3501-4248-CFA8-1CC3-6BD2E26EC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24443" y="4730565"/>
              <a:ext cx="663818" cy="28373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A94D86F6-F815-1D6F-17BD-C9165114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83956">
              <a:off x="3745564" y="2196273"/>
              <a:ext cx="615003" cy="59571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17227301-6692-78CF-9DFD-10DE2D9D28B9}"/>
                </a:ext>
              </a:extLst>
            </p:cNvPr>
            <p:cNvCxnSpPr/>
            <p:nvPr/>
          </p:nvCxnSpPr>
          <p:spPr>
            <a:xfrm>
              <a:off x="4310180" y="4063264"/>
              <a:ext cx="1583809" cy="6769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자유형 34">
              <a:extLst>
                <a:ext uri="{FF2B5EF4-FFF2-40B4-BE49-F238E27FC236}">
                  <a16:creationId xmlns:a16="http://schemas.microsoft.com/office/drawing/2014/main" id="{13A87B55-A05C-0D9D-BA58-BD5238B16F40}"/>
                </a:ext>
              </a:extLst>
            </p:cNvPr>
            <p:cNvSpPr/>
            <p:nvPr/>
          </p:nvSpPr>
          <p:spPr>
            <a:xfrm rot="18047469">
              <a:off x="3734499" y="3235040"/>
              <a:ext cx="1622530" cy="174419"/>
            </a:xfrm>
            <a:custGeom>
              <a:avLst/>
              <a:gdLst>
                <a:gd name="connsiteX0" fmla="*/ 0 w 2927481"/>
                <a:gd name="connsiteY0" fmla="*/ 323856 h 333408"/>
                <a:gd name="connsiteX1" fmla="*/ 209550 w 2927481"/>
                <a:gd name="connsiteY1" fmla="*/ 6 h 333408"/>
                <a:gd name="connsiteX2" fmla="*/ 428625 w 2927481"/>
                <a:gd name="connsiteY2" fmla="*/ 314331 h 333408"/>
                <a:gd name="connsiteX3" fmla="*/ 638175 w 2927481"/>
                <a:gd name="connsiteY3" fmla="*/ 19056 h 333408"/>
                <a:gd name="connsiteX4" fmla="*/ 857250 w 2927481"/>
                <a:gd name="connsiteY4" fmla="*/ 323856 h 333408"/>
                <a:gd name="connsiteX5" fmla="*/ 1066800 w 2927481"/>
                <a:gd name="connsiteY5" fmla="*/ 28581 h 333408"/>
                <a:gd name="connsiteX6" fmla="*/ 1295400 w 2927481"/>
                <a:gd name="connsiteY6" fmla="*/ 323856 h 333408"/>
                <a:gd name="connsiteX7" fmla="*/ 1514475 w 2927481"/>
                <a:gd name="connsiteY7" fmla="*/ 28581 h 333408"/>
                <a:gd name="connsiteX8" fmla="*/ 1733550 w 2927481"/>
                <a:gd name="connsiteY8" fmla="*/ 314331 h 333408"/>
                <a:gd name="connsiteX9" fmla="*/ 1933575 w 2927481"/>
                <a:gd name="connsiteY9" fmla="*/ 19056 h 333408"/>
                <a:gd name="connsiteX10" fmla="*/ 2152650 w 2927481"/>
                <a:gd name="connsiteY10" fmla="*/ 314331 h 333408"/>
                <a:gd name="connsiteX11" fmla="*/ 2371725 w 2927481"/>
                <a:gd name="connsiteY11" fmla="*/ 19056 h 333408"/>
                <a:gd name="connsiteX12" fmla="*/ 2581275 w 2927481"/>
                <a:gd name="connsiteY12" fmla="*/ 333381 h 333408"/>
                <a:gd name="connsiteX13" fmla="*/ 2781300 w 2927481"/>
                <a:gd name="connsiteY13" fmla="*/ 38106 h 333408"/>
                <a:gd name="connsiteX14" fmla="*/ 2914650 w 2927481"/>
                <a:gd name="connsiteY14" fmla="*/ 200031 h 333408"/>
                <a:gd name="connsiteX15" fmla="*/ 2914650 w 2927481"/>
                <a:gd name="connsiteY15" fmla="*/ 209556 h 333408"/>
                <a:gd name="connsiteX0" fmla="*/ 0 w 2914650"/>
                <a:gd name="connsiteY0" fmla="*/ 323856 h 333408"/>
                <a:gd name="connsiteX1" fmla="*/ 209550 w 2914650"/>
                <a:gd name="connsiteY1" fmla="*/ 6 h 333408"/>
                <a:gd name="connsiteX2" fmla="*/ 428625 w 2914650"/>
                <a:gd name="connsiteY2" fmla="*/ 314331 h 333408"/>
                <a:gd name="connsiteX3" fmla="*/ 638175 w 2914650"/>
                <a:gd name="connsiteY3" fmla="*/ 19056 h 333408"/>
                <a:gd name="connsiteX4" fmla="*/ 857250 w 2914650"/>
                <a:gd name="connsiteY4" fmla="*/ 323856 h 333408"/>
                <a:gd name="connsiteX5" fmla="*/ 1066800 w 2914650"/>
                <a:gd name="connsiteY5" fmla="*/ 28581 h 333408"/>
                <a:gd name="connsiteX6" fmla="*/ 1295400 w 2914650"/>
                <a:gd name="connsiteY6" fmla="*/ 323856 h 333408"/>
                <a:gd name="connsiteX7" fmla="*/ 1514475 w 2914650"/>
                <a:gd name="connsiteY7" fmla="*/ 28581 h 333408"/>
                <a:gd name="connsiteX8" fmla="*/ 1733550 w 2914650"/>
                <a:gd name="connsiteY8" fmla="*/ 314331 h 333408"/>
                <a:gd name="connsiteX9" fmla="*/ 1933575 w 2914650"/>
                <a:gd name="connsiteY9" fmla="*/ 19056 h 333408"/>
                <a:gd name="connsiteX10" fmla="*/ 2152650 w 2914650"/>
                <a:gd name="connsiteY10" fmla="*/ 314331 h 333408"/>
                <a:gd name="connsiteX11" fmla="*/ 2371725 w 2914650"/>
                <a:gd name="connsiteY11" fmla="*/ 19056 h 333408"/>
                <a:gd name="connsiteX12" fmla="*/ 2581275 w 2914650"/>
                <a:gd name="connsiteY12" fmla="*/ 333381 h 333408"/>
                <a:gd name="connsiteX13" fmla="*/ 2781300 w 2914650"/>
                <a:gd name="connsiteY13" fmla="*/ 38106 h 333408"/>
                <a:gd name="connsiteX14" fmla="*/ 2914650 w 2914650"/>
                <a:gd name="connsiteY14" fmla="*/ 200031 h 333408"/>
                <a:gd name="connsiteX0" fmla="*/ 0 w 2781300"/>
                <a:gd name="connsiteY0" fmla="*/ 323856 h 333408"/>
                <a:gd name="connsiteX1" fmla="*/ 209550 w 2781300"/>
                <a:gd name="connsiteY1" fmla="*/ 6 h 333408"/>
                <a:gd name="connsiteX2" fmla="*/ 428625 w 2781300"/>
                <a:gd name="connsiteY2" fmla="*/ 314331 h 333408"/>
                <a:gd name="connsiteX3" fmla="*/ 638175 w 2781300"/>
                <a:gd name="connsiteY3" fmla="*/ 19056 h 333408"/>
                <a:gd name="connsiteX4" fmla="*/ 857250 w 2781300"/>
                <a:gd name="connsiteY4" fmla="*/ 323856 h 333408"/>
                <a:gd name="connsiteX5" fmla="*/ 1066800 w 2781300"/>
                <a:gd name="connsiteY5" fmla="*/ 28581 h 333408"/>
                <a:gd name="connsiteX6" fmla="*/ 1295400 w 2781300"/>
                <a:gd name="connsiteY6" fmla="*/ 323856 h 333408"/>
                <a:gd name="connsiteX7" fmla="*/ 1514475 w 2781300"/>
                <a:gd name="connsiteY7" fmla="*/ 28581 h 333408"/>
                <a:gd name="connsiteX8" fmla="*/ 1733550 w 2781300"/>
                <a:gd name="connsiteY8" fmla="*/ 314331 h 333408"/>
                <a:gd name="connsiteX9" fmla="*/ 1933575 w 2781300"/>
                <a:gd name="connsiteY9" fmla="*/ 19056 h 333408"/>
                <a:gd name="connsiteX10" fmla="*/ 2152650 w 2781300"/>
                <a:gd name="connsiteY10" fmla="*/ 314331 h 333408"/>
                <a:gd name="connsiteX11" fmla="*/ 2371725 w 2781300"/>
                <a:gd name="connsiteY11" fmla="*/ 19056 h 333408"/>
                <a:gd name="connsiteX12" fmla="*/ 2581275 w 2781300"/>
                <a:gd name="connsiteY12" fmla="*/ 333381 h 333408"/>
                <a:gd name="connsiteX13" fmla="*/ 2781300 w 2781300"/>
                <a:gd name="connsiteY13" fmla="*/ 38106 h 333408"/>
                <a:gd name="connsiteX0" fmla="*/ 0 w 2581275"/>
                <a:gd name="connsiteY0" fmla="*/ 323856 h 333381"/>
                <a:gd name="connsiteX1" fmla="*/ 209550 w 2581275"/>
                <a:gd name="connsiteY1" fmla="*/ 6 h 333381"/>
                <a:gd name="connsiteX2" fmla="*/ 428625 w 2581275"/>
                <a:gd name="connsiteY2" fmla="*/ 314331 h 333381"/>
                <a:gd name="connsiteX3" fmla="*/ 638175 w 2581275"/>
                <a:gd name="connsiteY3" fmla="*/ 19056 h 333381"/>
                <a:gd name="connsiteX4" fmla="*/ 857250 w 2581275"/>
                <a:gd name="connsiteY4" fmla="*/ 323856 h 333381"/>
                <a:gd name="connsiteX5" fmla="*/ 1066800 w 2581275"/>
                <a:gd name="connsiteY5" fmla="*/ 28581 h 333381"/>
                <a:gd name="connsiteX6" fmla="*/ 1295400 w 2581275"/>
                <a:gd name="connsiteY6" fmla="*/ 323856 h 333381"/>
                <a:gd name="connsiteX7" fmla="*/ 1514475 w 2581275"/>
                <a:gd name="connsiteY7" fmla="*/ 28581 h 333381"/>
                <a:gd name="connsiteX8" fmla="*/ 1733550 w 2581275"/>
                <a:gd name="connsiteY8" fmla="*/ 314331 h 333381"/>
                <a:gd name="connsiteX9" fmla="*/ 1933575 w 2581275"/>
                <a:gd name="connsiteY9" fmla="*/ 19056 h 333381"/>
                <a:gd name="connsiteX10" fmla="*/ 2152650 w 2581275"/>
                <a:gd name="connsiteY10" fmla="*/ 314331 h 333381"/>
                <a:gd name="connsiteX11" fmla="*/ 2371725 w 2581275"/>
                <a:gd name="connsiteY11" fmla="*/ 19056 h 333381"/>
                <a:gd name="connsiteX12" fmla="*/ 2581275 w 2581275"/>
                <a:gd name="connsiteY12" fmla="*/ 333381 h 333381"/>
                <a:gd name="connsiteX0" fmla="*/ 0 w 2371725"/>
                <a:gd name="connsiteY0" fmla="*/ 323856 h 323862"/>
                <a:gd name="connsiteX1" fmla="*/ 209550 w 2371725"/>
                <a:gd name="connsiteY1" fmla="*/ 6 h 323862"/>
                <a:gd name="connsiteX2" fmla="*/ 428625 w 2371725"/>
                <a:gd name="connsiteY2" fmla="*/ 314331 h 323862"/>
                <a:gd name="connsiteX3" fmla="*/ 638175 w 2371725"/>
                <a:gd name="connsiteY3" fmla="*/ 19056 h 323862"/>
                <a:gd name="connsiteX4" fmla="*/ 857250 w 2371725"/>
                <a:gd name="connsiteY4" fmla="*/ 323856 h 323862"/>
                <a:gd name="connsiteX5" fmla="*/ 1066800 w 2371725"/>
                <a:gd name="connsiteY5" fmla="*/ 28581 h 323862"/>
                <a:gd name="connsiteX6" fmla="*/ 1295400 w 2371725"/>
                <a:gd name="connsiteY6" fmla="*/ 323856 h 323862"/>
                <a:gd name="connsiteX7" fmla="*/ 1514475 w 2371725"/>
                <a:gd name="connsiteY7" fmla="*/ 28581 h 323862"/>
                <a:gd name="connsiteX8" fmla="*/ 1733550 w 2371725"/>
                <a:gd name="connsiteY8" fmla="*/ 314331 h 323862"/>
                <a:gd name="connsiteX9" fmla="*/ 1933575 w 2371725"/>
                <a:gd name="connsiteY9" fmla="*/ 19056 h 323862"/>
                <a:gd name="connsiteX10" fmla="*/ 2152650 w 2371725"/>
                <a:gd name="connsiteY10" fmla="*/ 314331 h 323862"/>
                <a:gd name="connsiteX11" fmla="*/ 2371725 w 2371725"/>
                <a:gd name="connsiteY11" fmla="*/ 19056 h 323862"/>
                <a:gd name="connsiteX0" fmla="*/ 0 w 2152650"/>
                <a:gd name="connsiteY0" fmla="*/ 323856 h 323862"/>
                <a:gd name="connsiteX1" fmla="*/ 209550 w 2152650"/>
                <a:gd name="connsiteY1" fmla="*/ 6 h 323862"/>
                <a:gd name="connsiteX2" fmla="*/ 428625 w 2152650"/>
                <a:gd name="connsiteY2" fmla="*/ 314331 h 323862"/>
                <a:gd name="connsiteX3" fmla="*/ 638175 w 2152650"/>
                <a:gd name="connsiteY3" fmla="*/ 19056 h 323862"/>
                <a:gd name="connsiteX4" fmla="*/ 857250 w 2152650"/>
                <a:gd name="connsiteY4" fmla="*/ 323856 h 323862"/>
                <a:gd name="connsiteX5" fmla="*/ 1066800 w 2152650"/>
                <a:gd name="connsiteY5" fmla="*/ 28581 h 323862"/>
                <a:gd name="connsiteX6" fmla="*/ 1295400 w 2152650"/>
                <a:gd name="connsiteY6" fmla="*/ 323856 h 323862"/>
                <a:gd name="connsiteX7" fmla="*/ 1514475 w 2152650"/>
                <a:gd name="connsiteY7" fmla="*/ 28581 h 323862"/>
                <a:gd name="connsiteX8" fmla="*/ 1733550 w 2152650"/>
                <a:gd name="connsiteY8" fmla="*/ 314331 h 323862"/>
                <a:gd name="connsiteX9" fmla="*/ 1933575 w 2152650"/>
                <a:gd name="connsiteY9" fmla="*/ 19056 h 323862"/>
                <a:gd name="connsiteX10" fmla="*/ 2152650 w 2152650"/>
                <a:gd name="connsiteY10" fmla="*/ 314331 h 32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2650" h="323862">
                  <a:moveTo>
                    <a:pt x="0" y="323856"/>
                  </a:moveTo>
                  <a:cubicBezTo>
                    <a:pt x="69056" y="162724"/>
                    <a:pt x="138113" y="1593"/>
                    <a:pt x="209550" y="6"/>
                  </a:cubicBezTo>
                  <a:cubicBezTo>
                    <a:pt x="280988" y="-1582"/>
                    <a:pt x="357188" y="311156"/>
                    <a:pt x="428625" y="314331"/>
                  </a:cubicBezTo>
                  <a:cubicBezTo>
                    <a:pt x="500062" y="317506"/>
                    <a:pt x="566738" y="17468"/>
                    <a:pt x="638175" y="19056"/>
                  </a:cubicBezTo>
                  <a:cubicBezTo>
                    <a:pt x="709613" y="20643"/>
                    <a:pt x="785813" y="322268"/>
                    <a:pt x="857250" y="323856"/>
                  </a:cubicBezTo>
                  <a:cubicBezTo>
                    <a:pt x="928688" y="325444"/>
                    <a:pt x="993775" y="28581"/>
                    <a:pt x="1066800" y="28581"/>
                  </a:cubicBezTo>
                  <a:cubicBezTo>
                    <a:pt x="1139825" y="28581"/>
                    <a:pt x="1220788" y="323856"/>
                    <a:pt x="1295400" y="323856"/>
                  </a:cubicBezTo>
                  <a:cubicBezTo>
                    <a:pt x="1370012" y="323856"/>
                    <a:pt x="1441450" y="30168"/>
                    <a:pt x="1514475" y="28581"/>
                  </a:cubicBezTo>
                  <a:cubicBezTo>
                    <a:pt x="1587500" y="26994"/>
                    <a:pt x="1663700" y="315918"/>
                    <a:pt x="1733550" y="314331"/>
                  </a:cubicBezTo>
                  <a:cubicBezTo>
                    <a:pt x="1803400" y="312743"/>
                    <a:pt x="1863725" y="19056"/>
                    <a:pt x="1933575" y="19056"/>
                  </a:cubicBezTo>
                  <a:cubicBezTo>
                    <a:pt x="2003425" y="19056"/>
                    <a:pt x="2079625" y="314331"/>
                    <a:pt x="2152650" y="31433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7" name="자유형 35">
              <a:extLst>
                <a:ext uri="{FF2B5EF4-FFF2-40B4-BE49-F238E27FC236}">
                  <a16:creationId xmlns:a16="http://schemas.microsoft.com/office/drawing/2014/main" id="{DF26AA77-1F4C-54EF-F4BF-40167E283BF5}"/>
                </a:ext>
              </a:extLst>
            </p:cNvPr>
            <p:cNvSpPr/>
            <p:nvPr/>
          </p:nvSpPr>
          <p:spPr>
            <a:xfrm rot="16200000">
              <a:off x="3976312" y="3572330"/>
              <a:ext cx="2217560" cy="228560"/>
            </a:xfrm>
            <a:custGeom>
              <a:avLst/>
              <a:gdLst>
                <a:gd name="connsiteX0" fmla="*/ 0 w 2927481"/>
                <a:gd name="connsiteY0" fmla="*/ 323856 h 333408"/>
                <a:gd name="connsiteX1" fmla="*/ 209550 w 2927481"/>
                <a:gd name="connsiteY1" fmla="*/ 6 h 333408"/>
                <a:gd name="connsiteX2" fmla="*/ 428625 w 2927481"/>
                <a:gd name="connsiteY2" fmla="*/ 314331 h 333408"/>
                <a:gd name="connsiteX3" fmla="*/ 638175 w 2927481"/>
                <a:gd name="connsiteY3" fmla="*/ 19056 h 333408"/>
                <a:gd name="connsiteX4" fmla="*/ 857250 w 2927481"/>
                <a:gd name="connsiteY4" fmla="*/ 323856 h 333408"/>
                <a:gd name="connsiteX5" fmla="*/ 1066800 w 2927481"/>
                <a:gd name="connsiteY5" fmla="*/ 28581 h 333408"/>
                <a:gd name="connsiteX6" fmla="*/ 1295400 w 2927481"/>
                <a:gd name="connsiteY6" fmla="*/ 323856 h 333408"/>
                <a:gd name="connsiteX7" fmla="*/ 1514475 w 2927481"/>
                <a:gd name="connsiteY7" fmla="*/ 28581 h 333408"/>
                <a:gd name="connsiteX8" fmla="*/ 1733550 w 2927481"/>
                <a:gd name="connsiteY8" fmla="*/ 314331 h 333408"/>
                <a:gd name="connsiteX9" fmla="*/ 1933575 w 2927481"/>
                <a:gd name="connsiteY9" fmla="*/ 19056 h 333408"/>
                <a:gd name="connsiteX10" fmla="*/ 2152650 w 2927481"/>
                <a:gd name="connsiteY10" fmla="*/ 314331 h 333408"/>
                <a:gd name="connsiteX11" fmla="*/ 2371725 w 2927481"/>
                <a:gd name="connsiteY11" fmla="*/ 19056 h 333408"/>
                <a:gd name="connsiteX12" fmla="*/ 2581275 w 2927481"/>
                <a:gd name="connsiteY12" fmla="*/ 333381 h 333408"/>
                <a:gd name="connsiteX13" fmla="*/ 2781300 w 2927481"/>
                <a:gd name="connsiteY13" fmla="*/ 38106 h 333408"/>
                <a:gd name="connsiteX14" fmla="*/ 2914650 w 2927481"/>
                <a:gd name="connsiteY14" fmla="*/ 200031 h 333408"/>
                <a:gd name="connsiteX15" fmla="*/ 2914650 w 2927481"/>
                <a:gd name="connsiteY15" fmla="*/ 209556 h 333408"/>
                <a:gd name="connsiteX0" fmla="*/ 0 w 2914650"/>
                <a:gd name="connsiteY0" fmla="*/ 323856 h 333408"/>
                <a:gd name="connsiteX1" fmla="*/ 209550 w 2914650"/>
                <a:gd name="connsiteY1" fmla="*/ 6 h 333408"/>
                <a:gd name="connsiteX2" fmla="*/ 428625 w 2914650"/>
                <a:gd name="connsiteY2" fmla="*/ 314331 h 333408"/>
                <a:gd name="connsiteX3" fmla="*/ 638175 w 2914650"/>
                <a:gd name="connsiteY3" fmla="*/ 19056 h 333408"/>
                <a:gd name="connsiteX4" fmla="*/ 857250 w 2914650"/>
                <a:gd name="connsiteY4" fmla="*/ 323856 h 333408"/>
                <a:gd name="connsiteX5" fmla="*/ 1066800 w 2914650"/>
                <a:gd name="connsiteY5" fmla="*/ 28581 h 333408"/>
                <a:gd name="connsiteX6" fmla="*/ 1295400 w 2914650"/>
                <a:gd name="connsiteY6" fmla="*/ 323856 h 333408"/>
                <a:gd name="connsiteX7" fmla="*/ 1514475 w 2914650"/>
                <a:gd name="connsiteY7" fmla="*/ 28581 h 333408"/>
                <a:gd name="connsiteX8" fmla="*/ 1733550 w 2914650"/>
                <a:gd name="connsiteY8" fmla="*/ 314331 h 333408"/>
                <a:gd name="connsiteX9" fmla="*/ 1933575 w 2914650"/>
                <a:gd name="connsiteY9" fmla="*/ 19056 h 333408"/>
                <a:gd name="connsiteX10" fmla="*/ 2152650 w 2914650"/>
                <a:gd name="connsiteY10" fmla="*/ 314331 h 333408"/>
                <a:gd name="connsiteX11" fmla="*/ 2371725 w 2914650"/>
                <a:gd name="connsiteY11" fmla="*/ 19056 h 333408"/>
                <a:gd name="connsiteX12" fmla="*/ 2581275 w 2914650"/>
                <a:gd name="connsiteY12" fmla="*/ 333381 h 333408"/>
                <a:gd name="connsiteX13" fmla="*/ 2781300 w 2914650"/>
                <a:gd name="connsiteY13" fmla="*/ 38106 h 333408"/>
                <a:gd name="connsiteX14" fmla="*/ 2914650 w 2914650"/>
                <a:gd name="connsiteY14" fmla="*/ 200031 h 333408"/>
                <a:gd name="connsiteX0" fmla="*/ 0 w 2781300"/>
                <a:gd name="connsiteY0" fmla="*/ 323856 h 333408"/>
                <a:gd name="connsiteX1" fmla="*/ 209550 w 2781300"/>
                <a:gd name="connsiteY1" fmla="*/ 6 h 333408"/>
                <a:gd name="connsiteX2" fmla="*/ 428625 w 2781300"/>
                <a:gd name="connsiteY2" fmla="*/ 314331 h 333408"/>
                <a:gd name="connsiteX3" fmla="*/ 638175 w 2781300"/>
                <a:gd name="connsiteY3" fmla="*/ 19056 h 333408"/>
                <a:gd name="connsiteX4" fmla="*/ 857250 w 2781300"/>
                <a:gd name="connsiteY4" fmla="*/ 323856 h 333408"/>
                <a:gd name="connsiteX5" fmla="*/ 1066800 w 2781300"/>
                <a:gd name="connsiteY5" fmla="*/ 28581 h 333408"/>
                <a:gd name="connsiteX6" fmla="*/ 1295400 w 2781300"/>
                <a:gd name="connsiteY6" fmla="*/ 323856 h 333408"/>
                <a:gd name="connsiteX7" fmla="*/ 1514475 w 2781300"/>
                <a:gd name="connsiteY7" fmla="*/ 28581 h 333408"/>
                <a:gd name="connsiteX8" fmla="*/ 1733550 w 2781300"/>
                <a:gd name="connsiteY8" fmla="*/ 314331 h 333408"/>
                <a:gd name="connsiteX9" fmla="*/ 1933575 w 2781300"/>
                <a:gd name="connsiteY9" fmla="*/ 19056 h 333408"/>
                <a:gd name="connsiteX10" fmla="*/ 2152650 w 2781300"/>
                <a:gd name="connsiteY10" fmla="*/ 314331 h 333408"/>
                <a:gd name="connsiteX11" fmla="*/ 2371725 w 2781300"/>
                <a:gd name="connsiteY11" fmla="*/ 19056 h 333408"/>
                <a:gd name="connsiteX12" fmla="*/ 2581275 w 2781300"/>
                <a:gd name="connsiteY12" fmla="*/ 333381 h 333408"/>
                <a:gd name="connsiteX13" fmla="*/ 2781300 w 2781300"/>
                <a:gd name="connsiteY13" fmla="*/ 38106 h 333408"/>
                <a:gd name="connsiteX0" fmla="*/ 0 w 2581275"/>
                <a:gd name="connsiteY0" fmla="*/ 323856 h 333381"/>
                <a:gd name="connsiteX1" fmla="*/ 209550 w 2581275"/>
                <a:gd name="connsiteY1" fmla="*/ 6 h 333381"/>
                <a:gd name="connsiteX2" fmla="*/ 428625 w 2581275"/>
                <a:gd name="connsiteY2" fmla="*/ 314331 h 333381"/>
                <a:gd name="connsiteX3" fmla="*/ 638175 w 2581275"/>
                <a:gd name="connsiteY3" fmla="*/ 19056 h 333381"/>
                <a:gd name="connsiteX4" fmla="*/ 857250 w 2581275"/>
                <a:gd name="connsiteY4" fmla="*/ 323856 h 333381"/>
                <a:gd name="connsiteX5" fmla="*/ 1066800 w 2581275"/>
                <a:gd name="connsiteY5" fmla="*/ 28581 h 333381"/>
                <a:gd name="connsiteX6" fmla="*/ 1295400 w 2581275"/>
                <a:gd name="connsiteY6" fmla="*/ 323856 h 333381"/>
                <a:gd name="connsiteX7" fmla="*/ 1514475 w 2581275"/>
                <a:gd name="connsiteY7" fmla="*/ 28581 h 333381"/>
                <a:gd name="connsiteX8" fmla="*/ 1733550 w 2581275"/>
                <a:gd name="connsiteY8" fmla="*/ 314331 h 333381"/>
                <a:gd name="connsiteX9" fmla="*/ 1933575 w 2581275"/>
                <a:gd name="connsiteY9" fmla="*/ 19056 h 333381"/>
                <a:gd name="connsiteX10" fmla="*/ 2152650 w 2581275"/>
                <a:gd name="connsiteY10" fmla="*/ 314331 h 333381"/>
                <a:gd name="connsiteX11" fmla="*/ 2371725 w 2581275"/>
                <a:gd name="connsiteY11" fmla="*/ 19056 h 333381"/>
                <a:gd name="connsiteX12" fmla="*/ 2581275 w 2581275"/>
                <a:gd name="connsiteY12" fmla="*/ 333381 h 333381"/>
                <a:gd name="connsiteX0" fmla="*/ 0 w 2371725"/>
                <a:gd name="connsiteY0" fmla="*/ 323856 h 323862"/>
                <a:gd name="connsiteX1" fmla="*/ 209550 w 2371725"/>
                <a:gd name="connsiteY1" fmla="*/ 6 h 323862"/>
                <a:gd name="connsiteX2" fmla="*/ 428625 w 2371725"/>
                <a:gd name="connsiteY2" fmla="*/ 314331 h 323862"/>
                <a:gd name="connsiteX3" fmla="*/ 638175 w 2371725"/>
                <a:gd name="connsiteY3" fmla="*/ 19056 h 323862"/>
                <a:gd name="connsiteX4" fmla="*/ 857250 w 2371725"/>
                <a:gd name="connsiteY4" fmla="*/ 323856 h 323862"/>
                <a:gd name="connsiteX5" fmla="*/ 1066800 w 2371725"/>
                <a:gd name="connsiteY5" fmla="*/ 28581 h 323862"/>
                <a:gd name="connsiteX6" fmla="*/ 1295400 w 2371725"/>
                <a:gd name="connsiteY6" fmla="*/ 323856 h 323862"/>
                <a:gd name="connsiteX7" fmla="*/ 1514475 w 2371725"/>
                <a:gd name="connsiteY7" fmla="*/ 28581 h 323862"/>
                <a:gd name="connsiteX8" fmla="*/ 1733550 w 2371725"/>
                <a:gd name="connsiteY8" fmla="*/ 314331 h 323862"/>
                <a:gd name="connsiteX9" fmla="*/ 1933575 w 2371725"/>
                <a:gd name="connsiteY9" fmla="*/ 19056 h 323862"/>
                <a:gd name="connsiteX10" fmla="*/ 2152650 w 2371725"/>
                <a:gd name="connsiteY10" fmla="*/ 314331 h 323862"/>
                <a:gd name="connsiteX11" fmla="*/ 2371725 w 2371725"/>
                <a:gd name="connsiteY11" fmla="*/ 19056 h 323862"/>
                <a:gd name="connsiteX0" fmla="*/ 0 w 2152650"/>
                <a:gd name="connsiteY0" fmla="*/ 323856 h 323862"/>
                <a:gd name="connsiteX1" fmla="*/ 209550 w 2152650"/>
                <a:gd name="connsiteY1" fmla="*/ 6 h 323862"/>
                <a:gd name="connsiteX2" fmla="*/ 428625 w 2152650"/>
                <a:gd name="connsiteY2" fmla="*/ 314331 h 323862"/>
                <a:gd name="connsiteX3" fmla="*/ 638175 w 2152650"/>
                <a:gd name="connsiteY3" fmla="*/ 19056 h 323862"/>
                <a:gd name="connsiteX4" fmla="*/ 857250 w 2152650"/>
                <a:gd name="connsiteY4" fmla="*/ 323856 h 323862"/>
                <a:gd name="connsiteX5" fmla="*/ 1066800 w 2152650"/>
                <a:gd name="connsiteY5" fmla="*/ 28581 h 323862"/>
                <a:gd name="connsiteX6" fmla="*/ 1295400 w 2152650"/>
                <a:gd name="connsiteY6" fmla="*/ 323856 h 323862"/>
                <a:gd name="connsiteX7" fmla="*/ 1514475 w 2152650"/>
                <a:gd name="connsiteY7" fmla="*/ 28581 h 323862"/>
                <a:gd name="connsiteX8" fmla="*/ 1733550 w 2152650"/>
                <a:gd name="connsiteY8" fmla="*/ 314331 h 323862"/>
                <a:gd name="connsiteX9" fmla="*/ 1933575 w 2152650"/>
                <a:gd name="connsiteY9" fmla="*/ 19056 h 323862"/>
                <a:gd name="connsiteX10" fmla="*/ 2152650 w 2152650"/>
                <a:gd name="connsiteY10" fmla="*/ 314331 h 32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2650" h="323862">
                  <a:moveTo>
                    <a:pt x="0" y="323856"/>
                  </a:moveTo>
                  <a:cubicBezTo>
                    <a:pt x="69056" y="162724"/>
                    <a:pt x="138113" y="1593"/>
                    <a:pt x="209550" y="6"/>
                  </a:cubicBezTo>
                  <a:cubicBezTo>
                    <a:pt x="280988" y="-1582"/>
                    <a:pt x="357188" y="311156"/>
                    <a:pt x="428625" y="314331"/>
                  </a:cubicBezTo>
                  <a:cubicBezTo>
                    <a:pt x="500062" y="317506"/>
                    <a:pt x="566738" y="17468"/>
                    <a:pt x="638175" y="19056"/>
                  </a:cubicBezTo>
                  <a:cubicBezTo>
                    <a:pt x="709613" y="20643"/>
                    <a:pt x="785813" y="322268"/>
                    <a:pt x="857250" y="323856"/>
                  </a:cubicBezTo>
                  <a:cubicBezTo>
                    <a:pt x="928688" y="325444"/>
                    <a:pt x="993775" y="28581"/>
                    <a:pt x="1066800" y="28581"/>
                  </a:cubicBezTo>
                  <a:cubicBezTo>
                    <a:pt x="1139825" y="28581"/>
                    <a:pt x="1220788" y="323856"/>
                    <a:pt x="1295400" y="323856"/>
                  </a:cubicBezTo>
                  <a:cubicBezTo>
                    <a:pt x="1370012" y="323856"/>
                    <a:pt x="1441450" y="30168"/>
                    <a:pt x="1514475" y="28581"/>
                  </a:cubicBezTo>
                  <a:cubicBezTo>
                    <a:pt x="1587500" y="26994"/>
                    <a:pt x="1663700" y="315918"/>
                    <a:pt x="1733550" y="314331"/>
                  </a:cubicBezTo>
                  <a:cubicBezTo>
                    <a:pt x="1803400" y="312743"/>
                    <a:pt x="1863725" y="19056"/>
                    <a:pt x="1933575" y="19056"/>
                  </a:cubicBezTo>
                  <a:cubicBezTo>
                    <a:pt x="2003425" y="19056"/>
                    <a:pt x="2079625" y="314331"/>
                    <a:pt x="2152650" y="31433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8" name="자유형 36">
              <a:extLst>
                <a:ext uri="{FF2B5EF4-FFF2-40B4-BE49-F238E27FC236}">
                  <a16:creationId xmlns:a16="http://schemas.microsoft.com/office/drawing/2014/main" id="{91F52CB8-D424-7688-9295-05040DB16CAA}"/>
                </a:ext>
              </a:extLst>
            </p:cNvPr>
            <p:cNvSpPr/>
            <p:nvPr/>
          </p:nvSpPr>
          <p:spPr>
            <a:xfrm rot="14179674">
              <a:off x="4760954" y="3336174"/>
              <a:ext cx="1664145" cy="187715"/>
            </a:xfrm>
            <a:custGeom>
              <a:avLst/>
              <a:gdLst>
                <a:gd name="connsiteX0" fmla="*/ 0 w 2927481"/>
                <a:gd name="connsiteY0" fmla="*/ 323856 h 333408"/>
                <a:gd name="connsiteX1" fmla="*/ 209550 w 2927481"/>
                <a:gd name="connsiteY1" fmla="*/ 6 h 333408"/>
                <a:gd name="connsiteX2" fmla="*/ 428625 w 2927481"/>
                <a:gd name="connsiteY2" fmla="*/ 314331 h 333408"/>
                <a:gd name="connsiteX3" fmla="*/ 638175 w 2927481"/>
                <a:gd name="connsiteY3" fmla="*/ 19056 h 333408"/>
                <a:gd name="connsiteX4" fmla="*/ 857250 w 2927481"/>
                <a:gd name="connsiteY4" fmla="*/ 323856 h 333408"/>
                <a:gd name="connsiteX5" fmla="*/ 1066800 w 2927481"/>
                <a:gd name="connsiteY5" fmla="*/ 28581 h 333408"/>
                <a:gd name="connsiteX6" fmla="*/ 1295400 w 2927481"/>
                <a:gd name="connsiteY6" fmla="*/ 323856 h 333408"/>
                <a:gd name="connsiteX7" fmla="*/ 1514475 w 2927481"/>
                <a:gd name="connsiteY7" fmla="*/ 28581 h 333408"/>
                <a:gd name="connsiteX8" fmla="*/ 1733550 w 2927481"/>
                <a:gd name="connsiteY8" fmla="*/ 314331 h 333408"/>
                <a:gd name="connsiteX9" fmla="*/ 1933575 w 2927481"/>
                <a:gd name="connsiteY9" fmla="*/ 19056 h 333408"/>
                <a:gd name="connsiteX10" fmla="*/ 2152650 w 2927481"/>
                <a:gd name="connsiteY10" fmla="*/ 314331 h 333408"/>
                <a:gd name="connsiteX11" fmla="*/ 2371725 w 2927481"/>
                <a:gd name="connsiteY11" fmla="*/ 19056 h 333408"/>
                <a:gd name="connsiteX12" fmla="*/ 2581275 w 2927481"/>
                <a:gd name="connsiteY12" fmla="*/ 333381 h 333408"/>
                <a:gd name="connsiteX13" fmla="*/ 2781300 w 2927481"/>
                <a:gd name="connsiteY13" fmla="*/ 38106 h 333408"/>
                <a:gd name="connsiteX14" fmla="*/ 2914650 w 2927481"/>
                <a:gd name="connsiteY14" fmla="*/ 200031 h 333408"/>
                <a:gd name="connsiteX15" fmla="*/ 2914650 w 2927481"/>
                <a:gd name="connsiteY15" fmla="*/ 209556 h 333408"/>
                <a:gd name="connsiteX0" fmla="*/ 0 w 2914650"/>
                <a:gd name="connsiteY0" fmla="*/ 323856 h 333408"/>
                <a:gd name="connsiteX1" fmla="*/ 209550 w 2914650"/>
                <a:gd name="connsiteY1" fmla="*/ 6 h 333408"/>
                <a:gd name="connsiteX2" fmla="*/ 428625 w 2914650"/>
                <a:gd name="connsiteY2" fmla="*/ 314331 h 333408"/>
                <a:gd name="connsiteX3" fmla="*/ 638175 w 2914650"/>
                <a:gd name="connsiteY3" fmla="*/ 19056 h 333408"/>
                <a:gd name="connsiteX4" fmla="*/ 857250 w 2914650"/>
                <a:gd name="connsiteY4" fmla="*/ 323856 h 333408"/>
                <a:gd name="connsiteX5" fmla="*/ 1066800 w 2914650"/>
                <a:gd name="connsiteY5" fmla="*/ 28581 h 333408"/>
                <a:gd name="connsiteX6" fmla="*/ 1295400 w 2914650"/>
                <a:gd name="connsiteY6" fmla="*/ 323856 h 333408"/>
                <a:gd name="connsiteX7" fmla="*/ 1514475 w 2914650"/>
                <a:gd name="connsiteY7" fmla="*/ 28581 h 333408"/>
                <a:gd name="connsiteX8" fmla="*/ 1733550 w 2914650"/>
                <a:gd name="connsiteY8" fmla="*/ 314331 h 333408"/>
                <a:gd name="connsiteX9" fmla="*/ 1933575 w 2914650"/>
                <a:gd name="connsiteY9" fmla="*/ 19056 h 333408"/>
                <a:gd name="connsiteX10" fmla="*/ 2152650 w 2914650"/>
                <a:gd name="connsiteY10" fmla="*/ 314331 h 333408"/>
                <a:gd name="connsiteX11" fmla="*/ 2371725 w 2914650"/>
                <a:gd name="connsiteY11" fmla="*/ 19056 h 333408"/>
                <a:gd name="connsiteX12" fmla="*/ 2581275 w 2914650"/>
                <a:gd name="connsiteY12" fmla="*/ 333381 h 333408"/>
                <a:gd name="connsiteX13" fmla="*/ 2781300 w 2914650"/>
                <a:gd name="connsiteY13" fmla="*/ 38106 h 333408"/>
                <a:gd name="connsiteX14" fmla="*/ 2914650 w 2914650"/>
                <a:gd name="connsiteY14" fmla="*/ 200031 h 333408"/>
                <a:gd name="connsiteX0" fmla="*/ 0 w 2781300"/>
                <a:gd name="connsiteY0" fmla="*/ 323856 h 333408"/>
                <a:gd name="connsiteX1" fmla="*/ 209550 w 2781300"/>
                <a:gd name="connsiteY1" fmla="*/ 6 h 333408"/>
                <a:gd name="connsiteX2" fmla="*/ 428625 w 2781300"/>
                <a:gd name="connsiteY2" fmla="*/ 314331 h 333408"/>
                <a:gd name="connsiteX3" fmla="*/ 638175 w 2781300"/>
                <a:gd name="connsiteY3" fmla="*/ 19056 h 333408"/>
                <a:gd name="connsiteX4" fmla="*/ 857250 w 2781300"/>
                <a:gd name="connsiteY4" fmla="*/ 323856 h 333408"/>
                <a:gd name="connsiteX5" fmla="*/ 1066800 w 2781300"/>
                <a:gd name="connsiteY5" fmla="*/ 28581 h 333408"/>
                <a:gd name="connsiteX6" fmla="*/ 1295400 w 2781300"/>
                <a:gd name="connsiteY6" fmla="*/ 323856 h 333408"/>
                <a:gd name="connsiteX7" fmla="*/ 1514475 w 2781300"/>
                <a:gd name="connsiteY7" fmla="*/ 28581 h 333408"/>
                <a:gd name="connsiteX8" fmla="*/ 1733550 w 2781300"/>
                <a:gd name="connsiteY8" fmla="*/ 314331 h 333408"/>
                <a:gd name="connsiteX9" fmla="*/ 1933575 w 2781300"/>
                <a:gd name="connsiteY9" fmla="*/ 19056 h 333408"/>
                <a:gd name="connsiteX10" fmla="*/ 2152650 w 2781300"/>
                <a:gd name="connsiteY10" fmla="*/ 314331 h 333408"/>
                <a:gd name="connsiteX11" fmla="*/ 2371725 w 2781300"/>
                <a:gd name="connsiteY11" fmla="*/ 19056 h 333408"/>
                <a:gd name="connsiteX12" fmla="*/ 2581275 w 2781300"/>
                <a:gd name="connsiteY12" fmla="*/ 333381 h 333408"/>
                <a:gd name="connsiteX13" fmla="*/ 2781300 w 2781300"/>
                <a:gd name="connsiteY13" fmla="*/ 38106 h 333408"/>
                <a:gd name="connsiteX0" fmla="*/ 0 w 2581275"/>
                <a:gd name="connsiteY0" fmla="*/ 323856 h 333381"/>
                <a:gd name="connsiteX1" fmla="*/ 209550 w 2581275"/>
                <a:gd name="connsiteY1" fmla="*/ 6 h 333381"/>
                <a:gd name="connsiteX2" fmla="*/ 428625 w 2581275"/>
                <a:gd name="connsiteY2" fmla="*/ 314331 h 333381"/>
                <a:gd name="connsiteX3" fmla="*/ 638175 w 2581275"/>
                <a:gd name="connsiteY3" fmla="*/ 19056 h 333381"/>
                <a:gd name="connsiteX4" fmla="*/ 857250 w 2581275"/>
                <a:gd name="connsiteY4" fmla="*/ 323856 h 333381"/>
                <a:gd name="connsiteX5" fmla="*/ 1066800 w 2581275"/>
                <a:gd name="connsiteY5" fmla="*/ 28581 h 333381"/>
                <a:gd name="connsiteX6" fmla="*/ 1295400 w 2581275"/>
                <a:gd name="connsiteY6" fmla="*/ 323856 h 333381"/>
                <a:gd name="connsiteX7" fmla="*/ 1514475 w 2581275"/>
                <a:gd name="connsiteY7" fmla="*/ 28581 h 333381"/>
                <a:gd name="connsiteX8" fmla="*/ 1733550 w 2581275"/>
                <a:gd name="connsiteY8" fmla="*/ 314331 h 333381"/>
                <a:gd name="connsiteX9" fmla="*/ 1933575 w 2581275"/>
                <a:gd name="connsiteY9" fmla="*/ 19056 h 333381"/>
                <a:gd name="connsiteX10" fmla="*/ 2152650 w 2581275"/>
                <a:gd name="connsiteY10" fmla="*/ 314331 h 333381"/>
                <a:gd name="connsiteX11" fmla="*/ 2371725 w 2581275"/>
                <a:gd name="connsiteY11" fmla="*/ 19056 h 333381"/>
                <a:gd name="connsiteX12" fmla="*/ 2581275 w 2581275"/>
                <a:gd name="connsiteY12" fmla="*/ 333381 h 333381"/>
                <a:gd name="connsiteX0" fmla="*/ 0 w 2371725"/>
                <a:gd name="connsiteY0" fmla="*/ 323856 h 323862"/>
                <a:gd name="connsiteX1" fmla="*/ 209550 w 2371725"/>
                <a:gd name="connsiteY1" fmla="*/ 6 h 323862"/>
                <a:gd name="connsiteX2" fmla="*/ 428625 w 2371725"/>
                <a:gd name="connsiteY2" fmla="*/ 314331 h 323862"/>
                <a:gd name="connsiteX3" fmla="*/ 638175 w 2371725"/>
                <a:gd name="connsiteY3" fmla="*/ 19056 h 323862"/>
                <a:gd name="connsiteX4" fmla="*/ 857250 w 2371725"/>
                <a:gd name="connsiteY4" fmla="*/ 323856 h 323862"/>
                <a:gd name="connsiteX5" fmla="*/ 1066800 w 2371725"/>
                <a:gd name="connsiteY5" fmla="*/ 28581 h 323862"/>
                <a:gd name="connsiteX6" fmla="*/ 1295400 w 2371725"/>
                <a:gd name="connsiteY6" fmla="*/ 323856 h 323862"/>
                <a:gd name="connsiteX7" fmla="*/ 1514475 w 2371725"/>
                <a:gd name="connsiteY7" fmla="*/ 28581 h 323862"/>
                <a:gd name="connsiteX8" fmla="*/ 1733550 w 2371725"/>
                <a:gd name="connsiteY8" fmla="*/ 314331 h 323862"/>
                <a:gd name="connsiteX9" fmla="*/ 1933575 w 2371725"/>
                <a:gd name="connsiteY9" fmla="*/ 19056 h 323862"/>
                <a:gd name="connsiteX10" fmla="*/ 2152650 w 2371725"/>
                <a:gd name="connsiteY10" fmla="*/ 314331 h 323862"/>
                <a:gd name="connsiteX11" fmla="*/ 2371725 w 2371725"/>
                <a:gd name="connsiteY11" fmla="*/ 19056 h 323862"/>
                <a:gd name="connsiteX0" fmla="*/ 0 w 2152650"/>
                <a:gd name="connsiteY0" fmla="*/ 323856 h 323862"/>
                <a:gd name="connsiteX1" fmla="*/ 209550 w 2152650"/>
                <a:gd name="connsiteY1" fmla="*/ 6 h 323862"/>
                <a:gd name="connsiteX2" fmla="*/ 428625 w 2152650"/>
                <a:gd name="connsiteY2" fmla="*/ 314331 h 323862"/>
                <a:gd name="connsiteX3" fmla="*/ 638175 w 2152650"/>
                <a:gd name="connsiteY3" fmla="*/ 19056 h 323862"/>
                <a:gd name="connsiteX4" fmla="*/ 857250 w 2152650"/>
                <a:gd name="connsiteY4" fmla="*/ 323856 h 323862"/>
                <a:gd name="connsiteX5" fmla="*/ 1066800 w 2152650"/>
                <a:gd name="connsiteY5" fmla="*/ 28581 h 323862"/>
                <a:gd name="connsiteX6" fmla="*/ 1295400 w 2152650"/>
                <a:gd name="connsiteY6" fmla="*/ 323856 h 323862"/>
                <a:gd name="connsiteX7" fmla="*/ 1514475 w 2152650"/>
                <a:gd name="connsiteY7" fmla="*/ 28581 h 323862"/>
                <a:gd name="connsiteX8" fmla="*/ 1733550 w 2152650"/>
                <a:gd name="connsiteY8" fmla="*/ 314331 h 323862"/>
                <a:gd name="connsiteX9" fmla="*/ 1933575 w 2152650"/>
                <a:gd name="connsiteY9" fmla="*/ 19056 h 323862"/>
                <a:gd name="connsiteX10" fmla="*/ 2152650 w 2152650"/>
                <a:gd name="connsiteY10" fmla="*/ 314331 h 32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2650" h="323862">
                  <a:moveTo>
                    <a:pt x="0" y="323856"/>
                  </a:moveTo>
                  <a:cubicBezTo>
                    <a:pt x="69056" y="162724"/>
                    <a:pt x="138113" y="1593"/>
                    <a:pt x="209550" y="6"/>
                  </a:cubicBezTo>
                  <a:cubicBezTo>
                    <a:pt x="280988" y="-1582"/>
                    <a:pt x="357188" y="311156"/>
                    <a:pt x="428625" y="314331"/>
                  </a:cubicBezTo>
                  <a:cubicBezTo>
                    <a:pt x="500062" y="317506"/>
                    <a:pt x="566738" y="17468"/>
                    <a:pt x="638175" y="19056"/>
                  </a:cubicBezTo>
                  <a:cubicBezTo>
                    <a:pt x="709613" y="20643"/>
                    <a:pt x="785813" y="322268"/>
                    <a:pt x="857250" y="323856"/>
                  </a:cubicBezTo>
                  <a:cubicBezTo>
                    <a:pt x="928688" y="325444"/>
                    <a:pt x="993775" y="28581"/>
                    <a:pt x="1066800" y="28581"/>
                  </a:cubicBezTo>
                  <a:cubicBezTo>
                    <a:pt x="1139825" y="28581"/>
                    <a:pt x="1220788" y="323856"/>
                    <a:pt x="1295400" y="323856"/>
                  </a:cubicBezTo>
                  <a:cubicBezTo>
                    <a:pt x="1370012" y="323856"/>
                    <a:pt x="1441450" y="30168"/>
                    <a:pt x="1514475" y="28581"/>
                  </a:cubicBezTo>
                  <a:cubicBezTo>
                    <a:pt x="1587500" y="26994"/>
                    <a:pt x="1663700" y="315918"/>
                    <a:pt x="1733550" y="314331"/>
                  </a:cubicBezTo>
                  <a:cubicBezTo>
                    <a:pt x="1803400" y="312743"/>
                    <a:pt x="1863725" y="19056"/>
                    <a:pt x="1933575" y="19056"/>
                  </a:cubicBezTo>
                  <a:cubicBezTo>
                    <a:pt x="2003425" y="19056"/>
                    <a:pt x="2079625" y="314331"/>
                    <a:pt x="2152650" y="31433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B25EC5C0-B082-C31B-55DE-BA87C361F40C}"/>
                </a:ext>
              </a:extLst>
            </p:cNvPr>
            <p:cNvCxnSpPr/>
            <p:nvPr/>
          </p:nvCxnSpPr>
          <p:spPr>
            <a:xfrm>
              <a:off x="4287613" y="4093844"/>
              <a:ext cx="851864" cy="619988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64BA38C5-D1DD-4B4B-74E1-99E3538D8D32}"/>
                </a:ext>
              </a:extLst>
            </p:cNvPr>
            <p:cNvCxnSpPr>
              <a:endCxn id="92" idx="1"/>
            </p:cNvCxnSpPr>
            <p:nvPr/>
          </p:nvCxnSpPr>
          <p:spPr>
            <a:xfrm flipV="1">
              <a:off x="5170253" y="4126593"/>
              <a:ext cx="698388" cy="587240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851DAE3-AD32-E3DC-C963-988CB7AB978B}"/>
                </a:ext>
              </a:extLst>
            </p:cNvPr>
            <p:cNvSpPr txBox="1"/>
            <p:nvPr/>
          </p:nvSpPr>
          <p:spPr>
            <a:xfrm>
              <a:off x="5766501" y="2948747"/>
              <a:ext cx="2028058" cy="54461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ko-KR" altLang="en-US" sz="11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상대 벡터 무결성 보장 기술</a:t>
              </a:r>
              <a:endParaRPr lang="en-US" altLang="ko-KR" sz="11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1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측정치 고장 검출 기술</a:t>
              </a:r>
              <a:endParaRPr lang="en-US" altLang="ko-KR" sz="11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1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무결성 위협 정량화 기술</a:t>
              </a: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8059927D-5F42-B0C3-8BB2-E0AD0F8196C0}"/>
                </a:ext>
              </a:extLst>
            </p:cNvPr>
            <p:cNvSpPr/>
            <p:nvPr/>
          </p:nvSpPr>
          <p:spPr>
            <a:xfrm>
              <a:off x="4819631" y="4507503"/>
              <a:ext cx="651910" cy="637969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3A17F80-9582-1BF7-91A0-714FDC1CA4C2}"/>
                    </a:ext>
                  </a:extLst>
                </p:cNvPr>
                <p:cNvSpPr txBox="1"/>
                <p:nvPr/>
              </p:nvSpPr>
              <p:spPr>
                <a:xfrm>
                  <a:off x="3782228" y="4380844"/>
                  <a:ext cx="772082" cy="2304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ko-KR" altLang="en-US" sz="1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ko-KR" sz="1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000" b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Error</a:t>
                  </a:r>
                  <a:endParaRPr lang="ko-KR" altLang="en-US" sz="1000" b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EF46A82-A200-4035-8B0A-2EADCF7719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2228" y="4380844"/>
                  <a:ext cx="772082" cy="230415"/>
                </a:xfrm>
                <a:prstGeom prst="rect">
                  <a:avLst/>
                </a:prstGeom>
                <a:blipFill>
                  <a:blip r:embed="rId5"/>
                  <a:stretch>
                    <a:fillRect t="-2857" b="-25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E6ABEAC-9EEA-E48D-34D3-0DF61FD0A69C}"/>
                </a:ext>
              </a:extLst>
            </p:cNvPr>
            <p:cNvSpPr/>
            <p:nvPr/>
          </p:nvSpPr>
          <p:spPr>
            <a:xfrm>
              <a:off x="3783980" y="3746119"/>
              <a:ext cx="651910" cy="637969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58004135-6BED-92BB-ECF9-BD12E0DB4B8F}"/>
                </a:ext>
              </a:extLst>
            </p:cNvPr>
            <p:cNvSpPr/>
            <p:nvPr/>
          </p:nvSpPr>
          <p:spPr>
            <a:xfrm>
              <a:off x="5865711" y="3751048"/>
              <a:ext cx="651910" cy="637969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75504153-408F-E93A-8754-F7FA6D649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45738">
              <a:off x="5893049" y="2168292"/>
              <a:ext cx="615003" cy="59571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39ACAB7D-3A07-8F43-3828-AB6D87059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207422">
              <a:off x="4891870" y="2329181"/>
              <a:ext cx="615003" cy="595711"/>
            </a:xfrm>
            <a:prstGeom prst="rect">
              <a:avLst/>
            </a:prstGeom>
            <a:ln>
              <a:noFill/>
            </a:ln>
          </p:spPr>
        </p:pic>
        <p:sp>
          <p:nvSpPr>
            <p:cNvPr id="108" name="곱셈 기호 47">
              <a:extLst>
                <a:ext uri="{FF2B5EF4-FFF2-40B4-BE49-F238E27FC236}">
                  <a16:creationId xmlns:a16="http://schemas.microsoft.com/office/drawing/2014/main" id="{C48E27AC-AC48-EC38-02E0-428C2722CC35}"/>
                </a:ext>
              </a:extLst>
            </p:cNvPr>
            <p:cNvSpPr/>
            <p:nvPr/>
          </p:nvSpPr>
          <p:spPr>
            <a:xfrm>
              <a:off x="5234368" y="2961545"/>
              <a:ext cx="586622" cy="586622"/>
            </a:xfrm>
            <a:prstGeom prst="mathMultiply">
              <a:avLst>
                <a:gd name="adj1" fmla="val 1522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6F2A8F8-D74B-18BD-C501-CDC301A2BFBD}"/>
                </a:ext>
              </a:extLst>
            </p:cNvPr>
            <p:cNvSpPr txBox="1"/>
            <p:nvPr/>
          </p:nvSpPr>
          <p:spPr>
            <a:xfrm>
              <a:off x="5527679" y="4629540"/>
              <a:ext cx="1837500" cy="54461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 anchor="ctr">
              <a:spAutoFit/>
            </a:bodyPr>
            <a:lstStyle/>
            <a:p>
              <a:r>
                <a:rPr lang="en-US" altLang="ko-KR" sz="11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ko-KR" altLang="en-US" sz="11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상대 벡터 도출 기술</a:t>
              </a:r>
              <a:endParaRPr lang="en-US" altLang="ko-KR" sz="11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100" b="1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이중차분 선형 관측식 구성</a:t>
              </a:r>
              <a:endParaRPr lang="en-US" altLang="ko-KR" sz="11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100" b="1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미지정수 및 상대벡터 도출</a:t>
              </a:r>
              <a:endParaRPr lang="ko-KR" altLang="en-US" sz="11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2D491A8-D038-ECCA-E547-A3F90E729C25}"/>
                </a:ext>
              </a:extLst>
            </p:cNvPr>
            <p:cNvSpPr txBox="1"/>
            <p:nvPr/>
          </p:nvSpPr>
          <p:spPr>
            <a:xfrm>
              <a:off x="4577439" y="3805241"/>
              <a:ext cx="1076723" cy="2373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vector</a:t>
              </a:r>
              <a:endParaRPr lang="ko-KR" altLang="en-US" sz="11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1901388A-10BE-CCD0-32BF-AA3D55FC48FC}"/>
              </a:ext>
            </a:extLst>
          </p:cNvPr>
          <p:cNvSpPr txBox="1"/>
          <p:nvPr/>
        </p:nvSpPr>
        <p:spPr>
          <a:xfrm>
            <a:off x="6453660" y="5914955"/>
            <a:ext cx="1178500" cy="23711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41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Protection Level</a:t>
            </a:r>
            <a:endParaRPr lang="ko-KR" altLang="en-US" sz="941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655A72D0-1AFA-4865-B0E0-F2F30980F9E8}"/>
              </a:ext>
            </a:extLst>
          </p:cNvPr>
          <p:cNvSpPr txBox="1">
            <a:spLocks/>
          </p:cNvSpPr>
          <p:nvPr/>
        </p:nvSpPr>
        <p:spPr>
          <a:xfrm>
            <a:off x="373215" y="1409192"/>
            <a:ext cx="9650742" cy="1769438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800" b="1" dirty="0"/>
              <a:t>연구 필요성</a:t>
            </a:r>
            <a:endParaRPr lang="en-US" altLang="ko-KR" sz="1800" b="1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다양한 지역에서의 다중 무인 이동체의 자율 협업을 위해 상대 벡터 도출 및 무결성 확보 기술이 필요함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marL="357187" lvl="1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  <a:sym typeface="Wingdings" panose="05000000000000000000" pitchFamily="2" charset="2"/>
              </a:rPr>
              <a:t>    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  <a:sym typeface="Wingdings" panose="05000000000000000000" pitchFamily="2" charset="2"/>
              </a:rPr>
              <a:t>전 세계적으로 상대 벡터 도출 연구는 초기 단계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기존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RTK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기술은 무결성 정보는 제공하지 않음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기존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RTK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기술 사용시 동적 무인 이동체간 상대 벡터 정확도 감소 및 긴 초기수렴시간 문제 발생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3C9127B0-469F-452D-8949-1299A9FA5BC9}"/>
              </a:ext>
            </a:extLst>
          </p:cNvPr>
          <p:cNvSpPr txBox="1">
            <a:spLocks/>
          </p:cNvSpPr>
          <p:nvPr/>
        </p:nvSpPr>
        <p:spPr>
          <a:xfrm>
            <a:off x="373215" y="3348583"/>
            <a:ext cx="5782102" cy="2181641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800" b="1" dirty="0"/>
              <a:t>제안 기술 의 특징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정밀 상대벡터 도출 기술 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B050"/>
                </a:solidFill>
                <a:latin typeface="+mn-ea"/>
              </a:rPr>
              <a:t>다수의 동적 이동체 간 정밀 상대벡터 도출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rgbClr val="00B050"/>
              </a:solidFill>
              <a:latin typeface="+mn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상대벡터 무결성 보장 기술 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kern="0" spc="-130" dirty="0">
                <a:solidFill>
                  <a:srgbClr val="1DB864"/>
                </a:solidFill>
                <a:latin typeface="+mn-ea"/>
              </a:rPr>
              <a:t>상대기체 기반 모니터링을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B050"/>
                </a:solidFill>
                <a:latin typeface="+mn-ea"/>
              </a:rPr>
              <a:t>활용한 정밀 상대벡터 무결성 보장 알고리즘 개발 및 성능 향상 연구 수행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470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832C16C-ADB5-4120-A1C0-A42C9B606F18}"/>
              </a:ext>
            </a:extLst>
          </p:cNvPr>
          <p:cNvSpPr/>
          <p:nvPr/>
        </p:nvSpPr>
        <p:spPr>
          <a:xfrm>
            <a:off x="346335" y="884493"/>
            <a:ext cx="10225136" cy="6136498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14">
            <a:extLst>
              <a:ext uri="{FF2B5EF4-FFF2-40B4-BE49-F238E27FC236}">
                <a16:creationId xmlns:a16="http://schemas.microsoft.com/office/drawing/2014/main" id="{477633D3-5695-4F81-B583-DD365BD2B36E}"/>
              </a:ext>
            </a:extLst>
          </p:cNvPr>
          <p:cNvSpPr/>
          <p:nvPr/>
        </p:nvSpPr>
        <p:spPr>
          <a:xfrm>
            <a:off x="522164" y="692596"/>
            <a:ext cx="2295018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추진 계획</a:t>
            </a:r>
            <a:endParaRPr lang="ko-KR" altLang="en-US" sz="2000" spc="-150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4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78F9920-E7A5-4D8E-526B-147C74859A7A}"/>
              </a:ext>
            </a:extLst>
          </p:cNvPr>
          <p:cNvSpPr/>
          <p:nvPr/>
        </p:nvSpPr>
        <p:spPr>
          <a:xfrm>
            <a:off x="517104" y="1497131"/>
            <a:ext cx="4613085" cy="5401442"/>
          </a:xfrm>
          <a:prstGeom prst="roundRect">
            <a:avLst>
              <a:gd name="adj" fmla="val 10060"/>
            </a:avLst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측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091F72-5838-B132-4004-0123C024825E}"/>
              </a:ext>
            </a:extLst>
          </p:cNvPr>
          <p:cNvSpPr txBox="1"/>
          <p:nvPr/>
        </p:nvSpPr>
        <p:spPr>
          <a:xfrm>
            <a:off x="5562528" y="4385797"/>
            <a:ext cx="2077334" cy="276999"/>
          </a:xfrm>
          <a:prstGeom prst="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/>
              <a:t>준실시간</a:t>
            </a:r>
            <a:r>
              <a:rPr lang="en-US" altLang="ko-KR" sz="1200" b="1"/>
              <a:t> </a:t>
            </a:r>
            <a:r>
              <a:rPr lang="ko-KR" altLang="en-US" sz="1200" b="1"/>
              <a:t>테스트베드</a:t>
            </a:r>
            <a:endParaRPr lang="ko-KR" altLang="en-US" sz="1200" b="1" dirty="0"/>
          </a:p>
        </p:txBody>
      </p:sp>
      <p:pic>
        <p:nvPicPr>
          <p:cNvPr id="71" name="그래픽 70" descr="컴퓨터">
            <a:extLst>
              <a:ext uri="{FF2B5EF4-FFF2-40B4-BE49-F238E27FC236}">
                <a16:creationId xmlns:a16="http://schemas.microsoft.com/office/drawing/2014/main" id="{455E18C9-B425-5104-46CD-FFA6A7DC60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3102" y="4620262"/>
            <a:ext cx="849896" cy="849896"/>
          </a:xfrm>
          <a:prstGeom prst="rect">
            <a:avLst/>
          </a:prstGeom>
        </p:spPr>
      </p:pic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8E2C8C03-A47C-7CB4-CAF3-8676F76AE432}"/>
              </a:ext>
            </a:extLst>
          </p:cNvPr>
          <p:cNvSpPr/>
          <p:nvPr/>
        </p:nvSpPr>
        <p:spPr>
          <a:xfrm>
            <a:off x="5134066" y="3584364"/>
            <a:ext cx="193651" cy="1060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내용 개체 틀 9">
            <a:extLst>
              <a:ext uri="{FF2B5EF4-FFF2-40B4-BE49-F238E27FC236}">
                <a16:creationId xmlns:a16="http://schemas.microsoft.com/office/drawing/2014/main" id="{3597D60F-ED1A-5518-9D90-E4BEDACA81D8}"/>
              </a:ext>
            </a:extLst>
          </p:cNvPr>
          <p:cNvSpPr txBox="1">
            <a:spLocks/>
          </p:cNvSpPr>
          <p:nvPr/>
        </p:nvSpPr>
        <p:spPr>
          <a:xfrm>
            <a:off x="720332" y="1854438"/>
            <a:ext cx="4193634" cy="1727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다중 </a:t>
            </a:r>
            <a:r>
              <a:rPr lang="ko-KR" altLang="en-US" sz="1400" b="1" dirty="0" err="1">
                <a:latin typeface="+mn-ea"/>
              </a:rPr>
              <a:t>무인이동체</a:t>
            </a:r>
            <a:r>
              <a:rPr lang="ko-KR" altLang="en-US" sz="1400" b="1" dirty="0">
                <a:latin typeface="+mn-ea"/>
              </a:rPr>
              <a:t> 상대벡터 도출 알고리즘 구성 및 시험 평가를 통한 검증</a:t>
            </a:r>
            <a:endParaRPr lang="en-US" altLang="ko-KR" sz="1400" b="1" dirty="0">
              <a:latin typeface="+mn-ea"/>
            </a:endParaRPr>
          </a:p>
          <a:p>
            <a:pPr latinLnBrk="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200" dirty="0"/>
              <a:t>편대 비행실험을 통해 상대벡터 도출 알고리즘 검증 </a:t>
            </a:r>
            <a:endParaRPr lang="en-US" altLang="ko-KR" sz="1200" dirty="0"/>
          </a:p>
          <a:p>
            <a:pPr latinLnBrk="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ko-KR" sz="1200" dirty="0"/>
              <a:t>1-to-N RTK</a:t>
            </a:r>
            <a:r>
              <a:rPr lang="ko-KR" altLang="en-US" sz="1200" dirty="0"/>
              <a:t> 상대벡터 도출 </a:t>
            </a:r>
            <a:r>
              <a:rPr lang="en-US" altLang="ko-KR" sz="1200" dirty="0"/>
              <a:t>Antenna Array RTK (AARTK)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latinLnBrk="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200" dirty="0"/>
              <a:t>정량적 성능 평가 항목에 대한 성능 평가</a:t>
            </a:r>
            <a:endParaRPr lang="en-US" altLang="ko-KR" sz="1200" dirty="0"/>
          </a:p>
          <a:p>
            <a:pPr latinLnBrk="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endParaRPr lang="en-US" altLang="ko-KR" sz="1400" b="1" dirty="0">
              <a:latin typeface="맑은 고딕"/>
              <a:ea typeface="맑은 고딕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2D02E3A-ABBF-4919-E11B-57482A80CD5D}"/>
              </a:ext>
            </a:extLst>
          </p:cNvPr>
          <p:cNvSpPr txBox="1"/>
          <p:nvPr/>
        </p:nvSpPr>
        <p:spPr>
          <a:xfrm>
            <a:off x="5543494" y="1799509"/>
            <a:ext cx="464341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b="1" dirty="0"/>
              <a:t>준실시간 테스트베드 구축 및 실험 평가</a:t>
            </a:r>
            <a:endParaRPr kumimoji="1" lang="en-US" altLang="ko-KR" sz="1400" b="1" dirty="0"/>
          </a:p>
          <a:p>
            <a:pPr marL="806910" lvl="1" indent="-285750" fontAlgn="base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ko-KR" altLang="en-US" sz="1200" dirty="0"/>
              <a:t>실증용 실시간 상대항법 </a:t>
            </a:r>
            <a:r>
              <a:rPr kumimoji="1" lang="en-US" altLang="ko-KR" sz="1200" dirty="0"/>
              <a:t>SW/HW </a:t>
            </a:r>
            <a:r>
              <a:rPr kumimoji="1" lang="ko-KR" altLang="en-US" sz="1200" dirty="0"/>
              <a:t>검증</a:t>
            </a:r>
            <a:endParaRPr kumimoji="1" lang="en-US" altLang="ko-KR" sz="1200" dirty="0"/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b="1" dirty="0"/>
              <a:t>실시간 상대벡터 도출 알고리즘 강건성 보강</a:t>
            </a:r>
            <a:endParaRPr kumimoji="1" lang="en-US" altLang="ko-KR" sz="1400" b="1" dirty="0"/>
          </a:p>
          <a:p>
            <a:pPr marL="806910" lvl="1" indent="-285750" fontAlgn="base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ko-KR" altLang="en-US" sz="1200" dirty="0"/>
              <a:t>듀얼 칼만 필터를 이용한 미지정수 성능 향상</a:t>
            </a:r>
            <a:endParaRPr kumimoji="1" lang="en-US" altLang="ko-KR" sz="1200" dirty="0"/>
          </a:p>
          <a:p>
            <a:pPr marL="806910" lvl="1" indent="-285750" fontAlgn="base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ko-KR" altLang="en-US" sz="1200" dirty="0"/>
              <a:t>비행데이터를 이용한 사이클슬립 검출 </a:t>
            </a:r>
            <a:endParaRPr kumimoji="1" lang="en-US" altLang="ko-KR" sz="1200" dirty="0"/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b="1" dirty="0" err="1"/>
              <a:t>실증기</a:t>
            </a:r>
            <a:r>
              <a:rPr kumimoji="1" lang="ko-KR" altLang="en-US" sz="1400" b="1" dirty="0"/>
              <a:t> 탑재 실시간 상대항법 </a:t>
            </a:r>
            <a:r>
              <a:rPr kumimoji="1" lang="en-US" altLang="ko-KR" sz="1400" b="1" dirty="0"/>
              <a:t>SW/HW </a:t>
            </a:r>
            <a:r>
              <a:rPr kumimoji="1" lang="ko-KR" altLang="en-US" sz="1400" b="1" dirty="0"/>
              <a:t>개발 및</a:t>
            </a:r>
            <a:r>
              <a:rPr kumimoji="1" lang="en-US" altLang="ko-KR" sz="1400" b="1" dirty="0"/>
              <a:t> </a:t>
            </a:r>
            <a:r>
              <a:rPr kumimoji="1" lang="ko-KR" altLang="en-US" sz="1400" b="1" dirty="0"/>
              <a:t>검증</a:t>
            </a:r>
            <a:endParaRPr kumimoji="1" lang="en-US" altLang="ko-KR" sz="1400" b="1" dirty="0"/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400" dirty="0"/>
          </a:p>
        </p:txBody>
      </p:sp>
      <p:sp>
        <p:nvSpPr>
          <p:cNvPr id="190" name="직사각형 14">
            <a:extLst>
              <a:ext uri="{FF2B5EF4-FFF2-40B4-BE49-F238E27FC236}">
                <a16:creationId xmlns:a16="http://schemas.microsoft.com/office/drawing/2014/main" id="{1FA010A1-5DE7-C25D-943C-483AD9B75856}"/>
              </a:ext>
            </a:extLst>
          </p:cNvPr>
          <p:cNvSpPr/>
          <p:nvPr/>
        </p:nvSpPr>
        <p:spPr>
          <a:xfrm>
            <a:off x="1485822" y="1407871"/>
            <a:ext cx="2539014" cy="292955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r>
              <a:rPr lang="ko-KR" altLang="en-US" sz="1600" b="1" dirty="0"/>
              <a:t>단계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01C1C95-5839-F338-16BD-C982AE2453E3}"/>
              </a:ext>
            </a:extLst>
          </p:cNvPr>
          <p:cNvSpPr txBox="1"/>
          <p:nvPr/>
        </p:nvSpPr>
        <p:spPr>
          <a:xfrm>
            <a:off x="5504940" y="4032821"/>
            <a:ext cx="302714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 sz="1050" b="1">
                <a:solidFill>
                  <a:srgbClr val="0070C0"/>
                </a:solidFill>
              </a:rPr>
              <a:t>*</a:t>
            </a:r>
            <a:r>
              <a:rPr lang="ko-KR" altLang="en-US" sz="1050" b="1">
                <a:solidFill>
                  <a:srgbClr val="0070C0"/>
                </a:solidFill>
              </a:rPr>
              <a:t>거리 제한 없는 데이터 통신 위한 </a:t>
            </a:r>
            <a:r>
              <a:rPr lang="en-US" altLang="ko-KR" sz="1050" b="1">
                <a:solidFill>
                  <a:srgbClr val="0070C0"/>
                </a:solidFill>
              </a:rPr>
              <a:t>VPN </a:t>
            </a:r>
            <a:r>
              <a:rPr lang="ko-KR" altLang="en-US" sz="1050" b="1">
                <a:solidFill>
                  <a:srgbClr val="0070C0"/>
                </a:solidFill>
              </a:rPr>
              <a:t>구성 </a:t>
            </a:r>
            <a:r>
              <a:rPr lang="en-US" altLang="ko-KR" sz="1050" b="1">
                <a:solidFill>
                  <a:srgbClr val="0070C0"/>
                </a:solidFill>
              </a:rPr>
              <a:t> </a:t>
            </a:r>
            <a:endParaRPr lang="ko-KR" altLang="en-US" sz="1050" b="1">
              <a:solidFill>
                <a:srgbClr val="0070C0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34502A2-9F2B-3299-5D8B-6F47FE866517}"/>
              </a:ext>
            </a:extLst>
          </p:cNvPr>
          <p:cNvSpPr txBox="1"/>
          <p:nvPr/>
        </p:nvSpPr>
        <p:spPr>
          <a:xfrm>
            <a:off x="7888998" y="4386979"/>
            <a:ext cx="2383014" cy="277000"/>
          </a:xfrm>
          <a:prstGeom prst="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실시간 상대항법 실증용 수신기</a:t>
            </a:r>
          </a:p>
        </p:txBody>
      </p:sp>
      <p:sp>
        <p:nvSpPr>
          <p:cNvPr id="251" name="Google Shape;148;p7">
            <a:extLst>
              <a:ext uri="{FF2B5EF4-FFF2-40B4-BE49-F238E27FC236}">
                <a16:creationId xmlns:a16="http://schemas.microsoft.com/office/drawing/2014/main" id="{4465187B-FD93-3F16-9F3E-9EF186A6EFEB}"/>
              </a:ext>
            </a:extLst>
          </p:cNvPr>
          <p:cNvSpPr/>
          <p:nvPr/>
        </p:nvSpPr>
        <p:spPr>
          <a:xfrm>
            <a:off x="5731606" y="5430719"/>
            <a:ext cx="1800636" cy="1229563"/>
          </a:xfrm>
          <a:prstGeom prst="roundRect">
            <a:avLst>
              <a:gd name="adj" fmla="val 5528"/>
            </a:avLst>
          </a:prstGeom>
          <a:solidFill>
            <a:schemeClr val="bg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6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1909DB74-93EA-BBD4-3E44-8639EB2A7F7B}"/>
              </a:ext>
            </a:extLst>
          </p:cNvPr>
          <p:cNvSpPr txBox="1"/>
          <p:nvPr/>
        </p:nvSpPr>
        <p:spPr>
          <a:xfrm>
            <a:off x="6135664" y="5458087"/>
            <a:ext cx="992520" cy="246221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실험 드론</a:t>
            </a:r>
            <a:r>
              <a:rPr lang="en-US" altLang="ko-KR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(UAV)</a:t>
            </a:r>
          </a:p>
        </p:txBody>
      </p:sp>
      <p:sp>
        <p:nvSpPr>
          <p:cNvPr id="253" name="Google Shape;147;p7">
            <a:extLst>
              <a:ext uri="{FF2B5EF4-FFF2-40B4-BE49-F238E27FC236}">
                <a16:creationId xmlns:a16="http://schemas.microsoft.com/office/drawing/2014/main" id="{8F3EC68E-8D74-D48E-AC74-5468ADCA6E4A}"/>
              </a:ext>
            </a:extLst>
          </p:cNvPr>
          <p:cNvSpPr txBox="1"/>
          <p:nvPr/>
        </p:nvSpPr>
        <p:spPr>
          <a:xfrm>
            <a:off x="5823012" y="6267752"/>
            <a:ext cx="1619694" cy="32224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ko-KR" altLang="en-US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임베디드 보드</a:t>
            </a:r>
            <a:r>
              <a:rPr lang="en-US" altLang="ko-KR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 + </a:t>
            </a:r>
            <a:r>
              <a:rPr lang="ko-KR" altLang="en-US" sz="900" b="1" dirty="0" err="1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무선랜카드</a:t>
            </a:r>
            <a:endParaRPr sz="1050" dirty="0"/>
          </a:p>
        </p:txBody>
      </p:sp>
      <p:sp>
        <p:nvSpPr>
          <p:cNvPr id="254" name="사각형: 둥근 모서리 253">
            <a:extLst>
              <a:ext uri="{FF2B5EF4-FFF2-40B4-BE49-F238E27FC236}">
                <a16:creationId xmlns:a16="http://schemas.microsoft.com/office/drawing/2014/main" id="{49798C76-3E4C-4E12-3EBD-48DD391D59EA}"/>
              </a:ext>
            </a:extLst>
          </p:cNvPr>
          <p:cNvSpPr/>
          <p:nvPr/>
        </p:nvSpPr>
        <p:spPr>
          <a:xfrm>
            <a:off x="5793101" y="5741360"/>
            <a:ext cx="1691760" cy="877684"/>
          </a:xfrm>
          <a:prstGeom prst="roundRect">
            <a:avLst>
              <a:gd name="adj" fmla="val 1111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5" name="Google Shape;147;p7">
            <a:extLst>
              <a:ext uri="{FF2B5EF4-FFF2-40B4-BE49-F238E27FC236}">
                <a16:creationId xmlns:a16="http://schemas.microsoft.com/office/drawing/2014/main" id="{CB9375EB-B81A-BEDB-F325-C8417C17009E}"/>
              </a:ext>
            </a:extLst>
          </p:cNvPr>
          <p:cNvSpPr txBox="1"/>
          <p:nvPr/>
        </p:nvSpPr>
        <p:spPr>
          <a:xfrm>
            <a:off x="5823011" y="5891321"/>
            <a:ext cx="1619695" cy="34347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ko-KR" altLang="en-US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상용 </a:t>
            </a:r>
            <a:r>
              <a:rPr lang="en-US" altLang="ko-KR" sz="900" b="1" dirty="0" err="1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Ublox</a:t>
            </a:r>
            <a:r>
              <a:rPr lang="en-US" altLang="ko-KR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 F9P </a:t>
            </a:r>
            <a:r>
              <a:rPr lang="ko-KR" altLang="en-US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수신기 및 안테나</a:t>
            </a:r>
            <a:endParaRPr sz="1050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49B3DCE0-E1D4-CD3E-8152-5DC3264A5D48}"/>
              </a:ext>
            </a:extLst>
          </p:cNvPr>
          <p:cNvSpPr txBox="1"/>
          <p:nvPr/>
        </p:nvSpPr>
        <p:spPr>
          <a:xfrm>
            <a:off x="6217871" y="5721395"/>
            <a:ext cx="9605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수신기 모듈</a:t>
            </a:r>
          </a:p>
        </p:txBody>
      </p:sp>
      <p:sp>
        <p:nvSpPr>
          <p:cNvPr id="258" name="Google Shape;153;p7">
            <a:extLst>
              <a:ext uri="{FF2B5EF4-FFF2-40B4-BE49-F238E27FC236}">
                <a16:creationId xmlns:a16="http://schemas.microsoft.com/office/drawing/2014/main" id="{1B436881-9945-D5F5-0992-47E462696E14}"/>
              </a:ext>
            </a:extLst>
          </p:cNvPr>
          <p:cNvSpPr/>
          <p:nvPr/>
        </p:nvSpPr>
        <p:spPr>
          <a:xfrm>
            <a:off x="5586969" y="4733191"/>
            <a:ext cx="1172655" cy="398182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ko-KR" alt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위성 항법 신호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B3F9B356-DFE4-63B3-B768-BDAE23BF8F57}"/>
              </a:ext>
            </a:extLst>
          </p:cNvPr>
          <p:cNvCxnSpPr>
            <a:cxnSpLocks/>
          </p:cNvCxnSpPr>
          <p:nvPr/>
        </p:nvCxnSpPr>
        <p:spPr>
          <a:xfrm flipH="1" flipV="1">
            <a:off x="7211249" y="5281801"/>
            <a:ext cx="8333" cy="185829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Google Shape;147;p7">
            <a:extLst>
              <a:ext uri="{FF2B5EF4-FFF2-40B4-BE49-F238E27FC236}">
                <a16:creationId xmlns:a16="http://schemas.microsoft.com/office/drawing/2014/main" id="{9CD003C1-659F-1E37-57C6-6DD816B2BD38}"/>
              </a:ext>
            </a:extLst>
          </p:cNvPr>
          <p:cNvSpPr txBox="1"/>
          <p:nvPr/>
        </p:nvSpPr>
        <p:spPr>
          <a:xfrm>
            <a:off x="5611708" y="3700407"/>
            <a:ext cx="1946729" cy="333137"/>
          </a:xfrm>
          <a:prstGeom prst="rect">
            <a:avLst/>
          </a:prstGeom>
          <a:solidFill>
            <a:srgbClr val="7030A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TCP/</a:t>
            </a:r>
            <a:r>
              <a:rPr lang="en-US" sz="1000" b="1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IP</a:t>
            </a:r>
            <a:r>
              <a:rPr lang="ko-KR" altLang="en-US" sz="1000" b="1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sz="1000" b="1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VPN </a:t>
            </a:r>
            <a:r>
              <a:rPr lang="ko-KR" altLang="en-US" sz="1000" b="1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통신 </a:t>
            </a:r>
            <a:r>
              <a:rPr lang="ko-KR" altLang="en-US" sz="10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데이터전송</a:t>
            </a:r>
            <a:endParaRPr sz="1000" dirty="0"/>
          </a:p>
        </p:txBody>
      </p:sp>
      <p:sp>
        <p:nvSpPr>
          <p:cNvPr id="301" name="모서리가 둥근 직사각형 50">
            <a:extLst>
              <a:ext uri="{FF2B5EF4-FFF2-40B4-BE49-F238E27FC236}">
                <a16:creationId xmlns:a16="http://schemas.microsoft.com/office/drawing/2014/main" id="{2F3C3F4F-8ED6-F712-00EE-45DC847F045C}"/>
              </a:ext>
            </a:extLst>
          </p:cNvPr>
          <p:cNvSpPr/>
          <p:nvPr/>
        </p:nvSpPr>
        <p:spPr>
          <a:xfrm>
            <a:off x="5341153" y="1498392"/>
            <a:ext cx="5010054" cy="5401442"/>
          </a:xfrm>
          <a:prstGeom prst="roundRect">
            <a:avLst>
              <a:gd name="adj" fmla="val 7245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8" name="직사각형 14">
            <a:extLst>
              <a:ext uri="{FF2B5EF4-FFF2-40B4-BE49-F238E27FC236}">
                <a16:creationId xmlns:a16="http://schemas.microsoft.com/office/drawing/2014/main" id="{E043A1C7-2B0E-76C1-13E1-4FC8BE9F4351}"/>
              </a:ext>
            </a:extLst>
          </p:cNvPr>
          <p:cNvSpPr/>
          <p:nvPr/>
        </p:nvSpPr>
        <p:spPr>
          <a:xfrm>
            <a:off x="6537042" y="1378865"/>
            <a:ext cx="2539014" cy="292955"/>
          </a:xfrm>
          <a:prstGeom prst="roundRect">
            <a:avLst>
              <a:gd name="adj" fmla="val 50000"/>
            </a:avLst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r>
              <a:rPr lang="ko-KR" altLang="en-US" sz="1600" b="1"/>
              <a:t>단계</a:t>
            </a:r>
            <a:endParaRPr lang="ko-KR" altLang="en-US" sz="1600" b="1" dirty="0"/>
          </a:p>
        </p:txBody>
      </p:sp>
      <p:pic>
        <p:nvPicPr>
          <p:cNvPr id="6" name="그림 5" descr="그래픽 디자인, 그래픽, 디자인이(가) 표시된 사진&#10;&#10;자동 생성된 설명">
            <a:extLst>
              <a:ext uri="{FF2B5EF4-FFF2-40B4-BE49-F238E27FC236}">
                <a16:creationId xmlns:a16="http://schemas.microsoft.com/office/drawing/2014/main" id="{4B31B5B7-350C-1750-EA7E-1930571C7BB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6180" y="4865947"/>
            <a:ext cx="465295" cy="377759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45330E4-5584-7F48-DD0C-08D757D26BAB}"/>
              </a:ext>
            </a:extLst>
          </p:cNvPr>
          <p:cNvCxnSpPr>
            <a:cxnSpLocks/>
            <a:stCxn id="258" idx="2"/>
            <a:endCxn id="252" idx="0"/>
          </p:cNvCxnSpPr>
          <p:nvPr/>
        </p:nvCxnSpPr>
        <p:spPr>
          <a:xfrm rot="16200000" flipH="1">
            <a:off x="6239253" y="5065416"/>
            <a:ext cx="326714" cy="458627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3EFCBD2-36BA-3AF1-3386-F1FA236ACE2D}"/>
              </a:ext>
            </a:extLst>
          </p:cNvPr>
          <p:cNvSpPr txBox="1"/>
          <p:nvPr/>
        </p:nvSpPr>
        <p:spPr>
          <a:xfrm>
            <a:off x="5695079" y="5113571"/>
            <a:ext cx="1182451" cy="252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B0F0"/>
                </a:solidFill>
                <a:latin typeface="+mn-ea"/>
                <a:cs typeface="Arial" panose="020B0604020202020204" pitchFamily="34" charset="0"/>
              </a:rPr>
              <a:t>GNSS Raw Data</a:t>
            </a:r>
            <a:endParaRPr lang="ko-KR" altLang="en-US" sz="1000" b="1" dirty="0">
              <a:solidFill>
                <a:srgbClr val="00B0F0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FC8F875-BF7C-B4B8-13D6-D13BCCA0126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497" y="5212575"/>
            <a:ext cx="4632627" cy="144454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CB1D59C-DBC2-F15D-EC20-B09069552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635" y="3764904"/>
            <a:ext cx="1614705" cy="89999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335D7A6-66C6-9065-B53F-2466AF9CB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5210" y="3762557"/>
            <a:ext cx="1557081" cy="87472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13747DD-FBC9-9E96-3BBE-9772AB1A0B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9128" y="3746157"/>
            <a:ext cx="1564342" cy="87472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9AEF6A6-3B34-15D4-6DD2-B50B32288DDB}"/>
              </a:ext>
            </a:extLst>
          </p:cNvPr>
          <p:cNvSpPr txBox="1"/>
          <p:nvPr/>
        </p:nvSpPr>
        <p:spPr>
          <a:xfrm>
            <a:off x="1969394" y="4620564"/>
            <a:ext cx="1596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목표치 </a:t>
            </a:r>
            <a:r>
              <a:rPr lang="en-US" altLang="ko-KR" sz="1000" b="1"/>
              <a:t>50 cm </a:t>
            </a:r>
            <a:r>
              <a:rPr lang="ko-KR" altLang="en-US" sz="1000" b="1"/>
              <a:t>달성</a:t>
            </a:r>
            <a:endParaRPr lang="ko-KR" altLang="en-US" sz="1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093E97-67AB-2393-7472-958170813640}"/>
              </a:ext>
            </a:extLst>
          </p:cNvPr>
          <p:cNvSpPr txBox="1"/>
          <p:nvPr/>
        </p:nvSpPr>
        <p:spPr>
          <a:xfrm>
            <a:off x="3547760" y="4617550"/>
            <a:ext cx="1535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목표치 </a:t>
            </a:r>
            <a:r>
              <a:rPr lang="en-US" altLang="ko-KR" sz="1000" b="1"/>
              <a:t> 0.5 Hz </a:t>
            </a:r>
            <a:r>
              <a:rPr lang="ko-KR" altLang="en-US" sz="1000" b="1"/>
              <a:t>달성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01661E-78C3-57C7-5930-86DA0E1F8AC6}"/>
              </a:ext>
            </a:extLst>
          </p:cNvPr>
          <p:cNvSpPr txBox="1"/>
          <p:nvPr/>
        </p:nvSpPr>
        <p:spPr>
          <a:xfrm>
            <a:off x="592796" y="4622748"/>
            <a:ext cx="1542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목표치 </a:t>
            </a:r>
            <a:r>
              <a:rPr lang="en-US" altLang="ko-KR" sz="1000" b="1"/>
              <a:t>5</a:t>
            </a:r>
            <a:r>
              <a:rPr lang="ko-KR" altLang="en-US" sz="1000" b="1"/>
              <a:t>분 달성</a:t>
            </a:r>
            <a:endParaRPr lang="ko-KR" altLang="en-US" sz="1000" b="1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C656EA16-4939-FFBC-E312-2738D6A802E2}"/>
              </a:ext>
            </a:extLst>
          </p:cNvPr>
          <p:cNvGrpSpPr/>
          <p:nvPr/>
        </p:nvGrpSpPr>
        <p:grpSpPr>
          <a:xfrm>
            <a:off x="7888997" y="4758288"/>
            <a:ext cx="2297907" cy="1901994"/>
            <a:chOff x="1337444" y="4136814"/>
            <a:chExt cx="2263076" cy="2036372"/>
          </a:xfrm>
          <a:solidFill>
            <a:schemeClr val="bg1"/>
          </a:solidFill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D17677-2437-1B70-460E-C92525E0CC08}"/>
                </a:ext>
              </a:extLst>
            </p:cNvPr>
            <p:cNvSpPr txBox="1"/>
            <p:nvPr/>
          </p:nvSpPr>
          <p:spPr>
            <a:xfrm>
              <a:off x="1337444" y="5845861"/>
              <a:ext cx="937587" cy="26361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000" b="1" kern="0"/>
                <a:t>[VPN </a:t>
              </a:r>
              <a:r>
                <a:rPr lang="ko-KR" altLang="en-US" sz="1000" b="1" kern="0"/>
                <a:t>통신</a:t>
              </a:r>
              <a:r>
                <a:rPr lang="en-US" altLang="ko-KR" sz="1000" b="1" kern="0"/>
                <a:t>]</a:t>
              </a:r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9502D701-54D4-2385-F6DB-16A4CE182425}"/>
                </a:ext>
              </a:extLst>
            </p:cNvPr>
            <p:cNvSpPr/>
            <p:nvPr/>
          </p:nvSpPr>
          <p:spPr>
            <a:xfrm>
              <a:off x="1381696" y="4834413"/>
              <a:ext cx="2218824" cy="1338773"/>
            </a:xfrm>
            <a:prstGeom prst="roundRect">
              <a:avLst>
                <a:gd name="adj" fmla="val 7059"/>
              </a:avLst>
            </a:prstGeom>
            <a:grpFill/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pic>
          <p:nvPicPr>
            <p:cNvPr id="119" name="Picture 2" descr="What you will need | Setting up your Raspberry Pi | Coding projects for  kids and teens">
              <a:extLst>
                <a:ext uri="{FF2B5EF4-FFF2-40B4-BE49-F238E27FC236}">
                  <a16:creationId xmlns:a16="http://schemas.microsoft.com/office/drawing/2014/main" id="{48223D73-6D51-7AAF-A509-999F689FB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6596" y="4317152"/>
              <a:ext cx="669438" cy="411876"/>
            </a:xfrm>
            <a:prstGeom prst="rect">
              <a:avLst/>
            </a:prstGeom>
            <a:grpFill/>
          </p:spPr>
        </p:pic>
        <p:pic>
          <p:nvPicPr>
            <p:cNvPr id="120" name="Picture 4" descr="파일:ISO C++ Logo.svg">
              <a:extLst>
                <a:ext uri="{FF2B5EF4-FFF2-40B4-BE49-F238E27FC236}">
                  <a16:creationId xmlns:a16="http://schemas.microsoft.com/office/drawing/2014/main" id="{09767BC6-293A-EB42-FDB1-0BF285A44A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1269" y="4136814"/>
              <a:ext cx="308114" cy="380384"/>
            </a:xfrm>
            <a:prstGeom prst="rect">
              <a:avLst/>
            </a:prstGeom>
            <a:grpFill/>
          </p:spPr>
        </p:pic>
      </p:grpSp>
      <p:sp>
        <p:nvSpPr>
          <p:cNvPr id="127" name="Google Shape;147;p7">
            <a:extLst>
              <a:ext uri="{FF2B5EF4-FFF2-40B4-BE49-F238E27FC236}">
                <a16:creationId xmlns:a16="http://schemas.microsoft.com/office/drawing/2014/main" id="{1048893B-AECF-D657-912A-E258B5422950}"/>
              </a:ext>
            </a:extLst>
          </p:cNvPr>
          <p:cNvSpPr txBox="1"/>
          <p:nvPr/>
        </p:nvSpPr>
        <p:spPr>
          <a:xfrm>
            <a:off x="8069754" y="6234636"/>
            <a:ext cx="2035022" cy="38440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ko-KR" altLang="en-US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상대항법 도출 임베디드 모듈 </a:t>
            </a:r>
            <a:r>
              <a:rPr lang="en-US" altLang="ko-KR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+</a:t>
            </a:r>
            <a:r>
              <a:rPr lang="ko-KR" altLang="en-US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LTE</a:t>
            </a:r>
            <a:r>
              <a:rPr lang="ko-KR" altLang="en-US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Linux OS</a:t>
            </a:r>
            <a:r>
              <a:rPr lang="ko-KR" altLang="en-US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 통신</a:t>
            </a:r>
            <a:endParaRPr sz="1050" dirty="0"/>
          </a:p>
        </p:txBody>
      </p:sp>
      <p:sp>
        <p:nvSpPr>
          <p:cNvPr id="128" name="Google Shape;147;p7">
            <a:extLst>
              <a:ext uri="{FF2B5EF4-FFF2-40B4-BE49-F238E27FC236}">
                <a16:creationId xmlns:a16="http://schemas.microsoft.com/office/drawing/2014/main" id="{E1BFF8CD-755D-654F-ED81-9CE63FE4CB9A}"/>
              </a:ext>
            </a:extLst>
          </p:cNvPr>
          <p:cNvSpPr txBox="1"/>
          <p:nvPr/>
        </p:nvSpPr>
        <p:spPr>
          <a:xfrm>
            <a:off x="8069754" y="5775185"/>
            <a:ext cx="2035022" cy="39570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ko-KR" altLang="en-US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시제품 </a:t>
            </a:r>
            <a:r>
              <a:rPr lang="en-US" altLang="ko-KR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GNSS</a:t>
            </a:r>
            <a:r>
              <a:rPr lang="ko-KR" altLang="en-US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 수신기 및 안테나</a:t>
            </a:r>
            <a:endParaRPr sz="105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4A742A5-7A07-0759-B468-0F0F0969249D}"/>
              </a:ext>
            </a:extLst>
          </p:cNvPr>
          <p:cNvSpPr txBox="1"/>
          <p:nvPr/>
        </p:nvSpPr>
        <p:spPr>
          <a:xfrm>
            <a:off x="8570861" y="5454568"/>
            <a:ext cx="932450" cy="24635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실증기</a:t>
            </a:r>
            <a:r>
              <a:rPr lang="ko-KR" altLang="en-US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(UAV)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CAB73EF-1A9C-C4E3-F379-3601E0657563}"/>
              </a:ext>
            </a:extLst>
          </p:cNvPr>
          <p:cNvCxnSpPr>
            <a:cxnSpLocks/>
          </p:cNvCxnSpPr>
          <p:nvPr/>
        </p:nvCxnSpPr>
        <p:spPr>
          <a:xfrm>
            <a:off x="7722964" y="4506750"/>
            <a:ext cx="0" cy="235176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6" name="Google Shape;153;p7">
            <a:extLst>
              <a:ext uri="{FF2B5EF4-FFF2-40B4-BE49-F238E27FC236}">
                <a16:creationId xmlns:a16="http://schemas.microsoft.com/office/drawing/2014/main" id="{1B43FB87-5AF8-220B-4FA4-C1F7AAB1C462}"/>
              </a:ext>
            </a:extLst>
          </p:cNvPr>
          <p:cNvSpPr/>
          <p:nvPr/>
        </p:nvSpPr>
        <p:spPr>
          <a:xfrm>
            <a:off x="7998284" y="4722879"/>
            <a:ext cx="1354870" cy="60681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ko-KR" altLang="en-US" sz="105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실증기</a:t>
            </a:r>
            <a:r>
              <a:rPr lang="ko-KR" alt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탑재 상대항법 </a:t>
            </a:r>
            <a:r>
              <a:rPr lang="en-US" altLang="ko-KR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SW/HW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D8BCC3-342F-44AE-8BD2-7BFF439D2365}"/>
              </a:ext>
            </a:extLst>
          </p:cNvPr>
          <p:cNvSpPr/>
          <p:nvPr/>
        </p:nvSpPr>
        <p:spPr>
          <a:xfrm>
            <a:off x="481064" y="3484051"/>
            <a:ext cx="1678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미지정수 해 산출시간</a:t>
            </a:r>
            <a:endParaRPr lang="ko-KR" altLang="en-US" sz="14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0F005E-FD2D-4CB1-93FA-47FA74E1EF60}"/>
              </a:ext>
            </a:extLst>
          </p:cNvPr>
          <p:cNvSpPr/>
          <p:nvPr/>
        </p:nvSpPr>
        <p:spPr>
          <a:xfrm>
            <a:off x="2159306" y="3495713"/>
            <a:ext cx="1316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상대벡터 정확도</a:t>
            </a:r>
            <a:endParaRPr lang="ko-KR" altLang="en-US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500BD3-DC23-4E4B-AE25-271E64B6638A}"/>
              </a:ext>
            </a:extLst>
          </p:cNvPr>
          <p:cNvSpPr/>
          <p:nvPr/>
        </p:nvSpPr>
        <p:spPr>
          <a:xfrm>
            <a:off x="3915578" y="347902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갱신주기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71282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D6B4FB2-09AF-4E5E-8C15-F60296F132BA}"/>
              </a:ext>
            </a:extLst>
          </p:cNvPr>
          <p:cNvSpPr/>
          <p:nvPr/>
        </p:nvSpPr>
        <p:spPr>
          <a:xfrm>
            <a:off x="346335" y="884493"/>
            <a:ext cx="10225136" cy="5633690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14">
            <a:extLst>
              <a:ext uri="{FF2B5EF4-FFF2-40B4-BE49-F238E27FC236}">
                <a16:creationId xmlns:a16="http://schemas.microsoft.com/office/drawing/2014/main" id="{CE580051-C90E-45A7-959D-780FE7890FE7}"/>
              </a:ext>
            </a:extLst>
          </p:cNvPr>
          <p:cNvSpPr/>
          <p:nvPr/>
        </p:nvSpPr>
        <p:spPr>
          <a:xfrm>
            <a:off x="522164" y="692596"/>
            <a:ext cx="2880320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진행 현황 </a:t>
            </a:r>
            <a:r>
              <a:rPr lang="en-US" altLang="ko-KR" sz="2000" b="1" kern="0" spc="-150" dirty="0">
                <a:solidFill>
                  <a:srgbClr val="FFC000">
                    <a:lumMod val="60000"/>
                    <a:lumOff val="40000"/>
                  </a:srgbClr>
                </a:solidFill>
              </a:rPr>
              <a:t>[1/2]</a:t>
            </a:r>
            <a:endParaRPr lang="ko-KR" altLang="en-US" sz="2000" spc="-150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4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직사각형 14">
            <a:extLst>
              <a:ext uri="{FF2B5EF4-FFF2-40B4-BE49-F238E27FC236}">
                <a16:creationId xmlns:a16="http://schemas.microsoft.com/office/drawing/2014/main" id="{D150376B-E2FE-C3A6-FCFF-9387D47CD689}"/>
              </a:ext>
            </a:extLst>
          </p:cNvPr>
          <p:cNvSpPr/>
          <p:nvPr/>
        </p:nvSpPr>
        <p:spPr>
          <a:xfrm>
            <a:off x="276436" y="6594533"/>
            <a:ext cx="10140528" cy="49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spc="-150" dirty="0"/>
              <a:t>다중 </a:t>
            </a:r>
            <a:r>
              <a:rPr lang="en-US" altLang="ko-KR" sz="1800" b="1" spc="-150" dirty="0"/>
              <a:t>GNSS </a:t>
            </a:r>
            <a:r>
              <a:rPr lang="ko-KR" altLang="en-US" sz="1800" b="1" spc="-150" dirty="0"/>
              <a:t>측정치를 이용한 미지정수 해 산출 및 상대벡터 도출 기법의 실시간 </a:t>
            </a:r>
            <a:r>
              <a:rPr lang="en-US" altLang="ko-KR" sz="1800" b="1" spc="-150" dirty="0"/>
              <a:t>SW/HW</a:t>
            </a:r>
            <a:r>
              <a:rPr lang="ko-KR" altLang="en-US" sz="1800" b="1" spc="-150" dirty="0"/>
              <a:t> 성능을 검증함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A21B519-7991-4E5E-6367-7DDA9B378F58}"/>
              </a:ext>
            </a:extLst>
          </p:cNvPr>
          <p:cNvSpPr txBox="1"/>
          <p:nvPr/>
        </p:nvSpPr>
        <p:spPr>
          <a:xfrm>
            <a:off x="674704" y="1355586"/>
            <a:ext cx="956287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kern="0" spc="-130" dirty="0">
                <a:effectLst/>
                <a:latin typeface="+mn-ea"/>
              </a:rPr>
              <a:t>실시간 상대항법 </a:t>
            </a:r>
            <a:r>
              <a:rPr lang="ko-KR" altLang="en-US" sz="1800" b="1" kern="0" spc="-130" dirty="0">
                <a:latin typeface="+mn-ea"/>
              </a:rPr>
              <a:t>장비의</a:t>
            </a:r>
            <a:r>
              <a:rPr lang="ko-KR" altLang="en-US" sz="1800" b="1" kern="0" spc="-130" dirty="0">
                <a:effectLst/>
                <a:latin typeface="+mn-ea"/>
              </a:rPr>
              <a:t> </a:t>
            </a:r>
            <a:r>
              <a:rPr lang="en-US" altLang="ko-KR" sz="1800" b="1" kern="0" spc="-130" dirty="0">
                <a:effectLst/>
                <a:latin typeface="+mn-ea"/>
              </a:rPr>
              <a:t>SW</a:t>
            </a:r>
            <a:r>
              <a:rPr lang="en-US" altLang="ko-KR" sz="1800" b="1" kern="0" spc="-130" dirty="0">
                <a:latin typeface="+mn-ea"/>
              </a:rPr>
              <a:t>/HW</a:t>
            </a:r>
            <a:r>
              <a:rPr lang="ko-KR" altLang="en-US" sz="1800" b="1" kern="0" spc="-130" dirty="0">
                <a:effectLst/>
                <a:latin typeface="+mn-ea"/>
              </a:rPr>
              <a:t> 검증 </a:t>
            </a:r>
            <a:r>
              <a:rPr lang="ko-KR" altLang="en-US" sz="1800" b="1" kern="0" spc="-130" dirty="0">
                <a:latin typeface="+mn-ea"/>
              </a:rPr>
              <a:t>및 시험 평가</a:t>
            </a:r>
            <a:endParaRPr lang="en-US" altLang="ko-KR" sz="1800" dirty="0"/>
          </a:p>
          <a:p>
            <a:pPr lvl="1">
              <a:spcBef>
                <a:spcPts val="600"/>
              </a:spcBef>
            </a:pPr>
            <a:r>
              <a:rPr lang="ko-KR" altLang="en-US" sz="1600" dirty="0"/>
              <a:t>실시간 상대항법 </a:t>
            </a:r>
            <a:r>
              <a:rPr lang="en-US" altLang="ko-KR" sz="1600" dirty="0"/>
              <a:t>SW</a:t>
            </a:r>
            <a:r>
              <a:rPr lang="ko-KR" altLang="en-US" sz="1600" dirty="0"/>
              <a:t>  성능 검증 </a:t>
            </a:r>
            <a:r>
              <a:rPr lang="en-US" altLang="ko-KR" sz="1600" dirty="0"/>
              <a:t>(</a:t>
            </a:r>
            <a:r>
              <a:rPr lang="ko-KR" altLang="en-US" sz="1600" dirty="0"/>
              <a:t>상용 수신기를 이용한 실시간 모드</a:t>
            </a:r>
            <a:r>
              <a:rPr lang="en-US" altLang="ko-KR" sz="1600" dirty="0"/>
              <a:t>,</a:t>
            </a:r>
            <a:r>
              <a:rPr lang="ko-KR" altLang="en-US" sz="1600" dirty="0"/>
              <a:t> 준실시간 </a:t>
            </a:r>
            <a:r>
              <a:rPr lang="en-US" altLang="ko-KR" sz="1600" dirty="0"/>
              <a:t>SW</a:t>
            </a:r>
            <a:r>
              <a:rPr lang="ko-KR" altLang="en-US" sz="1600" dirty="0"/>
              <a:t> 결과와 비교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1328070" lvl="2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상대벡터 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ENU RMSE 3D: 0.003m,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runtime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 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62.6%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미지정수 산출시간 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달성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11391C-1066-68A7-804C-4AADC50987C2}"/>
              </a:ext>
            </a:extLst>
          </p:cNvPr>
          <p:cNvSpPr txBox="1"/>
          <p:nvPr/>
        </p:nvSpPr>
        <p:spPr>
          <a:xfrm>
            <a:off x="674704" y="4644727"/>
            <a:ext cx="4670600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kern="0" spc="-130" dirty="0" err="1">
                <a:latin typeface="+mn-ea"/>
              </a:rPr>
              <a:t>항우연</a:t>
            </a:r>
            <a:r>
              <a:rPr lang="ko-KR" altLang="en-US" sz="1800" b="1" kern="0" spc="-130" dirty="0">
                <a:latin typeface="+mn-ea"/>
              </a:rPr>
              <a:t> 자율 협력 모듈 통신 시험 </a:t>
            </a:r>
            <a:r>
              <a:rPr lang="en-US" altLang="ko-KR" sz="1800" b="1" kern="0" spc="-130" dirty="0">
                <a:latin typeface="+mn-ea"/>
              </a:rPr>
              <a:t>(10</a:t>
            </a:r>
            <a:r>
              <a:rPr lang="ko-KR" altLang="en-US" sz="1800" b="1" kern="0" spc="-130" dirty="0">
                <a:latin typeface="+mn-ea"/>
              </a:rPr>
              <a:t>월 </a:t>
            </a:r>
            <a:r>
              <a:rPr lang="en-US" altLang="ko-KR" sz="1800" b="1" kern="0" spc="-130" dirty="0">
                <a:latin typeface="+mn-ea"/>
              </a:rPr>
              <a:t>14</a:t>
            </a:r>
            <a:r>
              <a:rPr lang="ko-KR" altLang="en-US" sz="1800" b="1" kern="0" spc="-130" dirty="0">
                <a:latin typeface="+mn-ea"/>
              </a:rPr>
              <a:t>일</a:t>
            </a:r>
            <a:r>
              <a:rPr lang="en-US" altLang="ko-KR" sz="1800" b="1" kern="0" spc="-130" dirty="0">
                <a:latin typeface="+mn-ea"/>
              </a:rPr>
              <a:t>)</a:t>
            </a: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kern="0" spc="-130" dirty="0">
                <a:latin typeface="+mn-ea"/>
              </a:rPr>
              <a:t>1hz </a:t>
            </a:r>
            <a:r>
              <a:rPr lang="ko-KR" altLang="en-US" sz="1600" kern="0" spc="-130" dirty="0">
                <a:latin typeface="+mn-ea"/>
              </a:rPr>
              <a:t>주기로 도출된 상대벡터를 </a:t>
            </a:r>
            <a:r>
              <a:rPr lang="en-US" altLang="ko-KR" sz="1600" kern="0" spc="-130" dirty="0">
                <a:latin typeface="+mn-ea"/>
              </a:rPr>
              <a:t>binary</a:t>
            </a:r>
            <a:r>
              <a:rPr lang="ko-KR" altLang="en-US" sz="1600" kern="0" spc="-130" dirty="0">
                <a:latin typeface="+mn-ea"/>
              </a:rPr>
              <a:t> 형식으로 자율협력 모듈로 전송</a:t>
            </a:r>
            <a:endParaRPr lang="en-US" altLang="ko-KR" sz="1600" kern="0" spc="-130" dirty="0">
              <a:latin typeface="+mn-ea"/>
            </a:endParaRP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kern="0" spc="-130" dirty="0">
                <a:latin typeface="+mn-ea"/>
              </a:rPr>
              <a:t>USB</a:t>
            </a:r>
            <a:r>
              <a:rPr lang="ko-KR" altLang="en-US" sz="1600" kern="0" spc="-130" dirty="0">
                <a:latin typeface="+mn-ea"/>
              </a:rPr>
              <a:t> </a:t>
            </a:r>
            <a:r>
              <a:rPr lang="en-US" altLang="ko-KR" sz="1600" kern="0" spc="-130" dirty="0">
                <a:latin typeface="+mn-ea"/>
              </a:rPr>
              <a:t>to</a:t>
            </a:r>
            <a:r>
              <a:rPr lang="ko-KR" altLang="en-US" sz="1600" kern="0" spc="-130" dirty="0">
                <a:latin typeface="+mn-ea"/>
              </a:rPr>
              <a:t> </a:t>
            </a:r>
            <a:r>
              <a:rPr lang="en-US" altLang="ko-KR" sz="1600" kern="0" spc="-130" dirty="0">
                <a:latin typeface="+mn-ea"/>
              </a:rPr>
              <a:t>UART</a:t>
            </a:r>
            <a:r>
              <a:rPr lang="ko-KR" altLang="en-US" sz="1600" kern="0" spc="-130" dirty="0">
                <a:latin typeface="+mn-ea"/>
              </a:rPr>
              <a:t> </a:t>
            </a:r>
            <a:r>
              <a:rPr lang="ko-KR" altLang="en-US" sz="1600" kern="0" spc="-130" dirty="0" err="1">
                <a:latin typeface="+mn-ea"/>
              </a:rPr>
              <a:t>컨버팅을</a:t>
            </a:r>
            <a:r>
              <a:rPr lang="ko-KR" altLang="en-US" sz="1600" kern="0" spc="-130" dirty="0">
                <a:latin typeface="+mn-ea"/>
              </a:rPr>
              <a:t> 통한 </a:t>
            </a:r>
            <a:r>
              <a:rPr lang="en-US" altLang="ko-KR" sz="1600" kern="0" spc="-130" dirty="0">
                <a:latin typeface="+mn-ea"/>
              </a:rPr>
              <a:t>UART</a:t>
            </a:r>
            <a:r>
              <a:rPr lang="ko-KR" altLang="en-US" sz="1600" kern="0" spc="-130" dirty="0">
                <a:latin typeface="+mn-ea"/>
              </a:rPr>
              <a:t> 통신</a:t>
            </a:r>
            <a:endParaRPr lang="en-US" altLang="ko-KR" sz="1600" kern="0" spc="-130" dirty="0">
              <a:latin typeface="+mn-ea"/>
            </a:endParaRP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kern="0" spc="-130" dirty="0" err="1">
                <a:latin typeface="+mn-ea"/>
              </a:rPr>
              <a:t>자율협력모듈에서</a:t>
            </a:r>
            <a:r>
              <a:rPr lang="ko-KR" altLang="en-US" sz="1600" kern="0" spc="-130" dirty="0">
                <a:latin typeface="+mn-ea"/>
              </a:rPr>
              <a:t> </a:t>
            </a:r>
            <a:r>
              <a:rPr lang="en-US" altLang="ko-KR" sz="1600" kern="0" spc="-130" dirty="0">
                <a:latin typeface="+mn-ea"/>
              </a:rPr>
              <a:t>1hz</a:t>
            </a:r>
            <a:r>
              <a:rPr lang="ko-KR" altLang="en-US" sz="1600" kern="0" spc="-130" dirty="0">
                <a:latin typeface="+mn-ea"/>
              </a:rPr>
              <a:t>로 상대벡터 수신 가능함을 확인</a:t>
            </a:r>
            <a:endParaRPr lang="en-US" altLang="ko-KR" sz="1600" kern="0" spc="-130" dirty="0">
              <a:latin typeface="+mn-ea"/>
            </a:endParaRPr>
          </a:p>
        </p:txBody>
      </p:sp>
      <p:pic>
        <p:nvPicPr>
          <p:cNvPr id="13" name="Picture 1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A45518DF-DD8C-4B32-75D7-6D13901B02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3131" y="4590181"/>
            <a:ext cx="5024453" cy="16387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DA83CC-D215-54CF-BD7E-2732C71F3373}"/>
              </a:ext>
            </a:extLst>
          </p:cNvPr>
          <p:cNvSpPr txBox="1"/>
          <p:nvPr/>
        </p:nvSpPr>
        <p:spPr>
          <a:xfrm>
            <a:off x="7844998" y="6216090"/>
            <a:ext cx="2303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▲</a:t>
            </a:r>
            <a:r>
              <a:rPr lang="ko-KR" altLang="en-US" sz="105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자율협력모듈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상대벡터 수신결과</a:t>
            </a:r>
            <a:endParaRPr lang="ko-KR" altLang="en-US" sz="105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36CB42-1E8A-932F-7671-1947EC1EA2D5}"/>
              </a:ext>
            </a:extLst>
          </p:cNvPr>
          <p:cNvGrpSpPr/>
          <p:nvPr/>
        </p:nvGrpSpPr>
        <p:grpSpPr>
          <a:xfrm>
            <a:off x="1226623" y="2304083"/>
            <a:ext cx="8459033" cy="2196628"/>
            <a:chOff x="1314252" y="2241752"/>
            <a:chExt cx="8459033" cy="2196628"/>
          </a:xfrm>
        </p:grpSpPr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DB70450C-4F60-5776-CD09-1772C9348A86}"/>
                </a:ext>
              </a:extLst>
            </p:cNvPr>
            <p:cNvSpPr/>
            <p:nvPr/>
          </p:nvSpPr>
          <p:spPr>
            <a:xfrm>
              <a:off x="1314252" y="2241752"/>
              <a:ext cx="8459033" cy="2196628"/>
            </a:xfrm>
            <a:prstGeom prst="roundRect">
              <a:avLst>
                <a:gd name="adj" fmla="val 9065"/>
              </a:avLst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950EC0D-BD49-DA64-452D-83352BC8BED8}"/>
                </a:ext>
              </a:extLst>
            </p:cNvPr>
            <p:cNvGrpSpPr/>
            <p:nvPr/>
          </p:nvGrpSpPr>
          <p:grpSpPr>
            <a:xfrm>
              <a:off x="2013067" y="2349421"/>
              <a:ext cx="7204458" cy="2082580"/>
              <a:chOff x="1383268" y="2305829"/>
              <a:chExt cx="7204458" cy="2082580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724443E-72BE-14B6-6A0B-D9BFFB2C4DDC}"/>
                  </a:ext>
                </a:extLst>
              </p:cNvPr>
              <p:cNvSpPr txBox="1"/>
              <p:nvPr/>
            </p:nvSpPr>
            <p:spPr>
              <a:xfrm>
                <a:off x="6546159" y="4126799"/>
                <a:ext cx="156296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▲ 미지정수 산출시간 </a:t>
                </a:r>
                <a:endParaRPr lang="ko-KR" altLang="en-US" sz="1100" dirty="0"/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925102D3-EB80-6D19-0348-BDC52916040B}"/>
                  </a:ext>
                </a:extLst>
              </p:cNvPr>
              <p:cNvSpPr txBox="1"/>
              <p:nvPr/>
            </p:nvSpPr>
            <p:spPr>
              <a:xfrm>
                <a:off x="1509343" y="4126023"/>
                <a:ext cx="184217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▲ </a:t>
                </a:r>
                <a:r>
                  <a:rPr lang="ko-KR" altLang="en-US" sz="1100" b="1" dirty="0"/>
                  <a:t>상대벡터 결과 차이 </a:t>
                </a:r>
                <a:r>
                  <a:rPr lang="en-US" altLang="ko-KR" sz="1100" b="1" dirty="0"/>
                  <a:t>[m]</a:t>
                </a:r>
                <a:endParaRPr lang="ko-KR" altLang="en-US" sz="1100" b="1" dirty="0"/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F16A500B-C2B9-4534-1DF1-58D129D4DFD0}"/>
                  </a:ext>
                </a:extLst>
              </p:cNvPr>
              <p:cNvSpPr txBox="1"/>
              <p:nvPr/>
            </p:nvSpPr>
            <p:spPr>
              <a:xfrm>
                <a:off x="3865016" y="4126799"/>
                <a:ext cx="20227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▲ 실시간 </a:t>
                </a:r>
                <a:r>
                  <a:rPr lang="en-US" altLang="ko-KR" sz="105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SW </a:t>
                </a:r>
                <a:r>
                  <a:rPr lang="ko-KR" altLang="en-US" sz="105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연산 속도 개선</a:t>
                </a:r>
                <a:endParaRPr lang="ko-KR" altLang="en-US" sz="1050" dirty="0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6E3F1EE-9F24-B379-E366-74B88CB720D1}"/>
                  </a:ext>
                </a:extLst>
              </p:cNvPr>
              <p:cNvGrpSpPr/>
              <p:nvPr/>
            </p:nvGrpSpPr>
            <p:grpSpPr>
              <a:xfrm>
                <a:off x="1383268" y="2305829"/>
                <a:ext cx="7204458" cy="1753059"/>
                <a:chOff x="1383268" y="2305829"/>
                <a:chExt cx="7204458" cy="1753059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3209E4F-6DA7-A6B4-9F65-6EE34CC8CD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29233" y="2328452"/>
                  <a:ext cx="2307248" cy="1730436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8A5EF434-CE94-86D9-5B02-A9C61FD23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3268" y="2305829"/>
                  <a:ext cx="2307248" cy="1730436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68108912-0BE2-C2A5-36DD-62FC63C8C1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80478" y="2305830"/>
                  <a:ext cx="2307248" cy="173043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CF9BAD-C783-11D8-E4E0-D48C01EB8485}"/>
              </a:ext>
            </a:extLst>
          </p:cNvPr>
          <p:cNvSpPr txBox="1"/>
          <p:nvPr/>
        </p:nvSpPr>
        <p:spPr>
          <a:xfrm>
            <a:off x="5535595" y="6247271"/>
            <a:ext cx="17886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▲</a:t>
            </a:r>
            <a:r>
              <a:rPr lang="ko-KR" altLang="en-US" sz="105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자율협력모듈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통신 시험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519102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F260CD0-05E2-4BEE-8504-2221CF114167}"/>
              </a:ext>
            </a:extLst>
          </p:cNvPr>
          <p:cNvSpPr/>
          <p:nvPr/>
        </p:nvSpPr>
        <p:spPr>
          <a:xfrm>
            <a:off x="346335" y="884493"/>
            <a:ext cx="10225136" cy="5704450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14">
            <a:extLst>
              <a:ext uri="{FF2B5EF4-FFF2-40B4-BE49-F238E27FC236}">
                <a16:creationId xmlns:a16="http://schemas.microsoft.com/office/drawing/2014/main" id="{02451577-0DF5-4BBF-B732-31B86F835A72}"/>
              </a:ext>
            </a:extLst>
          </p:cNvPr>
          <p:cNvSpPr/>
          <p:nvPr/>
        </p:nvSpPr>
        <p:spPr>
          <a:xfrm>
            <a:off x="522164" y="692596"/>
            <a:ext cx="2880320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진행 현황 </a:t>
            </a:r>
            <a:r>
              <a:rPr lang="en-US" altLang="ko-KR" sz="2000" b="1" kern="0" spc="-150" dirty="0">
                <a:solidFill>
                  <a:srgbClr val="FFC000">
                    <a:lumMod val="60000"/>
                    <a:lumOff val="40000"/>
                  </a:srgbClr>
                </a:solidFill>
              </a:rPr>
              <a:t>[2/2]</a:t>
            </a:r>
            <a:endParaRPr lang="ko-KR" altLang="en-US" sz="2000" spc="-15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5264F0-63D3-42E3-BA46-6D6DE5C03A34}"/>
              </a:ext>
            </a:extLst>
          </p:cNvPr>
          <p:cNvSpPr/>
          <p:nvPr/>
        </p:nvSpPr>
        <p:spPr>
          <a:xfrm>
            <a:off x="3799605" y="2100897"/>
            <a:ext cx="6605385" cy="22123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4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직사각형 14">
            <a:extLst>
              <a:ext uri="{FF2B5EF4-FFF2-40B4-BE49-F238E27FC236}">
                <a16:creationId xmlns:a16="http://schemas.microsoft.com/office/drawing/2014/main" id="{D150376B-E2FE-C3A6-FCFF-9387D47CD689}"/>
              </a:ext>
            </a:extLst>
          </p:cNvPr>
          <p:cNvSpPr/>
          <p:nvPr/>
        </p:nvSpPr>
        <p:spPr>
          <a:xfrm>
            <a:off x="276436" y="6624383"/>
            <a:ext cx="10140528" cy="49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spc="-150"/>
              <a:t>실시간 </a:t>
            </a:r>
            <a:r>
              <a:rPr lang="ko-KR" altLang="en-US" sz="1800" b="1" spc="-150" dirty="0"/>
              <a:t>무결성 보장 알고리즘 개발 및 성능 향상을 위한 추가 연구 수행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42A8B14-6423-4B9A-87FF-AD78C7B2997E}"/>
              </a:ext>
            </a:extLst>
          </p:cNvPr>
          <p:cNvSpPr/>
          <p:nvPr/>
        </p:nvSpPr>
        <p:spPr>
          <a:xfrm>
            <a:off x="530115" y="2755758"/>
            <a:ext cx="2815182" cy="86166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4000"/>
                  <a:lumOff val="26000"/>
                </a:schemeClr>
              </a:gs>
              <a:gs pos="89375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36000"/>
                  <a:lumOff val="64000"/>
                </a:schemeClr>
              </a:gs>
              <a:gs pos="83000">
                <a:schemeClr val="accent1">
                  <a:lumMod val="24000"/>
                  <a:lumOff val="76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4D1B987-7C1C-4712-B006-80595DE3B725}"/>
              </a:ext>
            </a:extLst>
          </p:cNvPr>
          <p:cNvSpPr/>
          <p:nvPr/>
        </p:nvSpPr>
        <p:spPr>
          <a:xfrm rot="11357116">
            <a:off x="1999653" y="2497691"/>
            <a:ext cx="465610" cy="368466"/>
          </a:xfrm>
          <a:custGeom>
            <a:avLst/>
            <a:gdLst>
              <a:gd name="connsiteX0" fmla="*/ 914400 w 914400"/>
              <a:gd name="connsiteY0" fmla="*/ 0 h 1971675"/>
              <a:gd name="connsiteX1" fmla="*/ 285750 w 914400"/>
              <a:gd name="connsiteY1" fmla="*/ 1238250 h 1971675"/>
              <a:gd name="connsiteX2" fmla="*/ 466725 w 914400"/>
              <a:gd name="connsiteY2" fmla="*/ 1152525 h 1971675"/>
              <a:gd name="connsiteX3" fmla="*/ 0 w 914400"/>
              <a:gd name="connsiteY3" fmla="*/ 1971675 h 1971675"/>
              <a:gd name="connsiteX4" fmla="*/ 704850 w 914400"/>
              <a:gd name="connsiteY4" fmla="*/ 981075 h 1971675"/>
              <a:gd name="connsiteX5" fmla="*/ 438150 w 914400"/>
              <a:gd name="connsiteY5" fmla="*/ 1095375 h 1971675"/>
              <a:gd name="connsiteX6" fmla="*/ 914400 w 914400"/>
              <a:gd name="connsiteY6" fmla="*/ 0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1971675">
                <a:moveTo>
                  <a:pt x="914400" y="0"/>
                </a:moveTo>
                <a:lnTo>
                  <a:pt x="285750" y="1238250"/>
                </a:lnTo>
                <a:lnTo>
                  <a:pt x="466725" y="1152525"/>
                </a:lnTo>
                <a:lnTo>
                  <a:pt x="0" y="1971675"/>
                </a:lnTo>
                <a:lnTo>
                  <a:pt x="704850" y="981075"/>
                </a:lnTo>
                <a:lnTo>
                  <a:pt x="438150" y="1095375"/>
                </a:lnTo>
                <a:lnTo>
                  <a:pt x="914400" y="0"/>
                </a:lnTo>
                <a:close/>
              </a:path>
            </a:pathLst>
          </a:custGeom>
          <a:solidFill>
            <a:srgbClr val="FFF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98466D9C-167E-404D-BBCF-57C43EF65923}"/>
              </a:ext>
            </a:extLst>
          </p:cNvPr>
          <p:cNvSpPr/>
          <p:nvPr/>
        </p:nvSpPr>
        <p:spPr>
          <a:xfrm rot="10242884" flipH="1">
            <a:off x="1278647" y="2501699"/>
            <a:ext cx="465610" cy="368466"/>
          </a:xfrm>
          <a:custGeom>
            <a:avLst/>
            <a:gdLst>
              <a:gd name="connsiteX0" fmla="*/ 914400 w 914400"/>
              <a:gd name="connsiteY0" fmla="*/ 0 h 1971675"/>
              <a:gd name="connsiteX1" fmla="*/ 285750 w 914400"/>
              <a:gd name="connsiteY1" fmla="*/ 1238250 h 1971675"/>
              <a:gd name="connsiteX2" fmla="*/ 466725 w 914400"/>
              <a:gd name="connsiteY2" fmla="*/ 1152525 h 1971675"/>
              <a:gd name="connsiteX3" fmla="*/ 0 w 914400"/>
              <a:gd name="connsiteY3" fmla="*/ 1971675 h 1971675"/>
              <a:gd name="connsiteX4" fmla="*/ 704850 w 914400"/>
              <a:gd name="connsiteY4" fmla="*/ 981075 h 1971675"/>
              <a:gd name="connsiteX5" fmla="*/ 438150 w 914400"/>
              <a:gd name="connsiteY5" fmla="*/ 1095375 h 1971675"/>
              <a:gd name="connsiteX6" fmla="*/ 914400 w 914400"/>
              <a:gd name="connsiteY6" fmla="*/ 0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1971675">
                <a:moveTo>
                  <a:pt x="914400" y="0"/>
                </a:moveTo>
                <a:lnTo>
                  <a:pt x="285750" y="1238250"/>
                </a:lnTo>
                <a:lnTo>
                  <a:pt x="466725" y="1152525"/>
                </a:lnTo>
                <a:lnTo>
                  <a:pt x="0" y="1971675"/>
                </a:lnTo>
                <a:lnTo>
                  <a:pt x="704850" y="981075"/>
                </a:lnTo>
                <a:lnTo>
                  <a:pt x="438150" y="1095375"/>
                </a:lnTo>
                <a:lnTo>
                  <a:pt x="914400" y="0"/>
                </a:lnTo>
                <a:close/>
              </a:path>
            </a:pathLst>
          </a:custGeom>
          <a:solidFill>
            <a:srgbClr val="FFF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Picture 34" descr="Drone Vector Art, Icons, and Graphics for Free Download">
            <a:extLst>
              <a:ext uri="{FF2B5EF4-FFF2-40B4-BE49-F238E27FC236}">
                <a16:creationId xmlns:a16="http://schemas.microsoft.com/office/drawing/2014/main" id="{7BFCA0BF-4307-4936-A6A8-2C6DA16F5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7515" y="2201637"/>
            <a:ext cx="707782" cy="4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4" descr="Drone Vector Art, Icons, and Graphics for Free Download">
            <a:extLst>
              <a:ext uri="{FF2B5EF4-FFF2-40B4-BE49-F238E27FC236}">
                <a16:creationId xmlns:a16="http://schemas.microsoft.com/office/drawing/2014/main" id="{C50EC029-B750-47D6-ABCE-C1E1951F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5973" y="2690589"/>
            <a:ext cx="1036350" cy="69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DBB1EC-03DE-43F6-ACCF-C9CD44C6D62E}"/>
              </a:ext>
            </a:extLst>
          </p:cNvPr>
          <p:cNvSpPr txBox="1"/>
          <p:nvPr/>
        </p:nvSpPr>
        <p:spPr>
          <a:xfrm>
            <a:off x="292402" y="2979903"/>
            <a:ext cx="14927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/>
              <a:t>상대기체 기반 </a:t>
            </a:r>
            <a:r>
              <a:rPr lang="ko-KR" altLang="en-US" sz="1050" b="1" dirty="0"/>
              <a:t>모니터</a:t>
            </a:r>
            <a:endParaRPr lang="en-US" altLang="ko-KR" sz="1050" b="1" dirty="0"/>
          </a:p>
          <a:p>
            <a:pPr algn="ctr"/>
            <a:r>
              <a:rPr lang="en-US" altLang="ko-KR" sz="1050" b="1" dirty="0"/>
              <a:t>(Eph., CCD,…)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7AEA43-40DD-4847-A043-61AF1F0BA224}"/>
              </a:ext>
            </a:extLst>
          </p:cNvPr>
          <p:cNvSpPr txBox="1"/>
          <p:nvPr/>
        </p:nvSpPr>
        <p:spPr>
          <a:xfrm>
            <a:off x="1594645" y="3227598"/>
            <a:ext cx="579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i="1" dirty="0"/>
              <a:t>Base</a:t>
            </a:r>
            <a:endParaRPr lang="ko-KR" altLang="en-US" sz="1400" b="1" i="1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D7C1229-201A-4FF6-BF20-98B31D2A1A66}"/>
              </a:ext>
            </a:extLst>
          </p:cNvPr>
          <p:cNvCxnSpPr>
            <a:cxnSpLocks/>
            <a:endCxn id="16" idx="5"/>
          </p:cNvCxnSpPr>
          <p:nvPr/>
        </p:nvCxnSpPr>
        <p:spPr>
          <a:xfrm>
            <a:off x="1896640" y="3207085"/>
            <a:ext cx="1036383" cy="28414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476028-1546-4C0F-840A-1E7A1EF05EE4}"/>
              </a:ext>
            </a:extLst>
          </p:cNvPr>
          <p:cNvSpPr txBox="1"/>
          <p:nvPr/>
        </p:nvSpPr>
        <p:spPr>
          <a:xfrm>
            <a:off x="1936943" y="3602211"/>
            <a:ext cx="1765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i="1" dirty="0">
                <a:solidFill>
                  <a:srgbClr val="0000FF"/>
                </a:solidFill>
              </a:rPr>
              <a:t>무결성 보장 범위</a:t>
            </a:r>
            <a:endParaRPr lang="en-US" altLang="ko-KR" sz="1600" b="1" i="1" dirty="0">
              <a:solidFill>
                <a:srgbClr val="0000FF"/>
              </a:solidFill>
            </a:endParaRPr>
          </a:p>
          <a:p>
            <a:pPr algn="ctr"/>
            <a:r>
              <a:rPr lang="ko-KR" altLang="en-US" sz="1600" b="1" i="1" dirty="0">
                <a:solidFill>
                  <a:srgbClr val="0000FF"/>
                </a:solidFill>
              </a:rPr>
              <a:t>목표 </a:t>
            </a:r>
            <a:r>
              <a:rPr lang="en-US" altLang="ko-KR" sz="1600" b="1" i="1" dirty="0">
                <a:solidFill>
                  <a:srgbClr val="0000FF"/>
                </a:solidFill>
              </a:rPr>
              <a:t>: ~ 50 m</a:t>
            </a:r>
            <a:endParaRPr lang="ko-KR" altLang="en-US" sz="1600" b="1" i="1" dirty="0">
              <a:solidFill>
                <a:srgbClr val="000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B79C9E-17A9-474E-9385-432ED7B8C68D}"/>
              </a:ext>
            </a:extLst>
          </p:cNvPr>
          <p:cNvSpPr txBox="1"/>
          <p:nvPr/>
        </p:nvSpPr>
        <p:spPr>
          <a:xfrm>
            <a:off x="8194331" y="3570730"/>
            <a:ext cx="253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모니터 정상 작동 확인</a:t>
            </a:r>
            <a:endParaRPr lang="en-US" altLang="ko-KR" sz="1400" b="1" dirty="0"/>
          </a:p>
          <a:p>
            <a:pPr marL="182563" indent="-182563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보호 </a:t>
            </a:r>
            <a:r>
              <a:rPr lang="ko-KR" altLang="en-US" sz="1400" b="1"/>
              <a:t>수준 검증 완료</a:t>
            </a:r>
            <a:endParaRPr lang="en-US" altLang="ko-KR" sz="14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E7BF36-2B1D-4F76-B712-5033AD78401E}"/>
              </a:ext>
            </a:extLst>
          </p:cNvPr>
          <p:cNvSpPr/>
          <p:nvPr/>
        </p:nvSpPr>
        <p:spPr>
          <a:xfrm>
            <a:off x="8097146" y="2664880"/>
            <a:ext cx="2276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/>
              <a:t>상용</a:t>
            </a:r>
            <a:r>
              <a:rPr lang="en-US" altLang="ko-KR" sz="1400" b="1"/>
              <a:t> </a:t>
            </a:r>
            <a:r>
              <a:rPr lang="ko-KR" altLang="en-US" sz="1400" b="1"/>
              <a:t>수신기 기반</a:t>
            </a:r>
            <a:endParaRPr lang="en-US" altLang="ko-KR" sz="1400" b="1"/>
          </a:p>
          <a:p>
            <a:pPr algn="ctr"/>
            <a:r>
              <a:rPr lang="en-US" altLang="ko-KR" sz="1400" b="1"/>
              <a:t>GNSS </a:t>
            </a:r>
            <a:r>
              <a:rPr lang="ko-KR" altLang="en-US" sz="1400" b="1"/>
              <a:t>실측치 수집</a:t>
            </a:r>
            <a:endParaRPr lang="en-US" altLang="ko-KR" sz="1400" b="1" dirty="0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7F959671-A113-47C2-A412-246ED4D5F113}"/>
              </a:ext>
            </a:extLst>
          </p:cNvPr>
          <p:cNvSpPr/>
          <p:nvPr/>
        </p:nvSpPr>
        <p:spPr>
          <a:xfrm>
            <a:off x="8955789" y="3258291"/>
            <a:ext cx="576064" cy="22949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1E5109-550E-86D0-7905-E71E397A1242}"/>
              </a:ext>
            </a:extLst>
          </p:cNvPr>
          <p:cNvCxnSpPr/>
          <p:nvPr/>
        </p:nvCxnSpPr>
        <p:spPr>
          <a:xfrm>
            <a:off x="8118000" y="2461132"/>
            <a:ext cx="345898" cy="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7BAED2-CA23-B965-7924-D1FA98E0273D}"/>
              </a:ext>
            </a:extLst>
          </p:cNvPr>
          <p:cNvCxnSpPr/>
          <p:nvPr/>
        </p:nvCxnSpPr>
        <p:spPr>
          <a:xfrm>
            <a:off x="8119458" y="2313720"/>
            <a:ext cx="345898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CD89C2-AA70-E227-614E-DBAA6DEC4B3A}"/>
              </a:ext>
            </a:extLst>
          </p:cNvPr>
          <p:cNvSpPr txBox="1"/>
          <p:nvPr/>
        </p:nvSpPr>
        <p:spPr>
          <a:xfrm>
            <a:off x="8443284" y="218994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위치오차</a:t>
            </a:r>
            <a:endParaRPr lang="en-US" altLang="ko-KR" sz="1000" dirty="0"/>
          </a:p>
          <a:p>
            <a:r>
              <a:rPr lang="ko-KR" altLang="en-US" sz="1000" dirty="0"/>
              <a:t>보호수준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A12BAE-F116-A2ED-0870-F92F1AEA4B39}"/>
              </a:ext>
            </a:extLst>
          </p:cNvPr>
          <p:cNvSpPr/>
          <p:nvPr/>
        </p:nvSpPr>
        <p:spPr>
          <a:xfrm>
            <a:off x="8078689" y="2182416"/>
            <a:ext cx="1015628" cy="367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rcRect l="7381" t="4289" r="8905" b="6515"/>
          <a:stretch/>
        </p:blipFill>
        <p:spPr>
          <a:xfrm>
            <a:off x="4072120" y="2195154"/>
            <a:ext cx="3868640" cy="20481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258FF4-BC8D-4A1E-A946-C45A252FB57B}"/>
              </a:ext>
            </a:extLst>
          </p:cNvPr>
          <p:cNvSpPr txBox="1"/>
          <p:nvPr/>
        </p:nvSpPr>
        <p:spPr>
          <a:xfrm>
            <a:off x="3906540" y="2227034"/>
            <a:ext cx="306552" cy="1959952"/>
          </a:xfrm>
          <a:prstGeom prst="rect">
            <a:avLst/>
          </a:prstGeom>
          <a:solidFill>
            <a:schemeClr val="bg1"/>
          </a:solidFill>
        </p:spPr>
        <p:txBody>
          <a:bodyPr vert="vert270" wrap="none" lIns="0" tIns="0" rIns="0" bIns="0" rtlCol="0" anchor="ctr">
            <a:noAutofit/>
          </a:bodyPr>
          <a:lstStyle/>
          <a:p>
            <a:pPr algn="ctr"/>
            <a:r>
              <a:rPr lang="en-US" altLang="ko-KR" sz="900"/>
              <a:t>E,N,U </a:t>
            </a:r>
            <a:r>
              <a:rPr lang="ko-KR" altLang="en-US" sz="900"/>
              <a:t>방향 상대 </a:t>
            </a:r>
            <a:r>
              <a:rPr lang="ko-KR" altLang="en-US" sz="900" dirty="0"/>
              <a:t>벡터 </a:t>
            </a:r>
            <a:r>
              <a:rPr lang="en-US" altLang="ko-KR" sz="900" dirty="0"/>
              <a:t>(m)</a:t>
            </a:r>
            <a:endParaRPr lang="ko-KR" altLang="en-US" sz="9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034881-7351-4EBE-9705-3494F6056FC6}"/>
              </a:ext>
            </a:extLst>
          </p:cNvPr>
          <p:cNvSpPr txBox="1"/>
          <p:nvPr/>
        </p:nvSpPr>
        <p:spPr>
          <a:xfrm>
            <a:off x="4568470" y="2299042"/>
            <a:ext cx="1851789" cy="276999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cm </a:t>
            </a:r>
            <a:r>
              <a:rPr lang="ko-KR" altLang="en-US" sz="1200" b="1">
                <a:solidFill>
                  <a:srgbClr val="C00000"/>
                </a:solidFill>
              </a:rPr>
              <a:t>수준 보호</a:t>
            </a:r>
            <a:r>
              <a:rPr lang="en-US" altLang="ko-KR" sz="1200" b="1">
                <a:solidFill>
                  <a:srgbClr val="C00000"/>
                </a:solidFill>
              </a:rPr>
              <a:t> </a:t>
            </a:r>
            <a:r>
              <a:rPr lang="ko-KR" altLang="en-US" sz="1200" b="1">
                <a:solidFill>
                  <a:srgbClr val="C00000"/>
                </a:solidFill>
              </a:rPr>
              <a:t>수준 산출</a:t>
            </a:r>
            <a:endParaRPr lang="en-US" altLang="ko-KR" sz="1200" b="1" dirty="0">
              <a:solidFill>
                <a:srgbClr val="C00000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8350" y="4894128"/>
            <a:ext cx="4137591" cy="163347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6FA7C4C-E8BE-4C6D-9179-4839E4062332}"/>
              </a:ext>
            </a:extLst>
          </p:cNvPr>
          <p:cNvSpPr txBox="1"/>
          <p:nvPr/>
        </p:nvSpPr>
        <p:spPr>
          <a:xfrm>
            <a:off x="5850444" y="6199645"/>
            <a:ext cx="453511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>
                <a:solidFill>
                  <a:schemeClr val="accent1">
                    <a:lumMod val="75000"/>
                  </a:schemeClr>
                </a:solidFill>
              </a:rPr>
              <a:t>실측치 기반 </a:t>
            </a:r>
            <a:r>
              <a:rPr lang="en-US" altLang="ko-KR" sz="1600" b="1" i="1">
                <a:solidFill>
                  <a:schemeClr val="accent1">
                    <a:lumMod val="75000"/>
                  </a:schemeClr>
                </a:solidFill>
              </a:rPr>
              <a:t>RTK/INS </a:t>
            </a:r>
            <a:r>
              <a:rPr lang="ko-KR" altLang="en-US" sz="1600" b="1" i="1">
                <a:solidFill>
                  <a:schemeClr val="accent1">
                    <a:lumMod val="75000"/>
                  </a:schemeClr>
                </a:solidFill>
              </a:rPr>
              <a:t>시스템의 보호 수준 검증</a:t>
            </a:r>
            <a:endParaRPr lang="ko-KR" altLang="en-US" sz="16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7831" y="5083416"/>
            <a:ext cx="968044" cy="60784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B35AB25-E302-4674-A928-5516E442F71E}"/>
              </a:ext>
            </a:extLst>
          </p:cNvPr>
          <p:cNvSpPr txBox="1"/>
          <p:nvPr/>
        </p:nvSpPr>
        <p:spPr>
          <a:xfrm>
            <a:off x="676434" y="1355586"/>
            <a:ext cx="95628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kern="0" spc="-130" dirty="0">
                <a:latin typeface="+mn-ea"/>
              </a:rPr>
              <a:t>실시간 상대 벡터 무결성 보장 </a:t>
            </a:r>
            <a:r>
              <a:rPr lang="en-US" altLang="ko-KR" sz="1800" b="1" kern="0" spc="-130" dirty="0">
                <a:latin typeface="+mn-ea"/>
              </a:rPr>
              <a:t>SW </a:t>
            </a:r>
            <a:r>
              <a:rPr lang="ko-KR" altLang="en-US" sz="1800" b="1" kern="0" spc="-130" dirty="0">
                <a:latin typeface="+mn-ea"/>
              </a:rPr>
              <a:t>구현 및 실측치 기반 후처리 검증 완료</a:t>
            </a:r>
            <a:endParaRPr lang="en-US" altLang="ko-KR" sz="1800" dirty="0"/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b="1" i="1" dirty="0">
                <a:solidFill>
                  <a:srgbClr val="00B050"/>
                </a:solidFill>
              </a:rPr>
              <a:t>실시간 </a:t>
            </a:r>
            <a:r>
              <a:rPr lang="en-US" altLang="ko-KR" sz="1600" b="1" i="1" dirty="0">
                <a:solidFill>
                  <a:srgbClr val="00B050"/>
                </a:solidFill>
              </a:rPr>
              <a:t>Ephemeris/CCD </a:t>
            </a:r>
            <a:r>
              <a:rPr lang="ko-KR" altLang="en-US" sz="1600" b="1" i="1" dirty="0">
                <a:solidFill>
                  <a:srgbClr val="00B050"/>
                </a:solidFill>
              </a:rPr>
              <a:t>고장 모니터 및 상대 벡터 산출 </a:t>
            </a:r>
            <a:r>
              <a:rPr lang="en-US" altLang="ko-KR" sz="1600" b="1" i="1" dirty="0">
                <a:solidFill>
                  <a:srgbClr val="00B050"/>
                </a:solidFill>
              </a:rPr>
              <a:t>SW </a:t>
            </a:r>
            <a:r>
              <a:rPr lang="ko-KR" altLang="en-US" sz="1600" b="1" i="1" dirty="0">
                <a:solidFill>
                  <a:srgbClr val="00B050"/>
                </a:solidFill>
              </a:rPr>
              <a:t>구현</a:t>
            </a:r>
            <a:endParaRPr lang="en-US" altLang="ko-KR" sz="1600" b="1" i="1" dirty="0">
              <a:solidFill>
                <a:srgbClr val="00B050"/>
              </a:solidFill>
            </a:endParaRP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0000FF"/>
              </a:solidFill>
            </a:endParaRP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0000FF"/>
              </a:solidFill>
            </a:endParaRP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0000FF"/>
              </a:solidFill>
            </a:endParaRP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0000FF"/>
              </a:solidFill>
            </a:endParaRP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0000FF"/>
              </a:solidFill>
            </a:endParaRP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0000FF"/>
              </a:solidFill>
            </a:endParaRP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0000FF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100" b="1" kern="0" spc="-130" dirty="0">
              <a:latin typeface="+mn-ea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800" b="1" kern="0" spc="-130" dirty="0">
                <a:latin typeface="+mn-ea"/>
              </a:rPr>
              <a:t>상대벡터 무결성 서비스 보장 범위 확장  및 성능 향상을 위한 이론 연구 검증</a:t>
            </a:r>
            <a:endParaRPr lang="en-US" altLang="ko-KR" sz="1800" b="1" kern="0" spc="-130" dirty="0">
              <a:latin typeface="+mn-ea"/>
            </a:endParaRP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1</a:t>
            </a:r>
            <a:r>
              <a:rPr lang="ko-KR" altLang="en-US" sz="1600" dirty="0"/>
              <a:t>단계에서 무결성 보장 범위 확장 및</a:t>
            </a:r>
            <a:br>
              <a:rPr lang="en-US" altLang="ko-KR" sz="1600" dirty="0"/>
            </a:br>
            <a:r>
              <a:rPr lang="en-US" altLang="ko-KR" sz="1600" dirty="0"/>
              <a:t>RTK/INS </a:t>
            </a:r>
            <a:r>
              <a:rPr lang="ko-KR" altLang="en-US" sz="1600" dirty="0"/>
              <a:t>시스템에 대한 이론 연구를 수행함</a:t>
            </a:r>
            <a:r>
              <a:rPr lang="en-US" altLang="ko-KR" sz="1600" dirty="0"/>
              <a:t>.</a:t>
            </a: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</a:t>
            </a:r>
            <a:r>
              <a:rPr lang="ko-KR" altLang="en-US" sz="1600" dirty="0"/>
              <a:t>단계에서 </a:t>
            </a:r>
            <a:r>
              <a:rPr lang="en-US" altLang="ko-KR" sz="1600" dirty="0"/>
              <a:t>GNSS </a:t>
            </a:r>
            <a:r>
              <a:rPr lang="ko-KR" altLang="en-US" sz="1600" dirty="0"/>
              <a:t>실측치를 활용하여 검증함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b="1" dirty="0"/>
              <a:t>상대 벡터 무결성 보장 범위를 </a:t>
            </a:r>
            <a:r>
              <a:rPr lang="en-US" altLang="ko-KR" sz="1600" b="1" dirty="0"/>
              <a:t>km </a:t>
            </a:r>
            <a:br>
              <a:rPr lang="en-US" altLang="ko-KR" sz="1600" b="1" dirty="0"/>
            </a:br>
            <a:r>
              <a:rPr lang="ko-KR" altLang="en-US" sz="1600" b="1" dirty="0"/>
              <a:t>수준으로 확장 및 성능 향상 가능성 확인 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23736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122C439-8CC5-4B90-88C2-3CBEBB149D97}"/>
              </a:ext>
            </a:extLst>
          </p:cNvPr>
          <p:cNvSpPr/>
          <p:nvPr/>
        </p:nvSpPr>
        <p:spPr>
          <a:xfrm>
            <a:off x="346335" y="884493"/>
            <a:ext cx="10225136" cy="6282360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14">
            <a:extLst>
              <a:ext uri="{FF2B5EF4-FFF2-40B4-BE49-F238E27FC236}">
                <a16:creationId xmlns:a16="http://schemas.microsoft.com/office/drawing/2014/main" id="{BEC63A00-B3B6-435D-9274-200DDA880C4F}"/>
              </a:ext>
            </a:extLst>
          </p:cNvPr>
          <p:cNvSpPr/>
          <p:nvPr/>
        </p:nvSpPr>
        <p:spPr>
          <a:xfrm>
            <a:off x="522164" y="692596"/>
            <a:ext cx="2880320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진행 현황</a:t>
            </a:r>
            <a:endParaRPr lang="ko-KR" altLang="en-US" sz="2000" spc="-150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위탁과제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40116-102E-1B12-4E0C-0C9E33EF65A5}"/>
              </a:ext>
            </a:extLst>
          </p:cNvPr>
          <p:cNvSpPr txBox="1">
            <a:spLocks/>
          </p:cNvSpPr>
          <p:nvPr/>
        </p:nvSpPr>
        <p:spPr>
          <a:xfrm>
            <a:off x="378148" y="1420645"/>
            <a:ext cx="10004835" cy="4966878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HW 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설계 및 제작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정밀항법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수신기 제작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다중위성군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(GPS, GLO, GAL, BDS),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다중 주파수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(L1, L2C, L5)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위성 항법 수행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진동 상황에서의 강건성 확보를 위한 </a:t>
            </a: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기구물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및 커넥터 활용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marL="357187" lvl="1" indent="0" latinLnBrk="0">
              <a:lnSpc>
                <a:spcPct val="100000"/>
              </a:lnSpc>
              <a:buClr>
                <a:schemeClr val="tx1"/>
              </a:buClr>
              <a:buNone/>
            </a:pPr>
            <a:endParaRPr lang="en-US" altLang="ko-KR" sz="105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Pixhawk4 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호환성 확보를 위한 성능 향상 요청 반영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기존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GNSS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목표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: Output rate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2Hz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사업단 요청 사안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: Pixhawk4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와의 호환성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개선을 위한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output rate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향상 요청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(≧4Hz)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결과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: Output rate 4Hz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동작 검증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2" latinLnBrk="0">
              <a:lnSpc>
                <a:spcPct val="100000"/>
              </a:lnSpc>
              <a:buClr>
                <a:schemeClr val="tx1"/>
              </a:buClr>
            </a:pPr>
            <a:r>
              <a:rPr lang="en-US" altLang="ko-KR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GNSS </a:t>
            </a:r>
            <a:r>
              <a:rPr lang="ko-KR" altLang="en-US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신호 수신</a:t>
            </a:r>
            <a:r>
              <a:rPr lang="en-US" altLang="ko-KR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, </a:t>
            </a:r>
            <a:r>
              <a:rPr lang="ko-KR" altLang="en-US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항법 수행</a:t>
            </a:r>
            <a:r>
              <a:rPr lang="en-US" altLang="ko-KR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, </a:t>
            </a:r>
            <a:r>
              <a:rPr lang="ko-KR" altLang="en-US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젯슨나노로의</a:t>
            </a:r>
            <a:r>
              <a:rPr lang="ko-KR" altLang="en-US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상대벡터 송신까지 </a:t>
            </a:r>
            <a:r>
              <a:rPr lang="ko-KR" altLang="en-US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전과정</a:t>
            </a:r>
            <a:r>
              <a:rPr lang="ko-KR" altLang="en-US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수행이 </a:t>
            </a:r>
            <a:r>
              <a:rPr lang="en-US" altLang="ko-KR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4Hz</a:t>
            </a:r>
            <a:r>
              <a:rPr lang="ko-KR" altLang="en-US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로 정상동작</a:t>
            </a:r>
            <a:endParaRPr lang="en-US" altLang="ko-KR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75E64A0C-23F4-40BA-8455-CD906D84A9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0356" y="4615247"/>
            <a:ext cx="5933786" cy="2450118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46F909ED-5974-4CDD-B7C7-E27CF92044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0208" y="1145002"/>
            <a:ext cx="2401028" cy="242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48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42444" y="2935146"/>
            <a:ext cx="3899432" cy="695670"/>
          </a:xfrm>
          <a:prstGeom prst="rect">
            <a:avLst/>
          </a:prstGeom>
        </p:spPr>
        <p:txBody>
          <a:bodyPr wrap="none" lIns="39671" tIns="39671" rIns="39671" bIns="39671" anchor="ctr" anchorCtr="0">
            <a:spAutoFit/>
          </a:bodyPr>
          <a:lstStyle/>
          <a:p>
            <a:pPr indent="-314872" algn="ctr"/>
            <a:r>
              <a:rPr lang="en-US" altLang="ko-KR" sz="4000" b="1" spc="-165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n-ea"/>
                <a:cs typeface="함초롬돋움" panose="020B0604000101010101" pitchFamily="50" charset="-127"/>
              </a:rPr>
              <a:t>II. </a:t>
            </a:r>
            <a:r>
              <a:rPr lang="ko-KR" altLang="en-US" sz="4000" b="1" spc="-165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n-ea"/>
                <a:cs typeface="함초롬돋움" panose="020B0604000101010101" pitchFamily="50" charset="-127"/>
              </a:rPr>
              <a:t>연구 개발 계획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4CC3D6-0854-43AF-B77E-2AC2E436E450}"/>
              </a:ext>
            </a:extLst>
          </p:cNvPr>
          <p:cNvGrpSpPr/>
          <p:nvPr/>
        </p:nvGrpSpPr>
        <p:grpSpPr>
          <a:xfrm>
            <a:off x="3042444" y="3780631"/>
            <a:ext cx="7362444" cy="360040"/>
            <a:chOff x="5130676" y="3708623"/>
            <a:chExt cx="4320000" cy="360040"/>
          </a:xfrm>
        </p:grpSpPr>
        <p:sp>
          <p:nvSpPr>
            <p:cNvPr id="11" name="순서도: 처리 10">
              <a:extLst>
                <a:ext uri="{FF2B5EF4-FFF2-40B4-BE49-F238E27FC236}">
                  <a16:creationId xmlns:a16="http://schemas.microsoft.com/office/drawing/2014/main" id="{0E9E0094-CAC9-4565-8005-619B2ACCD100}"/>
                </a:ext>
              </a:extLst>
            </p:cNvPr>
            <p:cNvSpPr/>
            <p:nvPr/>
          </p:nvSpPr>
          <p:spPr>
            <a:xfrm>
              <a:off x="5130676" y="3708623"/>
              <a:ext cx="4320000" cy="36000"/>
            </a:xfrm>
            <a:prstGeom prst="flowChartProcess">
              <a:avLst/>
            </a:prstGeom>
            <a:gradFill>
              <a:gsLst>
                <a:gs pos="0">
                  <a:srgbClr val="1D70A7"/>
                </a:gs>
                <a:gs pos="60000">
                  <a:srgbClr val="1D70A7">
                    <a:alpha val="85000"/>
                  </a:srgbClr>
                </a:gs>
                <a:gs pos="100000">
                  <a:srgbClr val="74AF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처리 11">
              <a:extLst>
                <a:ext uri="{FF2B5EF4-FFF2-40B4-BE49-F238E27FC236}">
                  <a16:creationId xmlns:a16="http://schemas.microsoft.com/office/drawing/2014/main" id="{0A2CF47B-0863-4D0C-96FB-4BB89B3E8F62}"/>
                </a:ext>
              </a:extLst>
            </p:cNvPr>
            <p:cNvSpPr/>
            <p:nvPr/>
          </p:nvSpPr>
          <p:spPr>
            <a:xfrm rot="16200000">
              <a:off x="4968676" y="3870663"/>
              <a:ext cx="360000" cy="36000"/>
            </a:xfrm>
            <a:prstGeom prst="flowChartProcess">
              <a:avLst/>
            </a:prstGeom>
            <a:gradFill>
              <a:gsLst>
                <a:gs pos="0">
                  <a:srgbClr val="1D70A7"/>
                </a:gs>
                <a:gs pos="60000">
                  <a:srgbClr val="1D70A7">
                    <a:alpha val="85000"/>
                  </a:srgbClr>
                </a:gs>
                <a:gs pos="100000">
                  <a:srgbClr val="74AF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9169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8200F9D-B267-4745-92E7-29DD04672A65}"/>
              </a:ext>
            </a:extLst>
          </p:cNvPr>
          <p:cNvSpPr/>
          <p:nvPr/>
        </p:nvSpPr>
        <p:spPr>
          <a:xfrm>
            <a:off x="2687102" y="3985627"/>
            <a:ext cx="2875622" cy="3107372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2C29642-3966-4180-B1B7-AF9BE029C248}"/>
              </a:ext>
            </a:extLst>
          </p:cNvPr>
          <p:cNvSpPr/>
          <p:nvPr/>
        </p:nvSpPr>
        <p:spPr>
          <a:xfrm>
            <a:off x="6398824" y="3985627"/>
            <a:ext cx="4132452" cy="2706556"/>
          </a:xfrm>
          <a:prstGeom prst="roundRect">
            <a:avLst>
              <a:gd name="adj" fmla="val 5898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522163" y="108223"/>
            <a:ext cx="4104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1 &amp; 2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68" name="직사각형 14">
            <a:extLst>
              <a:ext uri="{FF2B5EF4-FFF2-40B4-BE49-F238E27FC236}">
                <a16:creationId xmlns:a16="http://schemas.microsoft.com/office/drawing/2014/main" id="{AE3B9B72-5FA0-4D06-9CBE-74B0D1C54908}"/>
              </a:ext>
            </a:extLst>
          </p:cNvPr>
          <p:cNvSpPr/>
          <p:nvPr/>
        </p:nvSpPr>
        <p:spPr>
          <a:xfrm>
            <a:off x="522164" y="692596"/>
            <a:ext cx="7992888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실시간 정밀 보정정보 생성 </a:t>
            </a:r>
            <a:r>
              <a:rPr lang="en-US" altLang="ko-KR" sz="2000" b="1" dirty="0">
                <a:solidFill>
                  <a:schemeClr val="bg1"/>
                </a:solidFill>
              </a:rPr>
              <a:t>SW </a:t>
            </a:r>
            <a:r>
              <a:rPr lang="ko-KR" altLang="en-US" sz="2000" b="1" dirty="0">
                <a:solidFill>
                  <a:schemeClr val="bg1"/>
                </a:solidFill>
              </a:rPr>
              <a:t>개발 및 실시간 정밀 </a:t>
            </a:r>
            <a:r>
              <a:rPr lang="ko-KR" altLang="en-US" sz="2000" b="1" dirty="0" err="1">
                <a:solidFill>
                  <a:schemeClr val="bg1"/>
                </a:solidFill>
              </a:rPr>
              <a:t>측위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SW </a:t>
            </a:r>
            <a:r>
              <a:rPr lang="ko-KR" altLang="en-US" sz="2000" b="1" dirty="0">
                <a:solidFill>
                  <a:schemeClr val="bg1"/>
                </a:solidFill>
              </a:rPr>
              <a:t>개발 </a:t>
            </a:r>
          </a:p>
        </p:txBody>
      </p:sp>
      <p:sp>
        <p:nvSpPr>
          <p:cNvPr id="69" name="내용 개체 틀 2">
            <a:extLst>
              <a:ext uri="{FF2B5EF4-FFF2-40B4-BE49-F238E27FC236}">
                <a16:creationId xmlns:a16="http://schemas.microsoft.com/office/drawing/2014/main" id="{22688870-ACFB-4746-9F21-C21E3C02E774}"/>
              </a:ext>
            </a:extLst>
          </p:cNvPr>
          <p:cNvSpPr txBox="1">
            <a:spLocks/>
          </p:cNvSpPr>
          <p:nvPr/>
        </p:nvSpPr>
        <p:spPr>
          <a:xfrm>
            <a:off x="378148" y="1476375"/>
            <a:ext cx="10004835" cy="2986172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/>
              <a:t>실시간 정밀 보정정보 생성 </a:t>
            </a:r>
            <a:r>
              <a:rPr lang="en-US" altLang="ko-KR" sz="1600" b="1" dirty="0"/>
              <a:t>SW </a:t>
            </a:r>
            <a:r>
              <a:rPr lang="ko-KR" altLang="en-US" sz="1600" b="1" dirty="0"/>
              <a:t>개발</a:t>
            </a:r>
            <a:endParaRPr lang="en-US" altLang="ko-KR" sz="1600" b="1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FF0000"/>
                </a:solidFill>
              </a:rPr>
              <a:t>Galileo </a:t>
            </a:r>
            <a:r>
              <a:rPr lang="ko-KR" altLang="en-US" sz="1400" b="1" dirty="0" err="1">
                <a:solidFill>
                  <a:srgbClr val="FF0000"/>
                </a:solidFill>
              </a:rPr>
              <a:t>위성군</a:t>
            </a:r>
            <a:r>
              <a:rPr lang="ko-KR" altLang="en-US" sz="1400" b="1" dirty="0">
                <a:solidFill>
                  <a:srgbClr val="FF0000"/>
                </a:solidFill>
              </a:rPr>
              <a:t> 보정정보 추가 지원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/>
              <a:t>실시간 정밀 항법 </a:t>
            </a:r>
            <a:r>
              <a:rPr lang="en-US" altLang="ko-KR" sz="1600" b="1" dirty="0"/>
              <a:t>SW </a:t>
            </a:r>
            <a:r>
              <a:rPr lang="ko-KR" altLang="en-US" sz="1600" b="1" dirty="0"/>
              <a:t>개발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및 검증</a:t>
            </a:r>
            <a:endParaRPr lang="en-US" altLang="ko-KR" sz="1600" b="1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FF0000"/>
                </a:solidFill>
              </a:rPr>
              <a:t>위치해 분리 비교 </a:t>
            </a:r>
            <a:r>
              <a:rPr lang="ko-KR" altLang="en-US" sz="1400" b="1" dirty="0">
                <a:solidFill>
                  <a:schemeClr val="tx1"/>
                </a:solidFill>
              </a:rPr>
              <a:t>모듈을 </a:t>
            </a:r>
            <a:r>
              <a:rPr lang="ko-KR" altLang="en-US" sz="1400" b="1" dirty="0" err="1">
                <a:solidFill>
                  <a:schemeClr val="tx1"/>
                </a:solidFill>
              </a:rPr>
              <a:t>단암수신기</a:t>
            </a:r>
            <a:r>
              <a:rPr lang="ko-KR" altLang="en-US" sz="1400" b="1" dirty="0">
                <a:solidFill>
                  <a:schemeClr val="tx1"/>
                </a:solidFill>
              </a:rPr>
              <a:t> 정밀 항법 </a:t>
            </a:r>
            <a:r>
              <a:rPr lang="en-US" altLang="ko-KR" sz="1400" b="1" dirty="0">
                <a:solidFill>
                  <a:schemeClr val="tx1"/>
                </a:solidFill>
              </a:rPr>
              <a:t>SW</a:t>
            </a:r>
            <a:r>
              <a:rPr lang="ko-KR" altLang="en-US" sz="1400" b="1" dirty="0" err="1">
                <a:solidFill>
                  <a:schemeClr val="tx1"/>
                </a:solidFill>
              </a:rPr>
              <a:t>에</a:t>
            </a:r>
            <a:r>
              <a:rPr lang="ko-KR" altLang="en-US" sz="1400" b="1" dirty="0">
                <a:solidFill>
                  <a:schemeClr val="tx1"/>
                </a:solidFill>
              </a:rPr>
              <a:t> 결합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2</a:t>
            </a:r>
            <a:r>
              <a:rPr lang="ko-KR" altLang="en-US" sz="1400" b="1" dirty="0">
                <a:solidFill>
                  <a:schemeClr val="tx1"/>
                </a:solidFill>
              </a:rPr>
              <a:t>차 테스트 베드 확장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반경 </a:t>
            </a:r>
            <a:r>
              <a:rPr lang="en-US" altLang="ko-KR" sz="1400" b="1" dirty="0">
                <a:solidFill>
                  <a:schemeClr val="tx1"/>
                </a:solidFill>
              </a:rPr>
              <a:t>100km)</a:t>
            </a:r>
            <a:r>
              <a:rPr lang="ko-KR" altLang="en-US" sz="1400" b="1" dirty="0" err="1">
                <a:solidFill>
                  <a:schemeClr val="tx1"/>
                </a:solidFill>
              </a:rPr>
              <a:t>에</a:t>
            </a:r>
            <a:r>
              <a:rPr lang="ko-KR" altLang="en-US" sz="1400" b="1" dirty="0">
                <a:solidFill>
                  <a:schemeClr val="tx1"/>
                </a:solidFill>
              </a:rPr>
              <a:t> 따른 보정정보 재조합 알고리즘 보완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pic>
        <p:nvPicPr>
          <p:cNvPr id="121" name="Picture 18">
            <a:extLst>
              <a:ext uri="{FF2B5EF4-FFF2-40B4-BE49-F238E27FC236}">
                <a16:creationId xmlns:a16="http://schemas.microsoft.com/office/drawing/2014/main" id="{1B8DB926-0FFE-4CA1-951B-F208B98648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285" y="4240903"/>
            <a:ext cx="1389215" cy="60214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061CB1B-C3DE-4160-ABEC-0105CC3934FD}"/>
              </a:ext>
            </a:extLst>
          </p:cNvPr>
          <p:cNvGrpSpPr/>
          <p:nvPr/>
        </p:nvGrpSpPr>
        <p:grpSpPr>
          <a:xfrm>
            <a:off x="3392214" y="3832444"/>
            <a:ext cx="1419066" cy="1419066"/>
            <a:chOff x="4325297" y="3674819"/>
            <a:chExt cx="1419066" cy="1419066"/>
          </a:xfrm>
        </p:grpSpPr>
        <p:pic>
          <p:nvPicPr>
            <p:cNvPr id="142" name="그래픽 141" descr="컴퓨터">
              <a:extLst>
                <a:ext uri="{FF2B5EF4-FFF2-40B4-BE49-F238E27FC236}">
                  <a16:creationId xmlns:a16="http://schemas.microsoft.com/office/drawing/2014/main" id="{C114F64E-2AC3-492E-8D5D-64BBD58A1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25297" y="3674819"/>
              <a:ext cx="1419066" cy="1419066"/>
            </a:xfrm>
            <a:prstGeom prst="rect">
              <a:avLst/>
            </a:prstGeom>
          </p:spPr>
        </p:pic>
        <p:pic>
          <p:nvPicPr>
            <p:cNvPr id="143" name="Picture 4" descr="파일:ISO C++ Logo.svg">
              <a:extLst>
                <a:ext uri="{FF2B5EF4-FFF2-40B4-BE49-F238E27FC236}">
                  <a16:creationId xmlns:a16="http://schemas.microsoft.com/office/drawing/2014/main" id="{C9BD3510-1B79-435C-B458-059B7F439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372" y="4132925"/>
              <a:ext cx="302904" cy="340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F32C626C-C80F-4ACB-BA8B-A1098D1BB6E0}"/>
              </a:ext>
            </a:extLst>
          </p:cNvPr>
          <p:cNvSpPr txBox="1"/>
          <p:nvPr/>
        </p:nvSpPr>
        <p:spPr>
          <a:xfrm>
            <a:off x="2496644" y="3636615"/>
            <a:ext cx="3411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B050"/>
                </a:solidFill>
              </a:rPr>
              <a:t>실시간</a:t>
            </a:r>
            <a:r>
              <a:rPr lang="ko-KR" altLang="en-US" sz="1600" b="1" dirty="0"/>
              <a:t> 정밀 보정정보 생성 </a:t>
            </a:r>
            <a:r>
              <a:rPr lang="en-US" altLang="ko-KR" sz="1600" b="1" dirty="0"/>
              <a:t>SW</a:t>
            </a:r>
            <a:endParaRPr lang="ko-KR" altLang="en-US" sz="1600" b="1" dirty="0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049A1948-ACD5-45E0-9ED6-2FA4FA031E17}"/>
              </a:ext>
            </a:extLst>
          </p:cNvPr>
          <p:cNvSpPr/>
          <p:nvPr/>
        </p:nvSpPr>
        <p:spPr>
          <a:xfrm>
            <a:off x="5418708" y="4240904"/>
            <a:ext cx="776940" cy="60214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AF04AF-BF89-4E39-815D-28CEFF6C126C}"/>
              </a:ext>
            </a:extLst>
          </p:cNvPr>
          <p:cNvSpPr txBox="1"/>
          <p:nvPr/>
        </p:nvSpPr>
        <p:spPr>
          <a:xfrm>
            <a:off x="7005478" y="3641351"/>
            <a:ext cx="2811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B050"/>
                </a:solidFill>
              </a:rPr>
              <a:t>실시간</a:t>
            </a:r>
            <a:r>
              <a:rPr lang="ko-KR" altLang="en-US" sz="1600" b="1" dirty="0"/>
              <a:t> 정밀 항법 </a:t>
            </a:r>
            <a:r>
              <a:rPr lang="en-US" altLang="ko-KR" sz="1600" b="1" dirty="0"/>
              <a:t>SW</a:t>
            </a:r>
            <a:endParaRPr lang="ko-KR" altLang="en-US" sz="16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DE1DEC-BE33-4B40-A46B-153BDCB3E264}"/>
              </a:ext>
            </a:extLst>
          </p:cNvPr>
          <p:cNvSpPr txBox="1"/>
          <p:nvPr/>
        </p:nvSpPr>
        <p:spPr>
          <a:xfrm>
            <a:off x="2798029" y="5158529"/>
            <a:ext cx="2636183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실시간 데이터 수집 </a:t>
            </a:r>
            <a:r>
              <a:rPr lang="en-US" altLang="ko-KR" sz="1400" b="1" dirty="0">
                <a:solidFill>
                  <a:schemeClr val="tx1"/>
                </a:solidFill>
              </a:rPr>
              <a:t>SW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1B7F8A-436E-43C6-AAAE-F5616BFFA6E8}"/>
              </a:ext>
            </a:extLst>
          </p:cNvPr>
          <p:cNvSpPr txBox="1"/>
          <p:nvPr/>
        </p:nvSpPr>
        <p:spPr>
          <a:xfrm>
            <a:off x="2798029" y="6588943"/>
            <a:ext cx="2636183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실시간 보정정보 방송 </a:t>
            </a:r>
            <a:r>
              <a:rPr lang="en-US" altLang="ko-KR" sz="1400" b="1" dirty="0">
                <a:solidFill>
                  <a:schemeClr val="tx1"/>
                </a:solidFill>
              </a:rPr>
              <a:t>SW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99E73A-9C60-47CF-B180-E62D42668362}"/>
              </a:ext>
            </a:extLst>
          </p:cNvPr>
          <p:cNvSpPr txBox="1"/>
          <p:nvPr/>
        </p:nvSpPr>
        <p:spPr>
          <a:xfrm>
            <a:off x="2798029" y="5878609"/>
            <a:ext cx="2636182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실시간 보정정보 생성 </a:t>
            </a:r>
            <a:r>
              <a:rPr lang="en-US" altLang="ko-KR" sz="1400" b="1" dirty="0">
                <a:solidFill>
                  <a:schemeClr val="tx1"/>
                </a:solidFill>
              </a:rPr>
              <a:t>SW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5" name="더하기 기호 44">
            <a:extLst>
              <a:ext uri="{FF2B5EF4-FFF2-40B4-BE49-F238E27FC236}">
                <a16:creationId xmlns:a16="http://schemas.microsoft.com/office/drawing/2014/main" id="{C61DB0EC-B6FE-4A97-ABA3-447F33F0AAEE}"/>
              </a:ext>
            </a:extLst>
          </p:cNvPr>
          <p:cNvSpPr/>
          <p:nvPr/>
        </p:nvSpPr>
        <p:spPr>
          <a:xfrm>
            <a:off x="3900096" y="5518609"/>
            <a:ext cx="360000" cy="360000"/>
          </a:xfrm>
          <a:prstGeom prst="mathPlus">
            <a:avLst>
              <a:gd name="adj1" fmla="val 2036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더하기 기호 70">
            <a:extLst>
              <a:ext uri="{FF2B5EF4-FFF2-40B4-BE49-F238E27FC236}">
                <a16:creationId xmlns:a16="http://schemas.microsoft.com/office/drawing/2014/main" id="{A3452761-3C28-4B92-9D90-E8A6D5845F70}"/>
              </a:ext>
            </a:extLst>
          </p:cNvPr>
          <p:cNvSpPr/>
          <p:nvPr/>
        </p:nvSpPr>
        <p:spPr>
          <a:xfrm>
            <a:off x="3900096" y="6228903"/>
            <a:ext cx="360000" cy="360000"/>
          </a:xfrm>
          <a:prstGeom prst="mathPlus">
            <a:avLst>
              <a:gd name="adj1" fmla="val 2036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C6EEF7C-C552-4086-9A63-A7D5CE550C0F}"/>
              </a:ext>
            </a:extLst>
          </p:cNvPr>
          <p:cNvSpPr txBox="1"/>
          <p:nvPr/>
        </p:nvSpPr>
        <p:spPr>
          <a:xfrm>
            <a:off x="6467566" y="5194243"/>
            <a:ext cx="1980712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실시간 정밀 </a:t>
            </a:r>
            <a:r>
              <a:rPr lang="ko-KR" altLang="en-US" sz="1400" b="1" dirty="0" err="1">
                <a:solidFill>
                  <a:schemeClr val="tx1"/>
                </a:solidFill>
              </a:rPr>
              <a:t>측위</a:t>
            </a:r>
            <a:r>
              <a:rPr lang="ko-KR" altLang="en-US" sz="1400" b="1" dirty="0">
                <a:solidFill>
                  <a:schemeClr val="tx1"/>
                </a:solidFill>
              </a:rPr>
              <a:t> 모듈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FCFEB0-DC0F-4D7E-AA40-2487D0EAD265}"/>
              </a:ext>
            </a:extLst>
          </p:cNvPr>
          <p:cNvSpPr txBox="1"/>
          <p:nvPr/>
        </p:nvSpPr>
        <p:spPr>
          <a:xfrm>
            <a:off x="6467566" y="5937453"/>
            <a:ext cx="1980712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위치해 분리비교 및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보호수준 산출 모듈</a:t>
            </a:r>
          </a:p>
        </p:txBody>
      </p:sp>
      <p:sp>
        <p:nvSpPr>
          <p:cNvPr id="75" name="더하기 기호 74">
            <a:extLst>
              <a:ext uri="{FF2B5EF4-FFF2-40B4-BE49-F238E27FC236}">
                <a16:creationId xmlns:a16="http://schemas.microsoft.com/office/drawing/2014/main" id="{FDD47CE4-75FA-44F4-82C8-6609C614AF05}"/>
              </a:ext>
            </a:extLst>
          </p:cNvPr>
          <p:cNvSpPr/>
          <p:nvPr/>
        </p:nvSpPr>
        <p:spPr>
          <a:xfrm>
            <a:off x="7311309" y="5577453"/>
            <a:ext cx="348259" cy="360000"/>
          </a:xfrm>
          <a:prstGeom prst="mathPlus">
            <a:avLst>
              <a:gd name="adj1" fmla="val 2036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BD5D445D-5E6B-407E-B09A-80450BC8246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2053" y="5066021"/>
            <a:ext cx="2083965" cy="1414154"/>
          </a:xfrm>
          <a:prstGeom prst="rect">
            <a:avLst/>
          </a:prstGeom>
          <a:noFill/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5300F52-B0E2-44AF-99C4-10238ED61027}"/>
              </a:ext>
            </a:extLst>
          </p:cNvPr>
          <p:cNvSpPr txBox="1"/>
          <p:nvPr/>
        </p:nvSpPr>
        <p:spPr>
          <a:xfrm>
            <a:off x="8322306" y="4417723"/>
            <a:ext cx="208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위치 오차 </a:t>
            </a:r>
            <a:r>
              <a:rPr lang="en-US" altLang="ko-KR" sz="1200" b="1" dirty="0"/>
              <a:t>&amp;</a:t>
            </a:r>
            <a:r>
              <a:rPr lang="ko-KR" altLang="en-US" sz="1200" b="1" dirty="0"/>
              <a:t> 보호 수준</a:t>
            </a:r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3A727F56-2FA2-4C66-AEA3-518BB016FD15}"/>
              </a:ext>
            </a:extLst>
          </p:cNvPr>
          <p:cNvSpPr/>
          <p:nvPr/>
        </p:nvSpPr>
        <p:spPr>
          <a:xfrm>
            <a:off x="2399367" y="4240904"/>
            <a:ext cx="671222" cy="60214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4D4B7F-3746-4B33-B4D1-9CAE80F6207F}"/>
              </a:ext>
            </a:extLst>
          </p:cNvPr>
          <p:cNvSpPr txBox="1"/>
          <p:nvPr/>
        </p:nvSpPr>
        <p:spPr>
          <a:xfrm>
            <a:off x="373038" y="3645605"/>
            <a:ext cx="1962793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2</a:t>
            </a:r>
            <a:r>
              <a:rPr lang="ko-KR" altLang="en-US" sz="1400" b="1" dirty="0"/>
              <a:t>차 테스트베드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983B72C-83E2-4CA3-8C5B-B2328C02535F}"/>
              </a:ext>
            </a:extLst>
          </p:cNvPr>
          <p:cNvGrpSpPr/>
          <p:nvPr/>
        </p:nvGrpSpPr>
        <p:grpSpPr>
          <a:xfrm>
            <a:off x="607643" y="4079934"/>
            <a:ext cx="1470559" cy="1788929"/>
            <a:chOff x="574737" y="2444522"/>
            <a:chExt cx="2071355" cy="2820683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0D339F6-A578-494C-A00B-7212C4C71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4737" y="2444522"/>
              <a:ext cx="2071355" cy="2820683"/>
            </a:xfrm>
            <a:prstGeom prst="rect">
              <a:avLst/>
            </a:prstGeom>
          </p:spPr>
        </p:pic>
        <p:sp>
          <p:nvSpPr>
            <p:cNvPr id="58" name="직사각형 10">
              <a:extLst>
                <a:ext uri="{FF2B5EF4-FFF2-40B4-BE49-F238E27FC236}">
                  <a16:creationId xmlns:a16="http://schemas.microsoft.com/office/drawing/2014/main" id="{C1F54D57-9858-4873-889F-3AB229FE8594}"/>
                </a:ext>
              </a:extLst>
            </p:cNvPr>
            <p:cNvSpPr/>
            <p:nvPr/>
          </p:nvSpPr>
          <p:spPr bwMode="auto">
            <a:xfrm>
              <a:off x="761969" y="2700865"/>
              <a:ext cx="1582976" cy="2482419"/>
            </a:xfrm>
            <a:custGeom>
              <a:avLst/>
              <a:gdLst>
                <a:gd name="connsiteX0" fmla="*/ 0 w 1828777"/>
                <a:gd name="connsiteY0" fmla="*/ 0 h 1503525"/>
                <a:gd name="connsiteX1" fmla="*/ 1828777 w 1828777"/>
                <a:gd name="connsiteY1" fmla="*/ 0 h 1503525"/>
                <a:gd name="connsiteX2" fmla="*/ 1828777 w 1828777"/>
                <a:gd name="connsiteY2" fmla="*/ 1503525 h 1503525"/>
                <a:gd name="connsiteX3" fmla="*/ 0 w 1828777"/>
                <a:gd name="connsiteY3" fmla="*/ 1503525 h 1503525"/>
                <a:gd name="connsiteX4" fmla="*/ 0 w 1828777"/>
                <a:gd name="connsiteY4" fmla="*/ 0 h 1503525"/>
                <a:gd name="connsiteX0" fmla="*/ 577048 w 2405825"/>
                <a:gd name="connsiteY0" fmla="*/ 0 h 2524457"/>
                <a:gd name="connsiteX1" fmla="*/ 2405825 w 2405825"/>
                <a:gd name="connsiteY1" fmla="*/ 0 h 2524457"/>
                <a:gd name="connsiteX2" fmla="*/ 2405825 w 2405825"/>
                <a:gd name="connsiteY2" fmla="*/ 1503525 h 2524457"/>
                <a:gd name="connsiteX3" fmla="*/ 0 w 2405825"/>
                <a:gd name="connsiteY3" fmla="*/ 2524457 h 2524457"/>
                <a:gd name="connsiteX4" fmla="*/ 577048 w 2405825"/>
                <a:gd name="connsiteY4" fmla="*/ 0 h 2524457"/>
                <a:gd name="connsiteX0" fmla="*/ 577048 w 2405825"/>
                <a:gd name="connsiteY0" fmla="*/ 0 h 2542213"/>
                <a:gd name="connsiteX1" fmla="*/ 2405825 w 2405825"/>
                <a:gd name="connsiteY1" fmla="*/ 0 h 2542213"/>
                <a:gd name="connsiteX2" fmla="*/ 1464792 w 2405825"/>
                <a:gd name="connsiteY2" fmla="*/ 2542213 h 2542213"/>
                <a:gd name="connsiteX3" fmla="*/ 0 w 2405825"/>
                <a:gd name="connsiteY3" fmla="*/ 2524457 h 2542213"/>
                <a:gd name="connsiteX4" fmla="*/ 577048 w 2405825"/>
                <a:gd name="connsiteY4" fmla="*/ 0 h 2542213"/>
                <a:gd name="connsiteX0" fmla="*/ 577048 w 2183884"/>
                <a:gd name="connsiteY0" fmla="*/ 0 h 2542213"/>
                <a:gd name="connsiteX1" fmla="*/ 2183884 w 2183884"/>
                <a:gd name="connsiteY1" fmla="*/ 834501 h 2542213"/>
                <a:gd name="connsiteX2" fmla="*/ 1464792 w 2183884"/>
                <a:gd name="connsiteY2" fmla="*/ 2542213 h 2542213"/>
                <a:gd name="connsiteX3" fmla="*/ 0 w 2183884"/>
                <a:gd name="connsiteY3" fmla="*/ 2524457 h 2542213"/>
                <a:gd name="connsiteX4" fmla="*/ 577048 w 2183884"/>
                <a:gd name="connsiteY4" fmla="*/ 0 h 2542213"/>
                <a:gd name="connsiteX0" fmla="*/ 577048 w 2183884"/>
                <a:gd name="connsiteY0" fmla="*/ 0 h 2524457"/>
                <a:gd name="connsiteX1" fmla="*/ 2183884 w 2183884"/>
                <a:gd name="connsiteY1" fmla="*/ 834501 h 2524457"/>
                <a:gd name="connsiteX2" fmla="*/ 1376016 w 2183884"/>
                <a:gd name="connsiteY2" fmla="*/ 2435681 h 2524457"/>
                <a:gd name="connsiteX3" fmla="*/ 0 w 2183884"/>
                <a:gd name="connsiteY3" fmla="*/ 2524457 h 2524457"/>
                <a:gd name="connsiteX4" fmla="*/ 577048 w 2183884"/>
                <a:gd name="connsiteY4" fmla="*/ 0 h 2524457"/>
                <a:gd name="connsiteX0" fmla="*/ 577048 w 2636645"/>
                <a:gd name="connsiteY0" fmla="*/ 372862 h 2897319"/>
                <a:gd name="connsiteX1" fmla="*/ 2636645 w 2636645"/>
                <a:gd name="connsiteY1" fmla="*/ 0 h 2897319"/>
                <a:gd name="connsiteX2" fmla="*/ 1376016 w 2636645"/>
                <a:gd name="connsiteY2" fmla="*/ 2808543 h 2897319"/>
                <a:gd name="connsiteX3" fmla="*/ 0 w 2636645"/>
                <a:gd name="connsiteY3" fmla="*/ 2897319 h 2897319"/>
                <a:gd name="connsiteX4" fmla="*/ 577048 w 2636645"/>
                <a:gd name="connsiteY4" fmla="*/ 372862 h 2897319"/>
                <a:gd name="connsiteX0" fmla="*/ 577048 w 2636645"/>
                <a:gd name="connsiteY0" fmla="*/ 372862 h 2897319"/>
                <a:gd name="connsiteX1" fmla="*/ 2636645 w 2636645"/>
                <a:gd name="connsiteY1" fmla="*/ 0 h 2897319"/>
                <a:gd name="connsiteX2" fmla="*/ 2423581 w 2636645"/>
                <a:gd name="connsiteY2" fmla="*/ 2124962 h 2897319"/>
                <a:gd name="connsiteX3" fmla="*/ 0 w 2636645"/>
                <a:gd name="connsiteY3" fmla="*/ 2897319 h 2897319"/>
                <a:gd name="connsiteX4" fmla="*/ 577048 w 2636645"/>
                <a:gd name="connsiteY4" fmla="*/ 372862 h 2897319"/>
                <a:gd name="connsiteX0" fmla="*/ 577048 w 2636645"/>
                <a:gd name="connsiteY0" fmla="*/ 372862 h 2897319"/>
                <a:gd name="connsiteX1" fmla="*/ 2636645 w 2636645"/>
                <a:gd name="connsiteY1" fmla="*/ 0 h 2897319"/>
                <a:gd name="connsiteX2" fmla="*/ 2352560 w 2636645"/>
                <a:gd name="connsiteY2" fmla="*/ 1654446 h 2897319"/>
                <a:gd name="connsiteX3" fmla="*/ 0 w 2636645"/>
                <a:gd name="connsiteY3" fmla="*/ 2897319 h 2897319"/>
                <a:gd name="connsiteX4" fmla="*/ 577048 w 2636645"/>
                <a:gd name="connsiteY4" fmla="*/ 372862 h 2897319"/>
                <a:gd name="connsiteX0" fmla="*/ 640203 w 2636645"/>
                <a:gd name="connsiteY0" fmla="*/ 341131 h 2897319"/>
                <a:gd name="connsiteX1" fmla="*/ 2636645 w 2636645"/>
                <a:gd name="connsiteY1" fmla="*/ 0 h 2897319"/>
                <a:gd name="connsiteX2" fmla="*/ 2352560 w 2636645"/>
                <a:gd name="connsiteY2" fmla="*/ 1654446 h 2897319"/>
                <a:gd name="connsiteX3" fmla="*/ 0 w 2636645"/>
                <a:gd name="connsiteY3" fmla="*/ 2897319 h 2897319"/>
                <a:gd name="connsiteX4" fmla="*/ 640203 w 2636645"/>
                <a:gd name="connsiteY4" fmla="*/ 341131 h 2897319"/>
                <a:gd name="connsiteX0" fmla="*/ 640203 w 2375002"/>
                <a:gd name="connsiteY0" fmla="*/ 1174072 h 3730260"/>
                <a:gd name="connsiteX1" fmla="*/ 2375002 w 2375002"/>
                <a:gd name="connsiteY1" fmla="*/ 0 h 3730260"/>
                <a:gd name="connsiteX2" fmla="*/ 2352560 w 2375002"/>
                <a:gd name="connsiteY2" fmla="*/ 2487387 h 3730260"/>
                <a:gd name="connsiteX3" fmla="*/ 0 w 2375002"/>
                <a:gd name="connsiteY3" fmla="*/ 3730260 h 3730260"/>
                <a:gd name="connsiteX4" fmla="*/ 640203 w 2375002"/>
                <a:gd name="connsiteY4" fmla="*/ 1174072 h 3730260"/>
                <a:gd name="connsiteX0" fmla="*/ 640203 w 2749536"/>
                <a:gd name="connsiteY0" fmla="*/ 1174072 h 3730260"/>
                <a:gd name="connsiteX1" fmla="*/ 2375002 w 2749536"/>
                <a:gd name="connsiteY1" fmla="*/ 0 h 3730260"/>
                <a:gd name="connsiteX2" fmla="*/ 2749536 w 2749536"/>
                <a:gd name="connsiteY2" fmla="*/ 2527051 h 3730260"/>
                <a:gd name="connsiteX3" fmla="*/ 0 w 2749536"/>
                <a:gd name="connsiteY3" fmla="*/ 3730260 h 3730260"/>
                <a:gd name="connsiteX4" fmla="*/ 640203 w 2749536"/>
                <a:gd name="connsiteY4" fmla="*/ 1174072 h 3730260"/>
                <a:gd name="connsiteX0" fmla="*/ 640203 w 2749536"/>
                <a:gd name="connsiteY0" fmla="*/ 1499316 h 4055504"/>
                <a:gd name="connsiteX1" fmla="*/ 1644206 w 2749536"/>
                <a:gd name="connsiteY1" fmla="*/ 0 h 4055504"/>
                <a:gd name="connsiteX2" fmla="*/ 2749536 w 2749536"/>
                <a:gd name="connsiteY2" fmla="*/ 2852295 h 4055504"/>
                <a:gd name="connsiteX3" fmla="*/ 0 w 2749536"/>
                <a:gd name="connsiteY3" fmla="*/ 4055504 h 4055504"/>
                <a:gd name="connsiteX4" fmla="*/ 640203 w 2749536"/>
                <a:gd name="connsiteY4" fmla="*/ 1499316 h 4055504"/>
                <a:gd name="connsiteX0" fmla="*/ 640203 w 2749536"/>
                <a:gd name="connsiteY0" fmla="*/ 1189938 h 3746126"/>
                <a:gd name="connsiteX1" fmla="*/ 2365980 w 2749536"/>
                <a:gd name="connsiteY1" fmla="*/ 0 h 3746126"/>
                <a:gd name="connsiteX2" fmla="*/ 2749536 w 2749536"/>
                <a:gd name="connsiteY2" fmla="*/ 2542917 h 3746126"/>
                <a:gd name="connsiteX3" fmla="*/ 0 w 2749536"/>
                <a:gd name="connsiteY3" fmla="*/ 3746126 h 3746126"/>
                <a:gd name="connsiteX4" fmla="*/ 640203 w 2749536"/>
                <a:gd name="connsiteY4" fmla="*/ 1189938 h 3746126"/>
                <a:gd name="connsiteX0" fmla="*/ 640203 w 3060688"/>
                <a:gd name="connsiteY0" fmla="*/ 341131 h 2897319"/>
                <a:gd name="connsiteX1" fmla="*/ 3060688 w 3060688"/>
                <a:gd name="connsiteY1" fmla="*/ 0 h 2897319"/>
                <a:gd name="connsiteX2" fmla="*/ 2749536 w 3060688"/>
                <a:gd name="connsiteY2" fmla="*/ 1694110 h 2897319"/>
                <a:gd name="connsiteX3" fmla="*/ 0 w 3060688"/>
                <a:gd name="connsiteY3" fmla="*/ 2897319 h 2897319"/>
                <a:gd name="connsiteX4" fmla="*/ 640203 w 3060688"/>
                <a:gd name="connsiteY4" fmla="*/ 341131 h 2897319"/>
                <a:gd name="connsiteX0" fmla="*/ 640203 w 2749536"/>
                <a:gd name="connsiteY0" fmla="*/ 1142341 h 3698529"/>
                <a:gd name="connsiteX1" fmla="*/ 2375002 w 2749536"/>
                <a:gd name="connsiteY1" fmla="*/ 0 h 3698529"/>
                <a:gd name="connsiteX2" fmla="*/ 2749536 w 2749536"/>
                <a:gd name="connsiteY2" fmla="*/ 2495320 h 3698529"/>
                <a:gd name="connsiteX3" fmla="*/ 0 w 2749536"/>
                <a:gd name="connsiteY3" fmla="*/ 3698529 h 3698529"/>
                <a:gd name="connsiteX4" fmla="*/ 640203 w 2749536"/>
                <a:gd name="connsiteY4" fmla="*/ 1142341 h 3698529"/>
                <a:gd name="connsiteX0" fmla="*/ 640203 w 2767580"/>
                <a:gd name="connsiteY0" fmla="*/ 1142341 h 3698529"/>
                <a:gd name="connsiteX1" fmla="*/ 2375002 w 2767580"/>
                <a:gd name="connsiteY1" fmla="*/ 0 h 3698529"/>
                <a:gd name="connsiteX2" fmla="*/ 2767580 w 2767580"/>
                <a:gd name="connsiteY2" fmla="*/ 2447723 h 3698529"/>
                <a:gd name="connsiteX3" fmla="*/ 0 w 2767580"/>
                <a:gd name="connsiteY3" fmla="*/ 3698529 h 3698529"/>
                <a:gd name="connsiteX4" fmla="*/ 640203 w 2767580"/>
                <a:gd name="connsiteY4" fmla="*/ 1142341 h 3698529"/>
                <a:gd name="connsiteX0" fmla="*/ 640203 w 2767580"/>
                <a:gd name="connsiteY0" fmla="*/ 1142341 h 3698529"/>
                <a:gd name="connsiteX1" fmla="*/ 2365980 w 2767580"/>
                <a:gd name="connsiteY1" fmla="*/ 0 h 3698529"/>
                <a:gd name="connsiteX2" fmla="*/ 2767580 w 2767580"/>
                <a:gd name="connsiteY2" fmla="*/ 2447723 h 3698529"/>
                <a:gd name="connsiteX3" fmla="*/ 0 w 2767580"/>
                <a:gd name="connsiteY3" fmla="*/ 3698529 h 3698529"/>
                <a:gd name="connsiteX4" fmla="*/ 640203 w 2767580"/>
                <a:gd name="connsiteY4" fmla="*/ 1142341 h 3698529"/>
                <a:gd name="connsiteX0" fmla="*/ 640203 w 2767580"/>
                <a:gd name="connsiteY0" fmla="*/ 1239566 h 3795754"/>
                <a:gd name="connsiteX1" fmla="*/ 2312863 w 2767580"/>
                <a:gd name="connsiteY1" fmla="*/ 0 h 3795754"/>
                <a:gd name="connsiteX2" fmla="*/ 2767580 w 2767580"/>
                <a:gd name="connsiteY2" fmla="*/ 2544948 h 3795754"/>
                <a:gd name="connsiteX3" fmla="*/ 0 w 2767580"/>
                <a:gd name="connsiteY3" fmla="*/ 3795754 h 3795754"/>
                <a:gd name="connsiteX4" fmla="*/ 640203 w 2767580"/>
                <a:gd name="connsiteY4" fmla="*/ 1239566 h 3795754"/>
                <a:gd name="connsiteX0" fmla="*/ 640203 w 2714464"/>
                <a:gd name="connsiteY0" fmla="*/ 1239566 h 3795754"/>
                <a:gd name="connsiteX1" fmla="*/ 2312863 w 2714464"/>
                <a:gd name="connsiteY1" fmla="*/ 0 h 3795754"/>
                <a:gd name="connsiteX2" fmla="*/ 2714464 w 2714464"/>
                <a:gd name="connsiteY2" fmla="*/ 2520641 h 3795754"/>
                <a:gd name="connsiteX3" fmla="*/ 0 w 2714464"/>
                <a:gd name="connsiteY3" fmla="*/ 3795754 h 3795754"/>
                <a:gd name="connsiteX4" fmla="*/ 640203 w 2714464"/>
                <a:gd name="connsiteY4" fmla="*/ 1239566 h 3795754"/>
                <a:gd name="connsiteX0" fmla="*/ 640203 w 2714464"/>
                <a:gd name="connsiteY0" fmla="*/ 1251719 h 3807907"/>
                <a:gd name="connsiteX1" fmla="*/ 2299584 w 2714464"/>
                <a:gd name="connsiteY1" fmla="*/ 0 h 3807907"/>
                <a:gd name="connsiteX2" fmla="*/ 2714464 w 2714464"/>
                <a:gd name="connsiteY2" fmla="*/ 2532794 h 3807907"/>
                <a:gd name="connsiteX3" fmla="*/ 0 w 2714464"/>
                <a:gd name="connsiteY3" fmla="*/ 3807907 h 3807907"/>
                <a:gd name="connsiteX4" fmla="*/ 640203 w 2714464"/>
                <a:gd name="connsiteY4" fmla="*/ 1251719 h 3807907"/>
                <a:gd name="connsiteX0" fmla="*/ 640203 w 2741022"/>
                <a:gd name="connsiteY0" fmla="*/ 1251719 h 3807907"/>
                <a:gd name="connsiteX1" fmla="*/ 2299584 w 2741022"/>
                <a:gd name="connsiteY1" fmla="*/ 0 h 3807907"/>
                <a:gd name="connsiteX2" fmla="*/ 2741022 w 2741022"/>
                <a:gd name="connsiteY2" fmla="*/ 2581406 h 3807907"/>
                <a:gd name="connsiteX3" fmla="*/ 0 w 2741022"/>
                <a:gd name="connsiteY3" fmla="*/ 3807907 h 3807907"/>
                <a:gd name="connsiteX4" fmla="*/ 640203 w 2741022"/>
                <a:gd name="connsiteY4" fmla="*/ 1251719 h 3807907"/>
                <a:gd name="connsiteX0" fmla="*/ 653481 w 2754300"/>
                <a:gd name="connsiteY0" fmla="*/ 1251719 h 3807907"/>
                <a:gd name="connsiteX1" fmla="*/ 2312862 w 2754300"/>
                <a:gd name="connsiteY1" fmla="*/ 0 h 3807907"/>
                <a:gd name="connsiteX2" fmla="*/ 2754300 w 2754300"/>
                <a:gd name="connsiteY2" fmla="*/ 2581406 h 3807907"/>
                <a:gd name="connsiteX3" fmla="*/ 0 w 2754300"/>
                <a:gd name="connsiteY3" fmla="*/ 3807907 h 3807907"/>
                <a:gd name="connsiteX4" fmla="*/ 653481 w 2754300"/>
                <a:gd name="connsiteY4" fmla="*/ 1251719 h 3807907"/>
                <a:gd name="connsiteX0" fmla="*/ 653481 w 2599655"/>
                <a:gd name="connsiteY0" fmla="*/ 1251719 h 3807907"/>
                <a:gd name="connsiteX1" fmla="*/ 2312862 w 2599655"/>
                <a:gd name="connsiteY1" fmla="*/ 0 h 3807907"/>
                <a:gd name="connsiteX2" fmla="*/ 2599655 w 2599655"/>
                <a:gd name="connsiteY2" fmla="*/ 2102369 h 3807907"/>
                <a:gd name="connsiteX3" fmla="*/ 0 w 2599655"/>
                <a:gd name="connsiteY3" fmla="*/ 3807907 h 3807907"/>
                <a:gd name="connsiteX4" fmla="*/ 653481 w 2599655"/>
                <a:gd name="connsiteY4" fmla="*/ 1251719 h 3807907"/>
                <a:gd name="connsiteX0" fmla="*/ 653481 w 2599655"/>
                <a:gd name="connsiteY0" fmla="*/ 1251719 h 3807907"/>
                <a:gd name="connsiteX1" fmla="*/ 2312862 w 2599655"/>
                <a:gd name="connsiteY1" fmla="*/ 0 h 3807907"/>
                <a:gd name="connsiteX2" fmla="*/ 2599655 w 2599655"/>
                <a:gd name="connsiteY2" fmla="*/ 2156805 h 3807907"/>
                <a:gd name="connsiteX3" fmla="*/ 0 w 2599655"/>
                <a:gd name="connsiteY3" fmla="*/ 3807907 h 3807907"/>
                <a:gd name="connsiteX4" fmla="*/ 653481 w 2599655"/>
                <a:gd name="connsiteY4" fmla="*/ 1251719 h 3807907"/>
                <a:gd name="connsiteX0" fmla="*/ 653481 w 2563968"/>
                <a:gd name="connsiteY0" fmla="*/ 1251719 h 3807907"/>
                <a:gd name="connsiteX1" fmla="*/ 2312862 w 2563968"/>
                <a:gd name="connsiteY1" fmla="*/ 0 h 3807907"/>
                <a:gd name="connsiteX2" fmla="*/ 2563968 w 2563968"/>
                <a:gd name="connsiteY2" fmla="*/ 2091482 h 3807907"/>
                <a:gd name="connsiteX3" fmla="*/ 0 w 2563968"/>
                <a:gd name="connsiteY3" fmla="*/ 3807907 h 3807907"/>
                <a:gd name="connsiteX4" fmla="*/ 653481 w 2563968"/>
                <a:gd name="connsiteY4" fmla="*/ 1251719 h 3807907"/>
                <a:gd name="connsiteX0" fmla="*/ 177650 w 2088137"/>
                <a:gd name="connsiteY0" fmla="*/ 1251719 h 2091482"/>
                <a:gd name="connsiteX1" fmla="*/ 1837031 w 2088137"/>
                <a:gd name="connsiteY1" fmla="*/ 0 h 2091482"/>
                <a:gd name="connsiteX2" fmla="*/ 2088137 w 2088137"/>
                <a:gd name="connsiteY2" fmla="*/ 2091482 h 2091482"/>
                <a:gd name="connsiteX3" fmla="*/ 0 w 2088137"/>
                <a:gd name="connsiteY3" fmla="*/ 2022405 h 2091482"/>
                <a:gd name="connsiteX4" fmla="*/ 177650 w 2088137"/>
                <a:gd name="connsiteY4" fmla="*/ 1251719 h 2091482"/>
                <a:gd name="connsiteX0" fmla="*/ 177650 w 2088137"/>
                <a:gd name="connsiteY0" fmla="*/ 631148 h 1470911"/>
                <a:gd name="connsiteX1" fmla="*/ 1004327 w 2088137"/>
                <a:gd name="connsiteY1" fmla="*/ 0 h 1470911"/>
                <a:gd name="connsiteX2" fmla="*/ 2088137 w 2088137"/>
                <a:gd name="connsiteY2" fmla="*/ 1470911 h 1470911"/>
                <a:gd name="connsiteX3" fmla="*/ 0 w 2088137"/>
                <a:gd name="connsiteY3" fmla="*/ 1401834 h 1470911"/>
                <a:gd name="connsiteX4" fmla="*/ 177650 w 2088137"/>
                <a:gd name="connsiteY4" fmla="*/ 631148 h 1470911"/>
                <a:gd name="connsiteX0" fmla="*/ 177650 w 1004327"/>
                <a:gd name="connsiteY0" fmla="*/ 631148 h 1841076"/>
                <a:gd name="connsiteX1" fmla="*/ 1004327 w 1004327"/>
                <a:gd name="connsiteY1" fmla="*/ 0 h 1841076"/>
                <a:gd name="connsiteX2" fmla="*/ 934246 w 1004327"/>
                <a:gd name="connsiteY2" fmla="*/ 1841076 h 1841076"/>
                <a:gd name="connsiteX3" fmla="*/ 0 w 1004327"/>
                <a:gd name="connsiteY3" fmla="*/ 1401834 h 1841076"/>
                <a:gd name="connsiteX4" fmla="*/ 177650 w 1004327"/>
                <a:gd name="connsiteY4" fmla="*/ 631148 h 1841076"/>
                <a:gd name="connsiteX0" fmla="*/ 177650 w 1004327"/>
                <a:gd name="connsiteY0" fmla="*/ 631148 h 1884625"/>
                <a:gd name="connsiteX1" fmla="*/ 1004327 w 1004327"/>
                <a:gd name="connsiteY1" fmla="*/ 0 h 1884625"/>
                <a:gd name="connsiteX2" fmla="*/ 946142 w 1004327"/>
                <a:gd name="connsiteY2" fmla="*/ 1884625 h 1884625"/>
                <a:gd name="connsiteX3" fmla="*/ 0 w 1004327"/>
                <a:gd name="connsiteY3" fmla="*/ 1401834 h 1884625"/>
                <a:gd name="connsiteX4" fmla="*/ 177650 w 1004327"/>
                <a:gd name="connsiteY4" fmla="*/ 631148 h 1884625"/>
                <a:gd name="connsiteX0" fmla="*/ 138006 w 1004327"/>
                <a:gd name="connsiteY0" fmla="*/ 482096 h 1884625"/>
                <a:gd name="connsiteX1" fmla="*/ 1004327 w 1004327"/>
                <a:gd name="connsiteY1" fmla="*/ 0 h 1884625"/>
                <a:gd name="connsiteX2" fmla="*/ 946142 w 1004327"/>
                <a:gd name="connsiteY2" fmla="*/ 1884625 h 1884625"/>
                <a:gd name="connsiteX3" fmla="*/ 0 w 1004327"/>
                <a:gd name="connsiteY3" fmla="*/ 1401834 h 1884625"/>
                <a:gd name="connsiteX4" fmla="*/ 138006 w 1004327"/>
                <a:gd name="connsiteY4" fmla="*/ 482096 h 1884625"/>
                <a:gd name="connsiteX0" fmla="*/ 129196 w 995517"/>
                <a:gd name="connsiteY0" fmla="*/ 482096 h 1884625"/>
                <a:gd name="connsiteX1" fmla="*/ 995517 w 995517"/>
                <a:gd name="connsiteY1" fmla="*/ 0 h 1884625"/>
                <a:gd name="connsiteX2" fmla="*/ 937332 w 995517"/>
                <a:gd name="connsiteY2" fmla="*/ 1884625 h 1884625"/>
                <a:gd name="connsiteX3" fmla="*/ 0 w 995517"/>
                <a:gd name="connsiteY3" fmla="*/ 1457196 h 1884625"/>
                <a:gd name="connsiteX4" fmla="*/ 129196 w 995517"/>
                <a:gd name="connsiteY4" fmla="*/ 482096 h 1884625"/>
                <a:gd name="connsiteX0" fmla="*/ 129196 w 995517"/>
                <a:gd name="connsiteY0" fmla="*/ 482096 h 1914436"/>
                <a:gd name="connsiteX1" fmla="*/ 995517 w 995517"/>
                <a:gd name="connsiteY1" fmla="*/ 0 h 1914436"/>
                <a:gd name="connsiteX2" fmla="*/ 928522 w 995517"/>
                <a:gd name="connsiteY2" fmla="*/ 1914436 h 1914436"/>
                <a:gd name="connsiteX3" fmla="*/ 0 w 995517"/>
                <a:gd name="connsiteY3" fmla="*/ 1457196 h 1914436"/>
                <a:gd name="connsiteX4" fmla="*/ 129196 w 995517"/>
                <a:gd name="connsiteY4" fmla="*/ 482096 h 1914436"/>
                <a:gd name="connsiteX0" fmla="*/ 129196 w 955873"/>
                <a:gd name="connsiteY0" fmla="*/ 499131 h 1931471"/>
                <a:gd name="connsiteX1" fmla="*/ 955873 w 955873"/>
                <a:gd name="connsiteY1" fmla="*/ 0 h 1931471"/>
                <a:gd name="connsiteX2" fmla="*/ 928522 w 955873"/>
                <a:gd name="connsiteY2" fmla="*/ 1931471 h 1931471"/>
                <a:gd name="connsiteX3" fmla="*/ 0 w 955873"/>
                <a:gd name="connsiteY3" fmla="*/ 1474231 h 1931471"/>
                <a:gd name="connsiteX4" fmla="*/ 129196 w 955873"/>
                <a:gd name="connsiteY4" fmla="*/ 499131 h 1931471"/>
                <a:gd name="connsiteX0" fmla="*/ 129196 w 928522"/>
                <a:gd name="connsiteY0" fmla="*/ 452286 h 1884626"/>
                <a:gd name="connsiteX1" fmla="*/ 775270 w 928522"/>
                <a:gd name="connsiteY1" fmla="*/ 0 h 1884626"/>
                <a:gd name="connsiteX2" fmla="*/ 928522 w 928522"/>
                <a:gd name="connsiteY2" fmla="*/ 1884626 h 1884626"/>
                <a:gd name="connsiteX3" fmla="*/ 0 w 928522"/>
                <a:gd name="connsiteY3" fmla="*/ 1427386 h 1884626"/>
                <a:gd name="connsiteX4" fmla="*/ 129196 w 928522"/>
                <a:gd name="connsiteY4" fmla="*/ 452286 h 1884626"/>
                <a:gd name="connsiteX0" fmla="*/ 129196 w 946142"/>
                <a:gd name="connsiteY0" fmla="*/ 452286 h 1427386"/>
                <a:gd name="connsiteX1" fmla="*/ 775270 w 946142"/>
                <a:gd name="connsiteY1" fmla="*/ 0 h 1427386"/>
                <a:gd name="connsiteX2" fmla="*/ 946142 w 946142"/>
                <a:gd name="connsiteY2" fmla="*/ 807191 h 1427386"/>
                <a:gd name="connsiteX3" fmla="*/ 0 w 946142"/>
                <a:gd name="connsiteY3" fmla="*/ 1427386 h 1427386"/>
                <a:gd name="connsiteX4" fmla="*/ 129196 w 946142"/>
                <a:gd name="connsiteY4" fmla="*/ 452286 h 1427386"/>
                <a:gd name="connsiteX0" fmla="*/ 168840 w 985786"/>
                <a:gd name="connsiteY0" fmla="*/ 452286 h 1252782"/>
                <a:gd name="connsiteX1" fmla="*/ 814914 w 985786"/>
                <a:gd name="connsiteY1" fmla="*/ 0 h 1252782"/>
                <a:gd name="connsiteX2" fmla="*/ 985786 w 985786"/>
                <a:gd name="connsiteY2" fmla="*/ 807191 h 1252782"/>
                <a:gd name="connsiteX3" fmla="*/ 0 w 985786"/>
                <a:gd name="connsiteY3" fmla="*/ 1252782 h 1252782"/>
                <a:gd name="connsiteX4" fmla="*/ 168840 w 985786"/>
                <a:gd name="connsiteY4" fmla="*/ 452286 h 1252782"/>
                <a:gd name="connsiteX0" fmla="*/ 160122 w 977068"/>
                <a:gd name="connsiteY0" fmla="*/ 452286 h 1231711"/>
                <a:gd name="connsiteX1" fmla="*/ 806196 w 977068"/>
                <a:gd name="connsiteY1" fmla="*/ 0 h 1231711"/>
                <a:gd name="connsiteX2" fmla="*/ 977068 w 977068"/>
                <a:gd name="connsiteY2" fmla="*/ 807191 h 1231711"/>
                <a:gd name="connsiteX3" fmla="*/ 0 w 977068"/>
                <a:gd name="connsiteY3" fmla="*/ 1231711 h 1231711"/>
                <a:gd name="connsiteX4" fmla="*/ 160122 w 977068"/>
                <a:gd name="connsiteY4" fmla="*/ 452286 h 1231711"/>
                <a:gd name="connsiteX0" fmla="*/ 160122 w 990145"/>
                <a:gd name="connsiteY0" fmla="*/ 452286 h 1231711"/>
                <a:gd name="connsiteX1" fmla="*/ 806196 w 990145"/>
                <a:gd name="connsiteY1" fmla="*/ 0 h 1231711"/>
                <a:gd name="connsiteX2" fmla="*/ 990145 w 990145"/>
                <a:gd name="connsiteY2" fmla="*/ 790334 h 1231711"/>
                <a:gd name="connsiteX3" fmla="*/ 0 w 990145"/>
                <a:gd name="connsiteY3" fmla="*/ 1231711 h 1231711"/>
                <a:gd name="connsiteX4" fmla="*/ 160122 w 990145"/>
                <a:gd name="connsiteY4" fmla="*/ 452286 h 1231711"/>
                <a:gd name="connsiteX0" fmla="*/ 173199 w 990145"/>
                <a:gd name="connsiteY0" fmla="*/ 452286 h 1231711"/>
                <a:gd name="connsiteX1" fmla="*/ 806196 w 990145"/>
                <a:gd name="connsiteY1" fmla="*/ 0 h 1231711"/>
                <a:gd name="connsiteX2" fmla="*/ 990145 w 990145"/>
                <a:gd name="connsiteY2" fmla="*/ 790334 h 1231711"/>
                <a:gd name="connsiteX3" fmla="*/ 0 w 990145"/>
                <a:gd name="connsiteY3" fmla="*/ 1231711 h 1231711"/>
                <a:gd name="connsiteX4" fmla="*/ 173199 w 990145"/>
                <a:gd name="connsiteY4" fmla="*/ 452286 h 1231711"/>
                <a:gd name="connsiteX0" fmla="*/ 173199 w 990145"/>
                <a:gd name="connsiteY0" fmla="*/ 584090 h 1363515"/>
                <a:gd name="connsiteX1" fmla="*/ 783552 w 990145"/>
                <a:gd name="connsiteY1" fmla="*/ 0 h 1363515"/>
                <a:gd name="connsiteX2" fmla="*/ 990145 w 990145"/>
                <a:gd name="connsiteY2" fmla="*/ 922138 h 1363515"/>
                <a:gd name="connsiteX3" fmla="*/ 0 w 990145"/>
                <a:gd name="connsiteY3" fmla="*/ 1363515 h 1363515"/>
                <a:gd name="connsiteX4" fmla="*/ 173199 w 990145"/>
                <a:gd name="connsiteY4" fmla="*/ 584090 h 1363515"/>
                <a:gd name="connsiteX0" fmla="*/ 0 w 816946"/>
                <a:gd name="connsiteY0" fmla="*/ 584090 h 1474231"/>
                <a:gd name="connsiteX1" fmla="*/ 610353 w 816946"/>
                <a:gd name="connsiteY1" fmla="*/ 0 h 1474231"/>
                <a:gd name="connsiteX2" fmla="*/ 816946 w 816946"/>
                <a:gd name="connsiteY2" fmla="*/ 922138 h 1474231"/>
                <a:gd name="connsiteX3" fmla="*/ 13616 w 816946"/>
                <a:gd name="connsiteY3" fmla="*/ 1474231 h 1474231"/>
                <a:gd name="connsiteX4" fmla="*/ 0 w 816946"/>
                <a:gd name="connsiteY4" fmla="*/ 584090 h 1474231"/>
                <a:gd name="connsiteX0" fmla="*/ 0 w 981116"/>
                <a:gd name="connsiteY0" fmla="*/ 584090 h 1474231"/>
                <a:gd name="connsiteX1" fmla="*/ 610353 w 981116"/>
                <a:gd name="connsiteY1" fmla="*/ 0 h 1474231"/>
                <a:gd name="connsiteX2" fmla="*/ 981116 w 981116"/>
                <a:gd name="connsiteY2" fmla="*/ 980132 h 1474231"/>
                <a:gd name="connsiteX3" fmla="*/ 13616 w 981116"/>
                <a:gd name="connsiteY3" fmla="*/ 1474231 h 1474231"/>
                <a:gd name="connsiteX4" fmla="*/ 0 w 981116"/>
                <a:gd name="connsiteY4" fmla="*/ 584090 h 1474231"/>
                <a:gd name="connsiteX0" fmla="*/ 0 w 1009421"/>
                <a:gd name="connsiteY0" fmla="*/ 563001 h 1474231"/>
                <a:gd name="connsiteX1" fmla="*/ 638658 w 1009421"/>
                <a:gd name="connsiteY1" fmla="*/ 0 h 1474231"/>
                <a:gd name="connsiteX2" fmla="*/ 1009421 w 1009421"/>
                <a:gd name="connsiteY2" fmla="*/ 980132 h 1474231"/>
                <a:gd name="connsiteX3" fmla="*/ 41921 w 1009421"/>
                <a:gd name="connsiteY3" fmla="*/ 1474231 h 1474231"/>
                <a:gd name="connsiteX4" fmla="*/ 0 w 1009421"/>
                <a:gd name="connsiteY4" fmla="*/ 563001 h 147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421" h="1474231">
                  <a:moveTo>
                    <a:pt x="0" y="563001"/>
                  </a:moveTo>
                  <a:lnTo>
                    <a:pt x="638658" y="0"/>
                  </a:lnTo>
                  <a:lnTo>
                    <a:pt x="1009421" y="980132"/>
                  </a:lnTo>
                  <a:lnTo>
                    <a:pt x="41921" y="1474231"/>
                  </a:lnTo>
                  <a:lnTo>
                    <a:pt x="0" y="563001"/>
                  </a:lnTo>
                  <a:close/>
                </a:path>
              </a:pathLst>
            </a:custGeom>
            <a:solidFill>
              <a:srgbClr val="00B050">
                <a:alpha val="2000"/>
              </a:srgbClr>
            </a:solidFill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86" b="1" u="sng" dirty="0">
                <a:latin typeface="돋움" pitchFamily="50" charset="-127"/>
                <a:ea typeface="돋움" pitchFamily="50" charset="-127"/>
              </a:endParaRPr>
            </a:p>
          </p:txBody>
        </p:sp>
      </p:grpSp>
      <p:pic>
        <p:nvPicPr>
          <p:cNvPr id="63" name="Picture 8" descr="Gps satellites yellow color with solar panels. isometric view. wireless technology. navigation system. flat 3d vector illustration.">
            <a:extLst>
              <a:ext uri="{FF2B5EF4-FFF2-40B4-BE49-F238E27FC236}">
                <a16:creationId xmlns:a16="http://schemas.microsoft.com/office/drawing/2014/main" id="{2B8B24BB-5A4C-433B-B8D8-815829015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585" b="89617" l="2077" r="95527">
                        <a14:foregroundMark x1="6550" y1="66933" x2="6550" y2="66933"/>
                        <a14:foregroundMark x1="2077" y1="68530" x2="2077" y2="68530"/>
                        <a14:foregroundMark x1="92013" y1="32109" x2="92013" y2="32109"/>
                        <a14:foregroundMark x1="95527" y1="32748" x2="95527" y2="327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82450">
            <a:off x="200242" y="6503181"/>
            <a:ext cx="624446" cy="62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2" descr="Chinese Navigation Satellite Systems | SpringerLink">
            <a:extLst>
              <a:ext uri="{FF2B5EF4-FFF2-40B4-BE49-F238E27FC236}">
                <a16:creationId xmlns:a16="http://schemas.microsoft.com/office/drawing/2014/main" id="{74C82C25-4EA7-4933-ABB3-191341F90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375" b="89844" l="7143" r="95143">
                        <a14:foregroundMark x1="7143" y1="37500" x2="7143" y2="37500"/>
                        <a14:foregroundMark x1="92857" y1="79688" x2="92857" y2="79688"/>
                        <a14:foregroundMark x1="95143" y1="75781" x2="95143" y2="75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19745">
            <a:off x="900909" y="6706625"/>
            <a:ext cx="626400" cy="22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0229281-BEF3-47DF-B111-2B72B2CC0244}"/>
              </a:ext>
            </a:extLst>
          </p:cNvPr>
          <p:cNvSpPr txBox="1"/>
          <p:nvPr/>
        </p:nvSpPr>
        <p:spPr>
          <a:xfrm>
            <a:off x="257510" y="6328774"/>
            <a:ext cx="51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GPS</a:t>
            </a:r>
            <a:endParaRPr lang="ko-KR" altLang="en-US" sz="12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6C24FB-12BE-4E62-B398-EE5C98DAABAA}"/>
              </a:ext>
            </a:extLst>
          </p:cNvPr>
          <p:cNvSpPr txBox="1"/>
          <p:nvPr/>
        </p:nvSpPr>
        <p:spPr>
          <a:xfrm>
            <a:off x="901015" y="6328774"/>
            <a:ext cx="645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GLO</a:t>
            </a:r>
            <a:endParaRPr lang="ko-KR" altLang="en-US" sz="12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239078-7E48-46C9-A0E2-A5A67E33EE69}"/>
              </a:ext>
            </a:extLst>
          </p:cNvPr>
          <p:cNvSpPr txBox="1"/>
          <p:nvPr/>
        </p:nvSpPr>
        <p:spPr>
          <a:xfrm>
            <a:off x="1533233" y="6328774"/>
            <a:ext cx="92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GAL(</a:t>
            </a:r>
            <a:r>
              <a:rPr lang="ko-KR" altLang="en-US" sz="1200" b="1" dirty="0">
                <a:solidFill>
                  <a:srgbClr val="FF0000"/>
                </a:solidFill>
              </a:rPr>
              <a:t>예정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70" name="Picture 14" descr="현대 탐색 위성 Glonass 로열티 무료 사진, 그림, 이미지 그리고 스톡포토그래피. Image 12351974.">
            <a:extLst>
              <a:ext uri="{FF2B5EF4-FFF2-40B4-BE49-F238E27FC236}">
                <a16:creationId xmlns:a16="http://schemas.microsoft.com/office/drawing/2014/main" id="{7E2EBB4D-B7A4-4ADB-9933-475DFCBBA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101" b="89941" l="6889" r="95556">
                        <a14:foregroundMark x1="8889" y1="66568" x2="7111" y2="82544"/>
                        <a14:foregroundMark x1="33556" y1="82840" x2="33778" y2="80473"/>
                        <a14:foregroundMark x1="32000" y1="86391" x2="34000" y2="79290"/>
                        <a14:foregroundMark x1="34889" y1="80178" x2="34889" y2="80178"/>
                        <a14:foregroundMark x1="34889" y1="80178" x2="36000" y2="82840"/>
                        <a14:foregroundMark x1="35556" y1="80178" x2="36667" y2="84320"/>
                        <a14:foregroundMark x1="36667" y1="80769" x2="37556" y2="83432"/>
                        <a14:foregroundMark x1="90667" y1="28107" x2="92444" y2="38462"/>
                        <a14:foregroundMark x1="84889" y1="7101" x2="86222" y2="9467"/>
                        <a14:foregroundMark x1="95333" y1="36391" x2="95556" y2="38166"/>
                        <a14:foregroundMark x1="95556" y1="37870" x2="95556" y2="37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442541">
            <a:off x="1713986" y="6654290"/>
            <a:ext cx="521322" cy="39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4ED5DE84-0DA0-4CB8-9EFA-E47EBBDB2047}"/>
              </a:ext>
            </a:extLst>
          </p:cNvPr>
          <p:cNvSpPr/>
          <p:nvPr/>
        </p:nvSpPr>
        <p:spPr bwMode="auto">
          <a:xfrm>
            <a:off x="1623913" y="6635385"/>
            <a:ext cx="698419" cy="40574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sng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54FA610-4ADA-47E7-AC4F-2040FC3A05EC}"/>
              </a:ext>
            </a:extLst>
          </p:cNvPr>
          <p:cNvSpPr txBox="1"/>
          <p:nvPr/>
        </p:nvSpPr>
        <p:spPr>
          <a:xfrm>
            <a:off x="299666" y="5991384"/>
            <a:ext cx="1962793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보정정보 지원 </a:t>
            </a:r>
            <a:r>
              <a:rPr lang="ko-KR" altLang="en-US" sz="1400" b="1" dirty="0" err="1"/>
              <a:t>위성군</a:t>
            </a:r>
            <a:endParaRPr lang="ko-KR" altLang="en-US" sz="1400" b="1" dirty="0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5931546-1E05-4471-8E40-81E85D88D8FB}"/>
              </a:ext>
            </a:extLst>
          </p:cNvPr>
          <p:cNvGrpSpPr/>
          <p:nvPr/>
        </p:nvGrpSpPr>
        <p:grpSpPr>
          <a:xfrm>
            <a:off x="566665" y="4029506"/>
            <a:ext cx="1535609" cy="1967365"/>
            <a:chOff x="529926" y="3439200"/>
            <a:chExt cx="2523472" cy="3232977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875B9616-C040-49C7-93E0-151836293A13}"/>
                </a:ext>
              </a:extLst>
            </p:cNvPr>
            <p:cNvGrpSpPr/>
            <p:nvPr/>
          </p:nvGrpSpPr>
          <p:grpSpPr>
            <a:xfrm>
              <a:off x="532458" y="3439200"/>
              <a:ext cx="2520940" cy="3066714"/>
              <a:chOff x="574737" y="2444521"/>
              <a:chExt cx="2071355" cy="2820683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8C438CF7-7614-4F78-B4C4-766043A4C6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email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4737" y="2444521"/>
                <a:ext cx="2071355" cy="2820683"/>
              </a:xfrm>
              <a:prstGeom prst="rect">
                <a:avLst/>
              </a:prstGeom>
            </p:spPr>
          </p:pic>
          <p:sp>
            <p:nvSpPr>
              <p:cNvPr id="106" name="직사각형 10">
                <a:extLst>
                  <a:ext uri="{FF2B5EF4-FFF2-40B4-BE49-F238E27FC236}">
                    <a16:creationId xmlns:a16="http://schemas.microsoft.com/office/drawing/2014/main" id="{C33408FC-E73B-4DC3-A653-EAC973DA7AFF}"/>
                  </a:ext>
                </a:extLst>
              </p:cNvPr>
              <p:cNvSpPr/>
              <p:nvPr/>
            </p:nvSpPr>
            <p:spPr bwMode="auto">
              <a:xfrm>
                <a:off x="761969" y="2700865"/>
                <a:ext cx="1582976" cy="2482419"/>
              </a:xfrm>
              <a:custGeom>
                <a:avLst/>
                <a:gdLst>
                  <a:gd name="connsiteX0" fmla="*/ 0 w 1828777"/>
                  <a:gd name="connsiteY0" fmla="*/ 0 h 1503525"/>
                  <a:gd name="connsiteX1" fmla="*/ 1828777 w 1828777"/>
                  <a:gd name="connsiteY1" fmla="*/ 0 h 1503525"/>
                  <a:gd name="connsiteX2" fmla="*/ 1828777 w 1828777"/>
                  <a:gd name="connsiteY2" fmla="*/ 1503525 h 1503525"/>
                  <a:gd name="connsiteX3" fmla="*/ 0 w 1828777"/>
                  <a:gd name="connsiteY3" fmla="*/ 1503525 h 1503525"/>
                  <a:gd name="connsiteX4" fmla="*/ 0 w 1828777"/>
                  <a:gd name="connsiteY4" fmla="*/ 0 h 1503525"/>
                  <a:gd name="connsiteX0" fmla="*/ 577048 w 2405825"/>
                  <a:gd name="connsiteY0" fmla="*/ 0 h 2524457"/>
                  <a:gd name="connsiteX1" fmla="*/ 2405825 w 2405825"/>
                  <a:gd name="connsiteY1" fmla="*/ 0 h 2524457"/>
                  <a:gd name="connsiteX2" fmla="*/ 2405825 w 2405825"/>
                  <a:gd name="connsiteY2" fmla="*/ 1503525 h 2524457"/>
                  <a:gd name="connsiteX3" fmla="*/ 0 w 2405825"/>
                  <a:gd name="connsiteY3" fmla="*/ 2524457 h 2524457"/>
                  <a:gd name="connsiteX4" fmla="*/ 577048 w 2405825"/>
                  <a:gd name="connsiteY4" fmla="*/ 0 h 2524457"/>
                  <a:gd name="connsiteX0" fmla="*/ 577048 w 2405825"/>
                  <a:gd name="connsiteY0" fmla="*/ 0 h 2542213"/>
                  <a:gd name="connsiteX1" fmla="*/ 2405825 w 2405825"/>
                  <a:gd name="connsiteY1" fmla="*/ 0 h 2542213"/>
                  <a:gd name="connsiteX2" fmla="*/ 1464792 w 2405825"/>
                  <a:gd name="connsiteY2" fmla="*/ 2542213 h 2542213"/>
                  <a:gd name="connsiteX3" fmla="*/ 0 w 2405825"/>
                  <a:gd name="connsiteY3" fmla="*/ 2524457 h 2542213"/>
                  <a:gd name="connsiteX4" fmla="*/ 577048 w 2405825"/>
                  <a:gd name="connsiteY4" fmla="*/ 0 h 2542213"/>
                  <a:gd name="connsiteX0" fmla="*/ 577048 w 2183884"/>
                  <a:gd name="connsiteY0" fmla="*/ 0 h 2542213"/>
                  <a:gd name="connsiteX1" fmla="*/ 2183884 w 2183884"/>
                  <a:gd name="connsiteY1" fmla="*/ 834501 h 2542213"/>
                  <a:gd name="connsiteX2" fmla="*/ 1464792 w 2183884"/>
                  <a:gd name="connsiteY2" fmla="*/ 2542213 h 2542213"/>
                  <a:gd name="connsiteX3" fmla="*/ 0 w 2183884"/>
                  <a:gd name="connsiteY3" fmla="*/ 2524457 h 2542213"/>
                  <a:gd name="connsiteX4" fmla="*/ 577048 w 2183884"/>
                  <a:gd name="connsiteY4" fmla="*/ 0 h 2542213"/>
                  <a:gd name="connsiteX0" fmla="*/ 577048 w 2183884"/>
                  <a:gd name="connsiteY0" fmla="*/ 0 h 2524457"/>
                  <a:gd name="connsiteX1" fmla="*/ 2183884 w 2183884"/>
                  <a:gd name="connsiteY1" fmla="*/ 834501 h 2524457"/>
                  <a:gd name="connsiteX2" fmla="*/ 1376016 w 2183884"/>
                  <a:gd name="connsiteY2" fmla="*/ 2435681 h 2524457"/>
                  <a:gd name="connsiteX3" fmla="*/ 0 w 2183884"/>
                  <a:gd name="connsiteY3" fmla="*/ 2524457 h 2524457"/>
                  <a:gd name="connsiteX4" fmla="*/ 577048 w 2183884"/>
                  <a:gd name="connsiteY4" fmla="*/ 0 h 2524457"/>
                  <a:gd name="connsiteX0" fmla="*/ 577048 w 2636645"/>
                  <a:gd name="connsiteY0" fmla="*/ 372862 h 2897319"/>
                  <a:gd name="connsiteX1" fmla="*/ 2636645 w 2636645"/>
                  <a:gd name="connsiteY1" fmla="*/ 0 h 2897319"/>
                  <a:gd name="connsiteX2" fmla="*/ 1376016 w 2636645"/>
                  <a:gd name="connsiteY2" fmla="*/ 2808543 h 2897319"/>
                  <a:gd name="connsiteX3" fmla="*/ 0 w 2636645"/>
                  <a:gd name="connsiteY3" fmla="*/ 2897319 h 2897319"/>
                  <a:gd name="connsiteX4" fmla="*/ 577048 w 2636645"/>
                  <a:gd name="connsiteY4" fmla="*/ 372862 h 2897319"/>
                  <a:gd name="connsiteX0" fmla="*/ 577048 w 2636645"/>
                  <a:gd name="connsiteY0" fmla="*/ 372862 h 2897319"/>
                  <a:gd name="connsiteX1" fmla="*/ 2636645 w 2636645"/>
                  <a:gd name="connsiteY1" fmla="*/ 0 h 2897319"/>
                  <a:gd name="connsiteX2" fmla="*/ 2423581 w 2636645"/>
                  <a:gd name="connsiteY2" fmla="*/ 2124962 h 2897319"/>
                  <a:gd name="connsiteX3" fmla="*/ 0 w 2636645"/>
                  <a:gd name="connsiteY3" fmla="*/ 2897319 h 2897319"/>
                  <a:gd name="connsiteX4" fmla="*/ 577048 w 2636645"/>
                  <a:gd name="connsiteY4" fmla="*/ 372862 h 2897319"/>
                  <a:gd name="connsiteX0" fmla="*/ 577048 w 2636645"/>
                  <a:gd name="connsiteY0" fmla="*/ 372862 h 2897319"/>
                  <a:gd name="connsiteX1" fmla="*/ 2636645 w 2636645"/>
                  <a:gd name="connsiteY1" fmla="*/ 0 h 2897319"/>
                  <a:gd name="connsiteX2" fmla="*/ 2352560 w 2636645"/>
                  <a:gd name="connsiteY2" fmla="*/ 1654446 h 2897319"/>
                  <a:gd name="connsiteX3" fmla="*/ 0 w 2636645"/>
                  <a:gd name="connsiteY3" fmla="*/ 2897319 h 2897319"/>
                  <a:gd name="connsiteX4" fmla="*/ 577048 w 2636645"/>
                  <a:gd name="connsiteY4" fmla="*/ 372862 h 2897319"/>
                  <a:gd name="connsiteX0" fmla="*/ 640203 w 2636645"/>
                  <a:gd name="connsiteY0" fmla="*/ 341131 h 2897319"/>
                  <a:gd name="connsiteX1" fmla="*/ 2636645 w 2636645"/>
                  <a:gd name="connsiteY1" fmla="*/ 0 h 2897319"/>
                  <a:gd name="connsiteX2" fmla="*/ 2352560 w 2636645"/>
                  <a:gd name="connsiteY2" fmla="*/ 1654446 h 2897319"/>
                  <a:gd name="connsiteX3" fmla="*/ 0 w 2636645"/>
                  <a:gd name="connsiteY3" fmla="*/ 2897319 h 2897319"/>
                  <a:gd name="connsiteX4" fmla="*/ 640203 w 2636645"/>
                  <a:gd name="connsiteY4" fmla="*/ 341131 h 2897319"/>
                  <a:gd name="connsiteX0" fmla="*/ 640203 w 2375002"/>
                  <a:gd name="connsiteY0" fmla="*/ 1174072 h 3730260"/>
                  <a:gd name="connsiteX1" fmla="*/ 2375002 w 2375002"/>
                  <a:gd name="connsiteY1" fmla="*/ 0 h 3730260"/>
                  <a:gd name="connsiteX2" fmla="*/ 2352560 w 2375002"/>
                  <a:gd name="connsiteY2" fmla="*/ 2487387 h 3730260"/>
                  <a:gd name="connsiteX3" fmla="*/ 0 w 2375002"/>
                  <a:gd name="connsiteY3" fmla="*/ 3730260 h 3730260"/>
                  <a:gd name="connsiteX4" fmla="*/ 640203 w 2375002"/>
                  <a:gd name="connsiteY4" fmla="*/ 1174072 h 3730260"/>
                  <a:gd name="connsiteX0" fmla="*/ 640203 w 2749536"/>
                  <a:gd name="connsiteY0" fmla="*/ 1174072 h 3730260"/>
                  <a:gd name="connsiteX1" fmla="*/ 2375002 w 2749536"/>
                  <a:gd name="connsiteY1" fmla="*/ 0 h 3730260"/>
                  <a:gd name="connsiteX2" fmla="*/ 2749536 w 2749536"/>
                  <a:gd name="connsiteY2" fmla="*/ 2527051 h 3730260"/>
                  <a:gd name="connsiteX3" fmla="*/ 0 w 2749536"/>
                  <a:gd name="connsiteY3" fmla="*/ 3730260 h 3730260"/>
                  <a:gd name="connsiteX4" fmla="*/ 640203 w 2749536"/>
                  <a:gd name="connsiteY4" fmla="*/ 1174072 h 3730260"/>
                  <a:gd name="connsiteX0" fmla="*/ 640203 w 2749536"/>
                  <a:gd name="connsiteY0" fmla="*/ 1499316 h 4055504"/>
                  <a:gd name="connsiteX1" fmla="*/ 1644206 w 2749536"/>
                  <a:gd name="connsiteY1" fmla="*/ 0 h 4055504"/>
                  <a:gd name="connsiteX2" fmla="*/ 2749536 w 2749536"/>
                  <a:gd name="connsiteY2" fmla="*/ 2852295 h 4055504"/>
                  <a:gd name="connsiteX3" fmla="*/ 0 w 2749536"/>
                  <a:gd name="connsiteY3" fmla="*/ 4055504 h 4055504"/>
                  <a:gd name="connsiteX4" fmla="*/ 640203 w 2749536"/>
                  <a:gd name="connsiteY4" fmla="*/ 1499316 h 4055504"/>
                  <a:gd name="connsiteX0" fmla="*/ 640203 w 2749536"/>
                  <a:gd name="connsiteY0" fmla="*/ 1189938 h 3746126"/>
                  <a:gd name="connsiteX1" fmla="*/ 2365980 w 2749536"/>
                  <a:gd name="connsiteY1" fmla="*/ 0 h 3746126"/>
                  <a:gd name="connsiteX2" fmla="*/ 2749536 w 2749536"/>
                  <a:gd name="connsiteY2" fmla="*/ 2542917 h 3746126"/>
                  <a:gd name="connsiteX3" fmla="*/ 0 w 2749536"/>
                  <a:gd name="connsiteY3" fmla="*/ 3746126 h 3746126"/>
                  <a:gd name="connsiteX4" fmla="*/ 640203 w 2749536"/>
                  <a:gd name="connsiteY4" fmla="*/ 1189938 h 3746126"/>
                  <a:gd name="connsiteX0" fmla="*/ 640203 w 3060688"/>
                  <a:gd name="connsiteY0" fmla="*/ 341131 h 2897319"/>
                  <a:gd name="connsiteX1" fmla="*/ 3060688 w 3060688"/>
                  <a:gd name="connsiteY1" fmla="*/ 0 h 2897319"/>
                  <a:gd name="connsiteX2" fmla="*/ 2749536 w 3060688"/>
                  <a:gd name="connsiteY2" fmla="*/ 1694110 h 2897319"/>
                  <a:gd name="connsiteX3" fmla="*/ 0 w 3060688"/>
                  <a:gd name="connsiteY3" fmla="*/ 2897319 h 2897319"/>
                  <a:gd name="connsiteX4" fmla="*/ 640203 w 3060688"/>
                  <a:gd name="connsiteY4" fmla="*/ 341131 h 2897319"/>
                  <a:gd name="connsiteX0" fmla="*/ 640203 w 2749536"/>
                  <a:gd name="connsiteY0" fmla="*/ 1142341 h 3698529"/>
                  <a:gd name="connsiteX1" fmla="*/ 2375002 w 2749536"/>
                  <a:gd name="connsiteY1" fmla="*/ 0 h 3698529"/>
                  <a:gd name="connsiteX2" fmla="*/ 2749536 w 2749536"/>
                  <a:gd name="connsiteY2" fmla="*/ 2495320 h 3698529"/>
                  <a:gd name="connsiteX3" fmla="*/ 0 w 2749536"/>
                  <a:gd name="connsiteY3" fmla="*/ 3698529 h 3698529"/>
                  <a:gd name="connsiteX4" fmla="*/ 640203 w 2749536"/>
                  <a:gd name="connsiteY4" fmla="*/ 1142341 h 3698529"/>
                  <a:gd name="connsiteX0" fmla="*/ 640203 w 2767580"/>
                  <a:gd name="connsiteY0" fmla="*/ 1142341 h 3698529"/>
                  <a:gd name="connsiteX1" fmla="*/ 2375002 w 2767580"/>
                  <a:gd name="connsiteY1" fmla="*/ 0 h 3698529"/>
                  <a:gd name="connsiteX2" fmla="*/ 2767580 w 2767580"/>
                  <a:gd name="connsiteY2" fmla="*/ 2447723 h 3698529"/>
                  <a:gd name="connsiteX3" fmla="*/ 0 w 2767580"/>
                  <a:gd name="connsiteY3" fmla="*/ 3698529 h 3698529"/>
                  <a:gd name="connsiteX4" fmla="*/ 640203 w 2767580"/>
                  <a:gd name="connsiteY4" fmla="*/ 1142341 h 3698529"/>
                  <a:gd name="connsiteX0" fmla="*/ 640203 w 2767580"/>
                  <a:gd name="connsiteY0" fmla="*/ 1142341 h 3698529"/>
                  <a:gd name="connsiteX1" fmla="*/ 2365980 w 2767580"/>
                  <a:gd name="connsiteY1" fmla="*/ 0 h 3698529"/>
                  <a:gd name="connsiteX2" fmla="*/ 2767580 w 2767580"/>
                  <a:gd name="connsiteY2" fmla="*/ 2447723 h 3698529"/>
                  <a:gd name="connsiteX3" fmla="*/ 0 w 2767580"/>
                  <a:gd name="connsiteY3" fmla="*/ 3698529 h 3698529"/>
                  <a:gd name="connsiteX4" fmla="*/ 640203 w 2767580"/>
                  <a:gd name="connsiteY4" fmla="*/ 1142341 h 3698529"/>
                  <a:gd name="connsiteX0" fmla="*/ 640203 w 2767580"/>
                  <a:gd name="connsiteY0" fmla="*/ 1239566 h 3795754"/>
                  <a:gd name="connsiteX1" fmla="*/ 2312863 w 2767580"/>
                  <a:gd name="connsiteY1" fmla="*/ 0 h 3795754"/>
                  <a:gd name="connsiteX2" fmla="*/ 2767580 w 2767580"/>
                  <a:gd name="connsiteY2" fmla="*/ 2544948 h 3795754"/>
                  <a:gd name="connsiteX3" fmla="*/ 0 w 2767580"/>
                  <a:gd name="connsiteY3" fmla="*/ 3795754 h 3795754"/>
                  <a:gd name="connsiteX4" fmla="*/ 640203 w 2767580"/>
                  <a:gd name="connsiteY4" fmla="*/ 1239566 h 3795754"/>
                  <a:gd name="connsiteX0" fmla="*/ 640203 w 2714464"/>
                  <a:gd name="connsiteY0" fmla="*/ 1239566 h 3795754"/>
                  <a:gd name="connsiteX1" fmla="*/ 2312863 w 2714464"/>
                  <a:gd name="connsiteY1" fmla="*/ 0 h 3795754"/>
                  <a:gd name="connsiteX2" fmla="*/ 2714464 w 2714464"/>
                  <a:gd name="connsiteY2" fmla="*/ 2520641 h 3795754"/>
                  <a:gd name="connsiteX3" fmla="*/ 0 w 2714464"/>
                  <a:gd name="connsiteY3" fmla="*/ 3795754 h 3795754"/>
                  <a:gd name="connsiteX4" fmla="*/ 640203 w 2714464"/>
                  <a:gd name="connsiteY4" fmla="*/ 1239566 h 3795754"/>
                  <a:gd name="connsiteX0" fmla="*/ 640203 w 2714464"/>
                  <a:gd name="connsiteY0" fmla="*/ 1251719 h 3807907"/>
                  <a:gd name="connsiteX1" fmla="*/ 2299584 w 2714464"/>
                  <a:gd name="connsiteY1" fmla="*/ 0 h 3807907"/>
                  <a:gd name="connsiteX2" fmla="*/ 2714464 w 2714464"/>
                  <a:gd name="connsiteY2" fmla="*/ 2532794 h 3807907"/>
                  <a:gd name="connsiteX3" fmla="*/ 0 w 2714464"/>
                  <a:gd name="connsiteY3" fmla="*/ 3807907 h 3807907"/>
                  <a:gd name="connsiteX4" fmla="*/ 640203 w 2714464"/>
                  <a:gd name="connsiteY4" fmla="*/ 1251719 h 3807907"/>
                  <a:gd name="connsiteX0" fmla="*/ 640203 w 2741022"/>
                  <a:gd name="connsiteY0" fmla="*/ 1251719 h 3807907"/>
                  <a:gd name="connsiteX1" fmla="*/ 2299584 w 2741022"/>
                  <a:gd name="connsiteY1" fmla="*/ 0 h 3807907"/>
                  <a:gd name="connsiteX2" fmla="*/ 2741022 w 2741022"/>
                  <a:gd name="connsiteY2" fmla="*/ 2581406 h 3807907"/>
                  <a:gd name="connsiteX3" fmla="*/ 0 w 2741022"/>
                  <a:gd name="connsiteY3" fmla="*/ 3807907 h 3807907"/>
                  <a:gd name="connsiteX4" fmla="*/ 640203 w 2741022"/>
                  <a:gd name="connsiteY4" fmla="*/ 1251719 h 3807907"/>
                  <a:gd name="connsiteX0" fmla="*/ 653481 w 2754300"/>
                  <a:gd name="connsiteY0" fmla="*/ 1251719 h 3807907"/>
                  <a:gd name="connsiteX1" fmla="*/ 2312862 w 2754300"/>
                  <a:gd name="connsiteY1" fmla="*/ 0 h 3807907"/>
                  <a:gd name="connsiteX2" fmla="*/ 2754300 w 2754300"/>
                  <a:gd name="connsiteY2" fmla="*/ 2581406 h 3807907"/>
                  <a:gd name="connsiteX3" fmla="*/ 0 w 2754300"/>
                  <a:gd name="connsiteY3" fmla="*/ 3807907 h 3807907"/>
                  <a:gd name="connsiteX4" fmla="*/ 653481 w 2754300"/>
                  <a:gd name="connsiteY4" fmla="*/ 1251719 h 3807907"/>
                  <a:gd name="connsiteX0" fmla="*/ 653481 w 2599655"/>
                  <a:gd name="connsiteY0" fmla="*/ 1251719 h 3807907"/>
                  <a:gd name="connsiteX1" fmla="*/ 2312862 w 2599655"/>
                  <a:gd name="connsiteY1" fmla="*/ 0 h 3807907"/>
                  <a:gd name="connsiteX2" fmla="*/ 2599655 w 2599655"/>
                  <a:gd name="connsiteY2" fmla="*/ 2102369 h 3807907"/>
                  <a:gd name="connsiteX3" fmla="*/ 0 w 2599655"/>
                  <a:gd name="connsiteY3" fmla="*/ 3807907 h 3807907"/>
                  <a:gd name="connsiteX4" fmla="*/ 653481 w 2599655"/>
                  <a:gd name="connsiteY4" fmla="*/ 1251719 h 3807907"/>
                  <a:gd name="connsiteX0" fmla="*/ 653481 w 2599655"/>
                  <a:gd name="connsiteY0" fmla="*/ 1251719 h 3807907"/>
                  <a:gd name="connsiteX1" fmla="*/ 2312862 w 2599655"/>
                  <a:gd name="connsiteY1" fmla="*/ 0 h 3807907"/>
                  <a:gd name="connsiteX2" fmla="*/ 2599655 w 2599655"/>
                  <a:gd name="connsiteY2" fmla="*/ 2156805 h 3807907"/>
                  <a:gd name="connsiteX3" fmla="*/ 0 w 2599655"/>
                  <a:gd name="connsiteY3" fmla="*/ 3807907 h 3807907"/>
                  <a:gd name="connsiteX4" fmla="*/ 653481 w 2599655"/>
                  <a:gd name="connsiteY4" fmla="*/ 1251719 h 3807907"/>
                  <a:gd name="connsiteX0" fmla="*/ 653481 w 2563968"/>
                  <a:gd name="connsiteY0" fmla="*/ 1251719 h 3807907"/>
                  <a:gd name="connsiteX1" fmla="*/ 2312862 w 2563968"/>
                  <a:gd name="connsiteY1" fmla="*/ 0 h 3807907"/>
                  <a:gd name="connsiteX2" fmla="*/ 2563968 w 2563968"/>
                  <a:gd name="connsiteY2" fmla="*/ 2091482 h 3807907"/>
                  <a:gd name="connsiteX3" fmla="*/ 0 w 2563968"/>
                  <a:gd name="connsiteY3" fmla="*/ 3807907 h 3807907"/>
                  <a:gd name="connsiteX4" fmla="*/ 653481 w 2563968"/>
                  <a:gd name="connsiteY4" fmla="*/ 1251719 h 3807907"/>
                  <a:gd name="connsiteX0" fmla="*/ 177650 w 2088137"/>
                  <a:gd name="connsiteY0" fmla="*/ 1251719 h 2091482"/>
                  <a:gd name="connsiteX1" fmla="*/ 1837031 w 2088137"/>
                  <a:gd name="connsiteY1" fmla="*/ 0 h 2091482"/>
                  <a:gd name="connsiteX2" fmla="*/ 2088137 w 2088137"/>
                  <a:gd name="connsiteY2" fmla="*/ 2091482 h 2091482"/>
                  <a:gd name="connsiteX3" fmla="*/ 0 w 2088137"/>
                  <a:gd name="connsiteY3" fmla="*/ 2022405 h 2091482"/>
                  <a:gd name="connsiteX4" fmla="*/ 177650 w 2088137"/>
                  <a:gd name="connsiteY4" fmla="*/ 1251719 h 2091482"/>
                  <a:gd name="connsiteX0" fmla="*/ 177650 w 2088137"/>
                  <a:gd name="connsiteY0" fmla="*/ 631148 h 1470911"/>
                  <a:gd name="connsiteX1" fmla="*/ 1004327 w 2088137"/>
                  <a:gd name="connsiteY1" fmla="*/ 0 h 1470911"/>
                  <a:gd name="connsiteX2" fmla="*/ 2088137 w 2088137"/>
                  <a:gd name="connsiteY2" fmla="*/ 1470911 h 1470911"/>
                  <a:gd name="connsiteX3" fmla="*/ 0 w 2088137"/>
                  <a:gd name="connsiteY3" fmla="*/ 1401834 h 1470911"/>
                  <a:gd name="connsiteX4" fmla="*/ 177650 w 2088137"/>
                  <a:gd name="connsiteY4" fmla="*/ 631148 h 1470911"/>
                  <a:gd name="connsiteX0" fmla="*/ 177650 w 1004327"/>
                  <a:gd name="connsiteY0" fmla="*/ 631148 h 1841076"/>
                  <a:gd name="connsiteX1" fmla="*/ 1004327 w 1004327"/>
                  <a:gd name="connsiteY1" fmla="*/ 0 h 1841076"/>
                  <a:gd name="connsiteX2" fmla="*/ 934246 w 1004327"/>
                  <a:gd name="connsiteY2" fmla="*/ 1841076 h 1841076"/>
                  <a:gd name="connsiteX3" fmla="*/ 0 w 1004327"/>
                  <a:gd name="connsiteY3" fmla="*/ 1401834 h 1841076"/>
                  <a:gd name="connsiteX4" fmla="*/ 177650 w 1004327"/>
                  <a:gd name="connsiteY4" fmla="*/ 631148 h 1841076"/>
                  <a:gd name="connsiteX0" fmla="*/ 177650 w 1004327"/>
                  <a:gd name="connsiteY0" fmla="*/ 631148 h 1884625"/>
                  <a:gd name="connsiteX1" fmla="*/ 1004327 w 1004327"/>
                  <a:gd name="connsiteY1" fmla="*/ 0 h 1884625"/>
                  <a:gd name="connsiteX2" fmla="*/ 946142 w 1004327"/>
                  <a:gd name="connsiteY2" fmla="*/ 1884625 h 1884625"/>
                  <a:gd name="connsiteX3" fmla="*/ 0 w 1004327"/>
                  <a:gd name="connsiteY3" fmla="*/ 1401834 h 1884625"/>
                  <a:gd name="connsiteX4" fmla="*/ 177650 w 1004327"/>
                  <a:gd name="connsiteY4" fmla="*/ 631148 h 1884625"/>
                  <a:gd name="connsiteX0" fmla="*/ 138006 w 1004327"/>
                  <a:gd name="connsiteY0" fmla="*/ 482096 h 1884625"/>
                  <a:gd name="connsiteX1" fmla="*/ 1004327 w 1004327"/>
                  <a:gd name="connsiteY1" fmla="*/ 0 h 1884625"/>
                  <a:gd name="connsiteX2" fmla="*/ 946142 w 1004327"/>
                  <a:gd name="connsiteY2" fmla="*/ 1884625 h 1884625"/>
                  <a:gd name="connsiteX3" fmla="*/ 0 w 1004327"/>
                  <a:gd name="connsiteY3" fmla="*/ 1401834 h 1884625"/>
                  <a:gd name="connsiteX4" fmla="*/ 138006 w 1004327"/>
                  <a:gd name="connsiteY4" fmla="*/ 482096 h 1884625"/>
                  <a:gd name="connsiteX0" fmla="*/ 129196 w 995517"/>
                  <a:gd name="connsiteY0" fmla="*/ 482096 h 1884625"/>
                  <a:gd name="connsiteX1" fmla="*/ 995517 w 995517"/>
                  <a:gd name="connsiteY1" fmla="*/ 0 h 1884625"/>
                  <a:gd name="connsiteX2" fmla="*/ 937332 w 995517"/>
                  <a:gd name="connsiteY2" fmla="*/ 1884625 h 1884625"/>
                  <a:gd name="connsiteX3" fmla="*/ 0 w 995517"/>
                  <a:gd name="connsiteY3" fmla="*/ 1457196 h 1884625"/>
                  <a:gd name="connsiteX4" fmla="*/ 129196 w 995517"/>
                  <a:gd name="connsiteY4" fmla="*/ 482096 h 1884625"/>
                  <a:gd name="connsiteX0" fmla="*/ 129196 w 995517"/>
                  <a:gd name="connsiteY0" fmla="*/ 482096 h 1914436"/>
                  <a:gd name="connsiteX1" fmla="*/ 995517 w 995517"/>
                  <a:gd name="connsiteY1" fmla="*/ 0 h 1914436"/>
                  <a:gd name="connsiteX2" fmla="*/ 928522 w 995517"/>
                  <a:gd name="connsiteY2" fmla="*/ 1914436 h 1914436"/>
                  <a:gd name="connsiteX3" fmla="*/ 0 w 995517"/>
                  <a:gd name="connsiteY3" fmla="*/ 1457196 h 1914436"/>
                  <a:gd name="connsiteX4" fmla="*/ 129196 w 995517"/>
                  <a:gd name="connsiteY4" fmla="*/ 482096 h 1914436"/>
                  <a:gd name="connsiteX0" fmla="*/ 129196 w 955873"/>
                  <a:gd name="connsiteY0" fmla="*/ 499131 h 1931471"/>
                  <a:gd name="connsiteX1" fmla="*/ 955873 w 955873"/>
                  <a:gd name="connsiteY1" fmla="*/ 0 h 1931471"/>
                  <a:gd name="connsiteX2" fmla="*/ 928522 w 955873"/>
                  <a:gd name="connsiteY2" fmla="*/ 1931471 h 1931471"/>
                  <a:gd name="connsiteX3" fmla="*/ 0 w 955873"/>
                  <a:gd name="connsiteY3" fmla="*/ 1474231 h 1931471"/>
                  <a:gd name="connsiteX4" fmla="*/ 129196 w 955873"/>
                  <a:gd name="connsiteY4" fmla="*/ 499131 h 1931471"/>
                  <a:gd name="connsiteX0" fmla="*/ 129196 w 928522"/>
                  <a:gd name="connsiteY0" fmla="*/ 452286 h 1884626"/>
                  <a:gd name="connsiteX1" fmla="*/ 775270 w 928522"/>
                  <a:gd name="connsiteY1" fmla="*/ 0 h 1884626"/>
                  <a:gd name="connsiteX2" fmla="*/ 928522 w 928522"/>
                  <a:gd name="connsiteY2" fmla="*/ 1884626 h 1884626"/>
                  <a:gd name="connsiteX3" fmla="*/ 0 w 928522"/>
                  <a:gd name="connsiteY3" fmla="*/ 1427386 h 1884626"/>
                  <a:gd name="connsiteX4" fmla="*/ 129196 w 928522"/>
                  <a:gd name="connsiteY4" fmla="*/ 452286 h 1884626"/>
                  <a:gd name="connsiteX0" fmla="*/ 129196 w 946142"/>
                  <a:gd name="connsiteY0" fmla="*/ 452286 h 1427386"/>
                  <a:gd name="connsiteX1" fmla="*/ 775270 w 946142"/>
                  <a:gd name="connsiteY1" fmla="*/ 0 h 1427386"/>
                  <a:gd name="connsiteX2" fmla="*/ 946142 w 946142"/>
                  <a:gd name="connsiteY2" fmla="*/ 807191 h 1427386"/>
                  <a:gd name="connsiteX3" fmla="*/ 0 w 946142"/>
                  <a:gd name="connsiteY3" fmla="*/ 1427386 h 1427386"/>
                  <a:gd name="connsiteX4" fmla="*/ 129196 w 946142"/>
                  <a:gd name="connsiteY4" fmla="*/ 452286 h 1427386"/>
                  <a:gd name="connsiteX0" fmla="*/ 168840 w 985786"/>
                  <a:gd name="connsiteY0" fmla="*/ 452286 h 1252782"/>
                  <a:gd name="connsiteX1" fmla="*/ 814914 w 985786"/>
                  <a:gd name="connsiteY1" fmla="*/ 0 h 1252782"/>
                  <a:gd name="connsiteX2" fmla="*/ 985786 w 985786"/>
                  <a:gd name="connsiteY2" fmla="*/ 807191 h 1252782"/>
                  <a:gd name="connsiteX3" fmla="*/ 0 w 985786"/>
                  <a:gd name="connsiteY3" fmla="*/ 1252782 h 1252782"/>
                  <a:gd name="connsiteX4" fmla="*/ 168840 w 985786"/>
                  <a:gd name="connsiteY4" fmla="*/ 452286 h 1252782"/>
                  <a:gd name="connsiteX0" fmla="*/ 160122 w 977068"/>
                  <a:gd name="connsiteY0" fmla="*/ 452286 h 1231711"/>
                  <a:gd name="connsiteX1" fmla="*/ 806196 w 977068"/>
                  <a:gd name="connsiteY1" fmla="*/ 0 h 1231711"/>
                  <a:gd name="connsiteX2" fmla="*/ 977068 w 977068"/>
                  <a:gd name="connsiteY2" fmla="*/ 807191 h 1231711"/>
                  <a:gd name="connsiteX3" fmla="*/ 0 w 977068"/>
                  <a:gd name="connsiteY3" fmla="*/ 1231711 h 1231711"/>
                  <a:gd name="connsiteX4" fmla="*/ 160122 w 977068"/>
                  <a:gd name="connsiteY4" fmla="*/ 452286 h 1231711"/>
                  <a:gd name="connsiteX0" fmla="*/ 160122 w 990145"/>
                  <a:gd name="connsiteY0" fmla="*/ 452286 h 1231711"/>
                  <a:gd name="connsiteX1" fmla="*/ 806196 w 990145"/>
                  <a:gd name="connsiteY1" fmla="*/ 0 h 1231711"/>
                  <a:gd name="connsiteX2" fmla="*/ 990145 w 990145"/>
                  <a:gd name="connsiteY2" fmla="*/ 790334 h 1231711"/>
                  <a:gd name="connsiteX3" fmla="*/ 0 w 990145"/>
                  <a:gd name="connsiteY3" fmla="*/ 1231711 h 1231711"/>
                  <a:gd name="connsiteX4" fmla="*/ 160122 w 990145"/>
                  <a:gd name="connsiteY4" fmla="*/ 452286 h 1231711"/>
                  <a:gd name="connsiteX0" fmla="*/ 173199 w 990145"/>
                  <a:gd name="connsiteY0" fmla="*/ 452286 h 1231711"/>
                  <a:gd name="connsiteX1" fmla="*/ 806196 w 990145"/>
                  <a:gd name="connsiteY1" fmla="*/ 0 h 1231711"/>
                  <a:gd name="connsiteX2" fmla="*/ 990145 w 990145"/>
                  <a:gd name="connsiteY2" fmla="*/ 790334 h 1231711"/>
                  <a:gd name="connsiteX3" fmla="*/ 0 w 990145"/>
                  <a:gd name="connsiteY3" fmla="*/ 1231711 h 1231711"/>
                  <a:gd name="connsiteX4" fmla="*/ 173199 w 990145"/>
                  <a:gd name="connsiteY4" fmla="*/ 452286 h 1231711"/>
                  <a:gd name="connsiteX0" fmla="*/ 173199 w 990145"/>
                  <a:gd name="connsiteY0" fmla="*/ 584090 h 1363515"/>
                  <a:gd name="connsiteX1" fmla="*/ 783552 w 990145"/>
                  <a:gd name="connsiteY1" fmla="*/ 0 h 1363515"/>
                  <a:gd name="connsiteX2" fmla="*/ 990145 w 990145"/>
                  <a:gd name="connsiteY2" fmla="*/ 922138 h 1363515"/>
                  <a:gd name="connsiteX3" fmla="*/ 0 w 990145"/>
                  <a:gd name="connsiteY3" fmla="*/ 1363515 h 1363515"/>
                  <a:gd name="connsiteX4" fmla="*/ 173199 w 990145"/>
                  <a:gd name="connsiteY4" fmla="*/ 584090 h 1363515"/>
                  <a:gd name="connsiteX0" fmla="*/ 0 w 816946"/>
                  <a:gd name="connsiteY0" fmla="*/ 584090 h 1474231"/>
                  <a:gd name="connsiteX1" fmla="*/ 610353 w 816946"/>
                  <a:gd name="connsiteY1" fmla="*/ 0 h 1474231"/>
                  <a:gd name="connsiteX2" fmla="*/ 816946 w 816946"/>
                  <a:gd name="connsiteY2" fmla="*/ 922138 h 1474231"/>
                  <a:gd name="connsiteX3" fmla="*/ 13616 w 816946"/>
                  <a:gd name="connsiteY3" fmla="*/ 1474231 h 1474231"/>
                  <a:gd name="connsiteX4" fmla="*/ 0 w 816946"/>
                  <a:gd name="connsiteY4" fmla="*/ 584090 h 1474231"/>
                  <a:gd name="connsiteX0" fmla="*/ 0 w 981116"/>
                  <a:gd name="connsiteY0" fmla="*/ 584090 h 1474231"/>
                  <a:gd name="connsiteX1" fmla="*/ 610353 w 981116"/>
                  <a:gd name="connsiteY1" fmla="*/ 0 h 1474231"/>
                  <a:gd name="connsiteX2" fmla="*/ 981116 w 981116"/>
                  <a:gd name="connsiteY2" fmla="*/ 980132 h 1474231"/>
                  <a:gd name="connsiteX3" fmla="*/ 13616 w 981116"/>
                  <a:gd name="connsiteY3" fmla="*/ 1474231 h 1474231"/>
                  <a:gd name="connsiteX4" fmla="*/ 0 w 981116"/>
                  <a:gd name="connsiteY4" fmla="*/ 584090 h 1474231"/>
                  <a:gd name="connsiteX0" fmla="*/ 0 w 1009421"/>
                  <a:gd name="connsiteY0" fmla="*/ 563001 h 1474231"/>
                  <a:gd name="connsiteX1" fmla="*/ 638658 w 1009421"/>
                  <a:gd name="connsiteY1" fmla="*/ 0 h 1474231"/>
                  <a:gd name="connsiteX2" fmla="*/ 1009421 w 1009421"/>
                  <a:gd name="connsiteY2" fmla="*/ 980132 h 1474231"/>
                  <a:gd name="connsiteX3" fmla="*/ 41921 w 1009421"/>
                  <a:gd name="connsiteY3" fmla="*/ 1474231 h 1474231"/>
                  <a:gd name="connsiteX4" fmla="*/ 0 w 1009421"/>
                  <a:gd name="connsiteY4" fmla="*/ 563001 h 1474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421" h="1474231">
                    <a:moveTo>
                      <a:pt x="0" y="563001"/>
                    </a:moveTo>
                    <a:lnTo>
                      <a:pt x="638658" y="0"/>
                    </a:lnTo>
                    <a:lnTo>
                      <a:pt x="1009421" y="980132"/>
                    </a:lnTo>
                    <a:lnTo>
                      <a:pt x="41921" y="1474231"/>
                    </a:lnTo>
                    <a:lnTo>
                      <a:pt x="0" y="563001"/>
                    </a:lnTo>
                    <a:close/>
                  </a:path>
                </a:pathLst>
              </a:custGeom>
              <a:solidFill>
                <a:srgbClr val="00B050">
                  <a:alpha val="2000"/>
                </a:srgb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286" b="1" u="sng" dirty="0"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BAE631A8-DB83-4DBC-AE16-B689E9ECE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5260" y="3504783"/>
              <a:ext cx="502706" cy="492970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5EB0D78A-9469-45A7-9BCB-2A9521AE8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duotone>
                <a:prstClr val="black"/>
                <a:srgbClr val="FF00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4328" y="3504783"/>
              <a:ext cx="502706" cy="492971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C095A5D8-7937-4DEC-A579-306A48635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926" y="4466120"/>
              <a:ext cx="502706" cy="492970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29F2CEB5-BD54-4496-B4F3-7002A924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243" y="6179207"/>
              <a:ext cx="502706" cy="492970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B8BA1F01-3189-4CA4-8E91-448AD4E96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5403" y="5278493"/>
              <a:ext cx="502706" cy="492970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9DE41167-E7EF-4182-BF99-CC1149724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duotone>
                <a:prstClr val="black"/>
                <a:srgbClr val="FF00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12488" y="4771045"/>
              <a:ext cx="502706" cy="492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4037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9C29D-A077-42ED-0EDA-4C0CC78F8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28B4BAB-9771-939F-90CD-A9A1409AA181}"/>
              </a:ext>
            </a:extLst>
          </p:cNvPr>
          <p:cNvSpPr txBox="1"/>
          <p:nvPr/>
        </p:nvSpPr>
        <p:spPr>
          <a:xfrm>
            <a:off x="522163" y="108223"/>
            <a:ext cx="4104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68" name="직사각형 14">
            <a:extLst>
              <a:ext uri="{FF2B5EF4-FFF2-40B4-BE49-F238E27FC236}">
                <a16:creationId xmlns:a16="http://schemas.microsoft.com/office/drawing/2014/main" id="{917A0860-B23B-B4C4-B5E3-DB9CC03CEDFD}"/>
              </a:ext>
            </a:extLst>
          </p:cNvPr>
          <p:cNvSpPr/>
          <p:nvPr/>
        </p:nvSpPr>
        <p:spPr>
          <a:xfrm>
            <a:off x="522164" y="692596"/>
            <a:ext cx="5386215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실시간 다중경로 탐지 및 </a:t>
            </a:r>
            <a:r>
              <a:rPr lang="ko-KR" altLang="en-US" sz="2000" b="1">
                <a:solidFill>
                  <a:schemeClr val="bg1"/>
                </a:solidFill>
              </a:rPr>
              <a:t>대응 </a:t>
            </a:r>
            <a:r>
              <a:rPr lang="en-US" altLang="ko-KR" sz="2000" b="1" dirty="0">
                <a:solidFill>
                  <a:schemeClr val="bg1"/>
                </a:solidFill>
              </a:rPr>
              <a:t>SW </a:t>
            </a:r>
            <a:r>
              <a:rPr lang="ko-KR" altLang="en-US" sz="2000" b="1" dirty="0">
                <a:solidFill>
                  <a:schemeClr val="bg1"/>
                </a:solidFill>
              </a:rPr>
              <a:t>최적화</a:t>
            </a:r>
          </a:p>
        </p:txBody>
      </p:sp>
      <p:sp>
        <p:nvSpPr>
          <p:cNvPr id="69" name="내용 개체 틀 2">
            <a:extLst>
              <a:ext uri="{FF2B5EF4-FFF2-40B4-BE49-F238E27FC236}">
                <a16:creationId xmlns:a16="http://schemas.microsoft.com/office/drawing/2014/main" id="{5AEED0CB-C784-DEA2-E1E7-148506401AB7}"/>
              </a:ext>
            </a:extLst>
          </p:cNvPr>
          <p:cNvSpPr txBox="1">
            <a:spLocks/>
          </p:cNvSpPr>
          <p:nvPr/>
        </p:nvSpPr>
        <p:spPr>
          <a:xfrm>
            <a:off x="378148" y="1476375"/>
            <a:ext cx="10004835" cy="2986172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/>
              <a:t>다양한 다중경로 환경에서의 실시간 </a:t>
            </a:r>
            <a:r>
              <a:rPr lang="en-US" altLang="ko-KR" sz="1600" b="1" dirty="0"/>
              <a:t>SW </a:t>
            </a:r>
            <a:r>
              <a:rPr lang="ko-KR" altLang="en-US" sz="1600" b="1" dirty="0"/>
              <a:t>성능 검증</a:t>
            </a:r>
            <a:endParaRPr lang="en-US" altLang="ko-KR" sz="1600" b="1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다양한 시나리오의 차량 주행 경로 설정</a:t>
            </a:r>
            <a:endParaRPr lang="en-US" altLang="ko-KR" sz="1400" b="1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실시간 다중경로 탐지 및 대응 </a:t>
            </a:r>
            <a:r>
              <a:rPr lang="en-US" altLang="ko-KR" sz="1400" b="1" dirty="0"/>
              <a:t>SW </a:t>
            </a:r>
            <a:r>
              <a:rPr lang="ko-KR" altLang="en-US" sz="1400" b="1" dirty="0"/>
              <a:t>최적화</a:t>
            </a:r>
            <a:endParaRPr lang="en-US" altLang="ko-KR" sz="1400" b="1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9B5566-2248-DC2F-0242-47439CF77C2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433" y="2986240"/>
            <a:ext cx="3571093" cy="3866872"/>
          </a:xfrm>
          <a:prstGeom prst="rect">
            <a:avLst/>
          </a:prstGeom>
        </p:spPr>
      </p:pic>
      <p:pic>
        <p:nvPicPr>
          <p:cNvPr id="3" name="Picture 10" descr="기아 레이 특징 - 내 삶의 새 반경 | 기아 공식 사이트">
            <a:extLst>
              <a:ext uri="{FF2B5EF4-FFF2-40B4-BE49-F238E27FC236}">
                <a16:creationId xmlns:a16="http://schemas.microsoft.com/office/drawing/2014/main" id="{CBC4997B-6D1E-D2CB-00CA-C828C9440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19752" y="3530163"/>
            <a:ext cx="6029267" cy="314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750ABF-CB21-9737-D101-2250B56DEFBB}"/>
              </a:ext>
            </a:extLst>
          </p:cNvPr>
          <p:cNvSpPr txBox="1"/>
          <p:nvPr/>
        </p:nvSpPr>
        <p:spPr>
          <a:xfrm>
            <a:off x="8991301" y="3484557"/>
            <a:ext cx="1158825" cy="43200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NovAtel</a:t>
            </a:r>
            <a:br>
              <a:rPr lang="en-US" altLang="ko-KR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GPS-703-GGG</a:t>
            </a:r>
            <a:endParaRPr lang="ko-KR" altLang="en-US" sz="11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3A2AB-6042-6D84-1D20-2AF0E5678E81}"/>
              </a:ext>
            </a:extLst>
          </p:cNvPr>
          <p:cNvSpPr txBox="1"/>
          <p:nvPr/>
        </p:nvSpPr>
        <p:spPr>
          <a:xfrm>
            <a:off x="5450940" y="3535394"/>
            <a:ext cx="1508437" cy="43200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Antcom</a:t>
            </a:r>
            <a:br>
              <a:rPr lang="en-US" altLang="ko-KR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3G1215RL-AA-XT-1</a:t>
            </a:r>
            <a:endParaRPr lang="ko-KR" altLang="en-US" sz="11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2C76A9-C377-F1A6-1404-C2AB1EDDD33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347763" y="3735828"/>
            <a:ext cx="132874" cy="12239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" descr="NovAtel GPS-703-GGG Triple-Frequency Pinwheel GNSS Antenna | Canal Geomatics">
            <a:extLst>
              <a:ext uri="{FF2B5EF4-FFF2-40B4-BE49-F238E27FC236}">
                <a16:creationId xmlns:a16="http://schemas.microsoft.com/office/drawing/2014/main" id="{FFA57603-E0BD-F59E-C8A3-462C75BF5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9705" y="3234546"/>
            <a:ext cx="957632" cy="9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69D17B0-4823-03A8-69E5-96F465A8783B}"/>
              </a:ext>
            </a:extLst>
          </p:cNvPr>
          <p:cNvCxnSpPr>
            <a:cxnSpLocks/>
          </p:cNvCxnSpPr>
          <p:nvPr/>
        </p:nvCxnSpPr>
        <p:spPr>
          <a:xfrm flipV="1">
            <a:off x="7913741" y="5309987"/>
            <a:ext cx="1073913" cy="2075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8676793-CA7D-6E03-AC28-B933CD709D3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8836" y="5009179"/>
            <a:ext cx="648765" cy="648765"/>
          </a:xfrm>
          <a:prstGeom prst="rect">
            <a:avLst/>
          </a:prstGeom>
        </p:spPr>
      </p:pic>
      <p:pic>
        <p:nvPicPr>
          <p:cNvPr id="10" name="Picture 4" descr="SPAN-SE NovAtel Confidential Information © Copyright NovAtel Inc. (2012) -  ppt download">
            <a:extLst>
              <a:ext uri="{FF2B5EF4-FFF2-40B4-BE49-F238E27FC236}">
                <a16:creationId xmlns:a16="http://schemas.microsoft.com/office/drawing/2014/main" id="{96D7DAB8-A2A0-9CD7-6911-11E1B81C7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23590" y="5032722"/>
            <a:ext cx="927117" cy="64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930ED7-C069-25AB-CDD4-1DDDA6555EEE}"/>
              </a:ext>
            </a:extLst>
          </p:cNvPr>
          <p:cNvSpPr txBox="1"/>
          <p:nvPr/>
        </p:nvSpPr>
        <p:spPr>
          <a:xfrm>
            <a:off x="7583607" y="5763710"/>
            <a:ext cx="790313" cy="43200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NovAtel</a:t>
            </a:r>
            <a:br>
              <a:rPr lang="en-US" altLang="ko-KR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SPAN-SE</a:t>
            </a:r>
            <a:endParaRPr lang="ko-KR" altLang="en-US" sz="11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AF43EB-9E48-F2FC-B1B1-E75063EFDF8C}"/>
              </a:ext>
            </a:extLst>
          </p:cNvPr>
          <p:cNvSpPr txBox="1"/>
          <p:nvPr/>
        </p:nvSpPr>
        <p:spPr>
          <a:xfrm>
            <a:off x="8391942" y="5763710"/>
            <a:ext cx="937719" cy="43200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NovAtel</a:t>
            </a:r>
            <a:br>
              <a:rPr lang="en-US" altLang="ko-KR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UIMU-H58</a:t>
            </a:r>
            <a:endParaRPr lang="ko-KR" altLang="en-US" sz="11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3D1F7BC-48BC-8EA1-78DE-8009426DD0F9}"/>
              </a:ext>
            </a:extLst>
          </p:cNvPr>
          <p:cNvSpPr/>
          <p:nvPr/>
        </p:nvSpPr>
        <p:spPr>
          <a:xfrm>
            <a:off x="7333710" y="4959796"/>
            <a:ext cx="2028104" cy="77452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C8488F3-45B5-3C71-02BB-64E2A29BD0F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289395" y="4442301"/>
            <a:ext cx="1628660" cy="21715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103FD3-02E6-113F-9AA6-681F4758BEB1}"/>
              </a:ext>
            </a:extLst>
          </p:cNvPr>
          <p:cNvSpPr txBox="1"/>
          <p:nvPr/>
        </p:nvSpPr>
        <p:spPr>
          <a:xfrm>
            <a:off x="4900088" y="4579468"/>
            <a:ext cx="1185876" cy="216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GNSS </a:t>
            </a:r>
            <a:r>
              <a:rPr lang="ko-KR" altLang="en-US" sz="900" b="1" dirty="0">
                <a:solidFill>
                  <a:schemeClr val="bg1"/>
                </a:solidFill>
              </a:rPr>
              <a:t>수신기 모듈</a:t>
            </a:r>
            <a:endParaRPr lang="en-US" altLang="ko-KR" sz="9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8CD7D5-E059-70DA-C3E7-894588DA7AA9}"/>
              </a:ext>
            </a:extLst>
          </p:cNvPr>
          <p:cNvSpPr txBox="1"/>
          <p:nvPr/>
        </p:nvSpPr>
        <p:spPr>
          <a:xfrm>
            <a:off x="6253024" y="4611065"/>
            <a:ext cx="909905" cy="216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임베디드 보드</a:t>
            </a:r>
            <a:endParaRPr lang="en-US" altLang="ko-KR" sz="9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108EDE-48A6-7B24-66A2-EE04BAE7AB47}"/>
              </a:ext>
            </a:extLst>
          </p:cNvPr>
          <p:cNvSpPr txBox="1"/>
          <p:nvPr/>
        </p:nvSpPr>
        <p:spPr>
          <a:xfrm>
            <a:off x="7333710" y="4828413"/>
            <a:ext cx="1125116" cy="216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GNSS/INS </a:t>
            </a:r>
            <a:r>
              <a:rPr lang="ko-KR" altLang="en-US" sz="900" b="1" dirty="0">
                <a:solidFill>
                  <a:schemeClr val="bg1"/>
                </a:solidFill>
              </a:rPr>
              <a:t>시스템</a:t>
            </a:r>
            <a:endParaRPr lang="en-US" altLang="ko-KR" sz="9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E41517-0C12-3709-2BDC-D8E3A9D2D0E5}"/>
              </a:ext>
            </a:extLst>
          </p:cNvPr>
          <p:cNvSpPr txBox="1"/>
          <p:nvPr/>
        </p:nvSpPr>
        <p:spPr>
          <a:xfrm>
            <a:off x="6012606" y="5431246"/>
            <a:ext cx="583512" cy="216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노트북</a:t>
            </a:r>
            <a:endParaRPr lang="en-US" altLang="ko-KR" sz="900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6352F9-A80B-09F4-E31E-3136AB877C6A}"/>
              </a:ext>
            </a:extLst>
          </p:cNvPr>
          <p:cNvCxnSpPr>
            <a:cxnSpLocks/>
          </p:cNvCxnSpPr>
          <p:nvPr/>
        </p:nvCxnSpPr>
        <p:spPr>
          <a:xfrm flipV="1">
            <a:off x="5800752" y="3618653"/>
            <a:ext cx="1655034" cy="14651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6" descr="NovAtel 3GNSSA-XT-1 FRPA Footprint Multi-Frequency GNSS Antenna | Canal  Geomatics">
            <a:extLst>
              <a:ext uri="{FF2B5EF4-FFF2-40B4-BE49-F238E27FC236}">
                <a16:creationId xmlns:a16="http://schemas.microsoft.com/office/drawing/2014/main" id="{B83E3657-A832-CC6F-DAD5-A04C1817D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9111" r="90222">
                        <a14:foregroundMark x1="9333" y1="45333" x2="9333" y2="45333"/>
                        <a14:foregroundMark x1="48889" y1="18000" x2="48889" y2="18000"/>
                        <a14:foregroundMark x1="58667" y1="19556" x2="58667" y2="19556"/>
                        <a14:foregroundMark x1="62000" y1="20000" x2="62000" y2="20000"/>
                        <a14:foregroundMark x1="60222" y1="20000" x2="48000" y2="17778"/>
                        <a14:foregroundMark x1="66444" y1="20444" x2="47556" y2="18000"/>
                        <a14:foregroundMark x1="49778" y1="17111" x2="65778" y2="21333"/>
                        <a14:foregroundMark x1="64889" y1="19556" x2="52000" y2="17556"/>
                        <a14:foregroundMark x1="90222" y1="46889" x2="90222" y2="46889"/>
                        <a14:foregroundMark x1="31556" y1="18444" x2="31556" y2="18444"/>
                        <a14:foregroundMark x1="55333" y1="16889" x2="55333" y2="16889"/>
                        <a14:foregroundMark x1="57778" y1="16889" x2="57778" y2="16889"/>
                        <a14:foregroundMark x1="60667" y1="18444" x2="48444" y2="16889"/>
                        <a14:foregroundMark x1="48444" y1="16889" x2="47778" y2="1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0091" y="3351135"/>
            <a:ext cx="755695" cy="75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화살표: 위로 구부러짐 23">
            <a:extLst>
              <a:ext uri="{FF2B5EF4-FFF2-40B4-BE49-F238E27FC236}">
                <a16:creationId xmlns:a16="http://schemas.microsoft.com/office/drawing/2014/main" id="{806B3607-39BF-19AE-3ED8-5585F17ABD8E}"/>
              </a:ext>
            </a:extLst>
          </p:cNvPr>
          <p:cNvSpPr/>
          <p:nvPr/>
        </p:nvSpPr>
        <p:spPr>
          <a:xfrm rot="21176318">
            <a:off x="5608074" y="5922804"/>
            <a:ext cx="2128473" cy="514521"/>
          </a:xfrm>
          <a:prstGeom prst="curvedUp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8FA43-4E8B-F415-01CA-F99A9879DCA8}"/>
              </a:ext>
            </a:extLst>
          </p:cNvPr>
          <p:cNvSpPr/>
          <p:nvPr/>
        </p:nvSpPr>
        <p:spPr>
          <a:xfrm>
            <a:off x="6193414" y="4564211"/>
            <a:ext cx="1036498" cy="787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AB8D57-8A51-5983-CF57-18937D63FEC7}"/>
              </a:ext>
            </a:extLst>
          </p:cNvPr>
          <p:cNvSpPr txBox="1"/>
          <p:nvPr/>
        </p:nvSpPr>
        <p:spPr>
          <a:xfrm>
            <a:off x="4842644" y="4294288"/>
            <a:ext cx="2853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실험 데이터를 바탕으로 </a:t>
            </a:r>
            <a:r>
              <a:rPr lang="en-US" altLang="ko-KR" sz="1200" b="1" dirty="0">
                <a:solidFill>
                  <a:srgbClr val="FF0000"/>
                </a:solidFill>
              </a:rPr>
              <a:t>SW</a:t>
            </a:r>
            <a:r>
              <a:rPr lang="ko-KR" altLang="en-US" sz="1200" b="1" dirty="0">
                <a:solidFill>
                  <a:srgbClr val="FF0000"/>
                </a:solidFill>
              </a:rPr>
              <a:t> 최적화 중</a:t>
            </a:r>
          </a:p>
        </p:txBody>
      </p:sp>
    </p:spTree>
    <p:extLst>
      <p:ext uri="{BB962C8B-B14F-4D97-AF65-F5344CB8AC3E}">
        <p14:creationId xmlns:p14="http://schemas.microsoft.com/office/powerpoint/2010/main" val="4147401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BE6D648F-B64F-EB56-D732-420CAA263F30}"/>
              </a:ext>
            </a:extLst>
          </p:cNvPr>
          <p:cNvSpPr/>
          <p:nvPr/>
        </p:nvSpPr>
        <p:spPr>
          <a:xfrm>
            <a:off x="639843" y="3475589"/>
            <a:ext cx="9640519" cy="339307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3" y="108223"/>
            <a:ext cx="957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68" name="직사각형 14">
            <a:extLst>
              <a:ext uri="{FF2B5EF4-FFF2-40B4-BE49-F238E27FC236}">
                <a16:creationId xmlns:a16="http://schemas.microsoft.com/office/drawing/2014/main" id="{AE3B9B72-5FA0-4D06-9CBE-74B0D1C54908}"/>
              </a:ext>
            </a:extLst>
          </p:cNvPr>
          <p:cNvSpPr/>
          <p:nvPr/>
        </p:nvSpPr>
        <p:spPr>
          <a:xfrm>
            <a:off x="522164" y="692596"/>
            <a:ext cx="7344816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>
                <a:solidFill>
                  <a:schemeClr val="bg1"/>
                </a:solidFill>
              </a:rPr>
              <a:t> 정밀 상대벡터 도출 실시간 </a:t>
            </a:r>
            <a:r>
              <a:rPr lang="en-US" altLang="ko-KR" sz="2000" b="1">
                <a:solidFill>
                  <a:schemeClr val="bg1"/>
                </a:solidFill>
              </a:rPr>
              <a:t>SW/HW </a:t>
            </a:r>
            <a:r>
              <a:rPr lang="ko-KR" altLang="en-US" sz="2000" b="1">
                <a:solidFill>
                  <a:schemeClr val="bg1"/>
                </a:solidFill>
              </a:rPr>
              <a:t>성능 검증 및 시험 평가 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CB0A32C-2E29-3F17-212E-588EAF3C55F3}"/>
              </a:ext>
            </a:extLst>
          </p:cNvPr>
          <p:cNvSpPr txBox="1">
            <a:spLocks/>
          </p:cNvSpPr>
          <p:nvPr/>
        </p:nvSpPr>
        <p:spPr>
          <a:xfrm>
            <a:off x="592570" y="1501173"/>
            <a:ext cx="9932827" cy="1554423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/>
              <a:t>다중 </a:t>
            </a:r>
            <a:r>
              <a:rPr lang="ko-KR" altLang="en-US" sz="1600" b="1" dirty="0" err="1"/>
              <a:t>무인이동체를</a:t>
            </a:r>
            <a:r>
              <a:rPr lang="ko-KR" altLang="en-US" sz="1600" b="1" dirty="0"/>
              <a:t> 활용한 동적 및 정적 운용 환경에서 시험 평가 진행</a:t>
            </a:r>
            <a:endParaRPr lang="en-US" altLang="ko-KR" sz="1600" b="1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상대항법 장비의 정량적 성능 검증 지표 도출 </a:t>
            </a:r>
            <a:r>
              <a:rPr lang="en-US" altLang="ko-KR" sz="1400" b="1" dirty="0"/>
              <a:t>(RMSE, TTFF, </a:t>
            </a:r>
            <a:r>
              <a:rPr lang="ko-KR" altLang="en-US" sz="1400" b="1" dirty="0"/>
              <a:t>갱신 주기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산출된 무결성 파라미터 검증</a:t>
            </a:r>
            <a:endParaRPr lang="en-US" altLang="ko-KR" sz="1400" b="1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상대항법 모듈 </a:t>
            </a:r>
            <a:r>
              <a:rPr lang="en-US" altLang="ko-KR" sz="1400" b="1" dirty="0"/>
              <a:t>SW/HW </a:t>
            </a:r>
            <a:r>
              <a:rPr lang="ko-KR" altLang="en-US" sz="1400" b="1" dirty="0"/>
              <a:t>보완 </a:t>
            </a:r>
            <a:endParaRPr lang="en-US" altLang="ko-KR" sz="1400" b="1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실증기</a:t>
            </a:r>
            <a:r>
              <a:rPr lang="ko-KR" altLang="en-US" sz="1400" b="1" dirty="0"/>
              <a:t> 편대비행 시험 및 자동착륙 비행 시험 </a:t>
            </a:r>
            <a:endParaRPr lang="en-US" altLang="ko-KR" sz="1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813485-F768-DC88-BE7B-F2752AFD1FAA}"/>
              </a:ext>
            </a:extLst>
          </p:cNvPr>
          <p:cNvSpPr txBox="1"/>
          <p:nvPr/>
        </p:nvSpPr>
        <p:spPr>
          <a:xfrm>
            <a:off x="975858" y="6357930"/>
            <a:ext cx="31563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ko-KR" altLang="en-US" sz="1200" b="1" dirty="0"/>
              <a:t>다중 </a:t>
            </a:r>
            <a:r>
              <a:rPr lang="ko-KR" altLang="en-US" sz="1200" b="1" dirty="0" err="1"/>
              <a:t>무인이동체</a:t>
            </a:r>
            <a:r>
              <a:rPr lang="ko-KR" altLang="en-US" sz="1200" b="1" dirty="0"/>
              <a:t> 실시간 </a:t>
            </a:r>
            <a:r>
              <a:rPr lang="en-US" altLang="ko-KR" sz="1200" b="1" dirty="0"/>
              <a:t>SW </a:t>
            </a:r>
            <a:r>
              <a:rPr lang="ko-KR" altLang="en-US" sz="1200" b="1" dirty="0"/>
              <a:t>시험 평가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A736CB4F-6A92-C83B-ED27-D6F238A1B310}"/>
              </a:ext>
            </a:extLst>
          </p:cNvPr>
          <p:cNvSpPr/>
          <p:nvPr/>
        </p:nvSpPr>
        <p:spPr>
          <a:xfrm>
            <a:off x="637283" y="3477496"/>
            <a:ext cx="3521466" cy="306833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맑은 고딕"/>
                <a:ea typeface="맑은 고딕"/>
              </a:rPr>
              <a:t>실시간 </a:t>
            </a:r>
            <a:r>
              <a:rPr lang="en-US" altLang="ko-KR" sz="1200" b="1">
                <a:solidFill>
                  <a:schemeClr val="bg1"/>
                </a:solidFill>
                <a:latin typeface="맑은 고딕"/>
                <a:ea typeface="맑은 고딕"/>
              </a:rPr>
              <a:t>SW </a:t>
            </a:r>
            <a:r>
              <a:rPr lang="ko-KR" altLang="en-US" sz="1200" b="1">
                <a:solidFill>
                  <a:schemeClr val="bg1"/>
                </a:solidFill>
                <a:latin typeface="맑은 고딕"/>
                <a:ea typeface="맑은 고딕"/>
              </a:rPr>
              <a:t>시험 평가 및 성능 검증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25" name="Picture 1">
            <a:extLst>
              <a:ext uri="{FF2B5EF4-FFF2-40B4-BE49-F238E27FC236}">
                <a16:creationId xmlns:a16="http://schemas.microsoft.com/office/drawing/2014/main" id="{1A9EBC54-000C-E691-AC91-C4E5C63327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6943" y="5827867"/>
            <a:ext cx="632342" cy="286860"/>
          </a:xfrm>
          <a:prstGeom prst="rect">
            <a:avLst/>
          </a:prstGeom>
        </p:spPr>
      </p:pic>
      <p:pic>
        <p:nvPicPr>
          <p:cNvPr id="26" name="Picture 1">
            <a:extLst>
              <a:ext uri="{FF2B5EF4-FFF2-40B4-BE49-F238E27FC236}">
                <a16:creationId xmlns:a16="http://schemas.microsoft.com/office/drawing/2014/main" id="{4173138D-098E-6578-1699-3984C495E2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1845" y="4674123"/>
            <a:ext cx="632342" cy="286860"/>
          </a:xfrm>
          <a:prstGeom prst="rect">
            <a:avLst/>
          </a:prstGeom>
        </p:spPr>
      </p:pic>
      <p:pic>
        <p:nvPicPr>
          <p:cNvPr id="27" name="Picture 1">
            <a:extLst>
              <a:ext uri="{FF2B5EF4-FFF2-40B4-BE49-F238E27FC236}">
                <a16:creationId xmlns:a16="http://schemas.microsoft.com/office/drawing/2014/main" id="{0E41473B-2D5B-4CDA-A8F7-04A838697A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3867" y="5144758"/>
            <a:ext cx="632342" cy="28686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7E41A4-43F4-9BA4-24C0-D37FB0678656}"/>
              </a:ext>
            </a:extLst>
          </p:cNvPr>
          <p:cNvSpPr txBox="1"/>
          <p:nvPr/>
        </p:nvSpPr>
        <p:spPr>
          <a:xfrm>
            <a:off x="634546" y="4004389"/>
            <a:ext cx="24571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항법 성능 검증용 </a:t>
            </a:r>
            <a:r>
              <a:rPr lang="ko-KR" altLang="en-US" sz="1200" b="1" dirty="0" err="1"/>
              <a:t>고정밀</a:t>
            </a:r>
            <a:r>
              <a:rPr lang="ko-KR" altLang="en-US" sz="1200" b="1" dirty="0"/>
              <a:t> 수신기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0ACFA51-DD93-301F-48B8-8316F09A0D77}"/>
              </a:ext>
            </a:extLst>
          </p:cNvPr>
          <p:cNvGrpSpPr/>
          <p:nvPr/>
        </p:nvGrpSpPr>
        <p:grpSpPr>
          <a:xfrm>
            <a:off x="1204509" y="4640338"/>
            <a:ext cx="380712" cy="1027700"/>
            <a:chOff x="7658724" y="5089499"/>
            <a:chExt cx="210054" cy="567022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1839DF-BA5F-6490-67E4-767F31FCAA80}"/>
                </a:ext>
              </a:extLst>
            </p:cNvPr>
            <p:cNvGrpSpPr/>
            <p:nvPr/>
          </p:nvGrpSpPr>
          <p:grpSpPr>
            <a:xfrm>
              <a:off x="7658724" y="5104266"/>
              <a:ext cx="210054" cy="552255"/>
              <a:chOff x="7658724" y="5104266"/>
              <a:chExt cx="210054" cy="552255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F8BAB4B2-7049-A3D8-7933-1459AD389481}"/>
                  </a:ext>
                </a:extLst>
              </p:cNvPr>
              <p:cNvGrpSpPr/>
              <p:nvPr/>
            </p:nvGrpSpPr>
            <p:grpSpPr>
              <a:xfrm>
                <a:off x="7658724" y="5162351"/>
                <a:ext cx="210054" cy="494170"/>
                <a:chOff x="2846081" y="4057154"/>
                <a:chExt cx="515606" cy="1288236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E5F16C1F-7ABC-CFED-71EB-975D54A0B891}"/>
                    </a:ext>
                  </a:extLst>
                </p:cNvPr>
                <p:cNvCxnSpPr/>
                <p:nvPr/>
              </p:nvCxnSpPr>
              <p:spPr>
                <a:xfrm>
                  <a:off x="3108646" y="4057154"/>
                  <a:ext cx="0" cy="1288236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129CDA1E-CC5E-FF28-ECB9-2112C9AA8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8646" y="4857242"/>
                  <a:ext cx="253041" cy="441539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93AB4492-9F0C-DE2B-C39E-46013EEF65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46081" y="4885435"/>
                  <a:ext cx="257035" cy="425933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C3B96AB-EC93-E84F-3A1B-B5BA35E7DB41}"/>
                  </a:ext>
                </a:extLst>
              </p:cNvPr>
              <p:cNvSpPr/>
              <p:nvPr/>
            </p:nvSpPr>
            <p:spPr>
              <a:xfrm>
                <a:off x="7687480" y="5104266"/>
                <a:ext cx="158768" cy="591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0F17AA1-82AF-CF7F-486C-8D067CA8136C}"/>
                </a:ext>
              </a:extLst>
            </p:cNvPr>
            <p:cNvSpPr/>
            <p:nvPr/>
          </p:nvSpPr>
          <p:spPr>
            <a:xfrm>
              <a:off x="7714147" y="5089499"/>
              <a:ext cx="103087" cy="73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09674C6-10AB-60EF-CCE3-0A1556730C95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1068107" y="4260928"/>
            <a:ext cx="330273" cy="3794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D390CE3-42BA-3888-769E-0EEDDEAA7DBF}"/>
              </a:ext>
            </a:extLst>
          </p:cNvPr>
          <p:cNvCxnSpPr>
            <a:cxnSpLocks/>
            <a:stCxn id="31" idx="6"/>
            <a:endCxn id="27" idx="0"/>
          </p:cNvCxnSpPr>
          <p:nvPr/>
        </p:nvCxnSpPr>
        <p:spPr>
          <a:xfrm>
            <a:off x="1491800" y="4706493"/>
            <a:ext cx="1488238" cy="438265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461CCFA-BC69-9F5F-0A60-B800B98E7B77}"/>
              </a:ext>
            </a:extLst>
          </p:cNvPr>
          <p:cNvCxnSpPr>
            <a:cxnSpLocks/>
            <a:stCxn id="33" idx="7"/>
            <a:endCxn id="25" idx="0"/>
          </p:cNvCxnSpPr>
          <p:nvPr/>
        </p:nvCxnSpPr>
        <p:spPr>
          <a:xfrm>
            <a:off x="1502246" y="4682798"/>
            <a:ext cx="1290868" cy="1145069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9959AD33-9E98-B5D0-FCCA-645AAEFAC3F4}"/>
              </a:ext>
            </a:extLst>
          </p:cNvPr>
          <p:cNvSpPr/>
          <p:nvPr/>
        </p:nvSpPr>
        <p:spPr>
          <a:xfrm rot="10800000">
            <a:off x="2327094" y="4555364"/>
            <a:ext cx="168032" cy="1238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66760607-5E97-3D19-1B25-4E13C311206B}"/>
              </a:ext>
            </a:extLst>
          </p:cNvPr>
          <p:cNvSpPr/>
          <p:nvPr/>
        </p:nvSpPr>
        <p:spPr>
          <a:xfrm rot="10800000">
            <a:off x="2893801" y="5016103"/>
            <a:ext cx="168032" cy="1238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0E2B9B79-4380-D0C4-F734-A703436B91E7}"/>
              </a:ext>
            </a:extLst>
          </p:cNvPr>
          <p:cNvSpPr/>
          <p:nvPr/>
        </p:nvSpPr>
        <p:spPr>
          <a:xfrm rot="10800000">
            <a:off x="2707674" y="5680200"/>
            <a:ext cx="168032" cy="1238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896F1A2-9705-D184-F1FC-1F71137F6645}"/>
              </a:ext>
            </a:extLst>
          </p:cNvPr>
          <p:cNvSpPr txBox="1"/>
          <p:nvPr/>
        </p:nvSpPr>
        <p:spPr>
          <a:xfrm>
            <a:off x="2182831" y="4825401"/>
            <a:ext cx="1695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  <a:cs typeface="Arial" panose="020B0604020202020204" pitchFamily="34" charset="0"/>
              </a:rPr>
              <a:t>Master UAV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AD83DAF-D6A1-FFAF-5CBE-CB8C72D69AEC}"/>
              </a:ext>
            </a:extLst>
          </p:cNvPr>
          <p:cNvSpPr txBox="1"/>
          <p:nvPr/>
        </p:nvSpPr>
        <p:spPr>
          <a:xfrm>
            <a:off x="1451371" y="4321778"/>
            <a:ext cx="19308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  <a:cs typeface="Arial" panose="020B0604020202020204" pitchFamily="34" charset="0"/>
              </a:rPr>
              <a:t>Follower UAV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6310B1E-B19A-5994-2273-1BC00AD0EAD8}"/>
              </a:ext>
            </a:extLst>
          </p:cNvPr>
          <p:cNvSpPr txBox="1"/>
          <p:nvPr/>
        </p:nvSpPr>
        <p:spPr>
          <a:xfrm>
            <a:off x="1859111" y="5455912"/>
            <a:ext cx="19308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>
                <a:latin typeface="+mn-ea"/>
                <a:cs typeface="Arial" panose="020B0604020202020204" pitchFamily="34" charset="0"/>
              </a:rPr>
              <a:t>Follower</a:t>
            </a:r>
            <a:r>
              <a:rPr lang="ko-KR" altLang="en-US" sz="900" b="1"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900" b="1">
                <a:latin typeface="+mn-ea"/>
                <a:cs typeface="Arial" panose="020B0604020202020204" pitchFamily="34" charset="0"/>
              </a:rPr>
              <a:t>UAV</a:t>
            </a:r>
            <a:endParaRPr lang="en-US" altLang="ko-KR" sz="9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AAF6164C-7377-26BA-0FD6-48AF96A61554}"/>
              </a:ext>
            </a:extLst>
          </p:cNvPr>
          <p:cNvSpPr/>
          <p:nvPr/>
        </p:nvSpPr>
        <p:spPr>
          <a:xfrm>
            <a:off x="4656515" y="5536304"/>
            <a:ext cx="184781" cy="4636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169530-0E58-B815-31B0-8CE64955B1B7}"/>
              </a:ext>
            </a:extLst>
          </p:cNvPr>
          <p:cNvSpPr txBox="1"/>
          <p:nvPr/>
        </p:nvSpPr>
        <p:spPr>
          <a:xfrm>
            <a:off x="4973937" y="6257733"/>
            <a:ext cx="218629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accent1">
                    <a:lumMod val="50000"/>
                  </a:schemeClr>
                </a:solidFill>
              </a:rPr>
              <a:t>상대항법장비</a:t>
            </a:r>
            <a:r>
              <a:rPr lang="ko-KR" altLang="en-US" sz="1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10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1000" b="1" dirty="0">
                <a:solidFill>
                  <a:schemeClr val="accent1">
                    <a:lumMod val="50000"/>
                  </a:schemeClr>
                </a:solidFill>
              </a:rPr>
              <a:t>자체수신기</a:t>
            </a:r>
            <a:r>
              <a:rPr lang="en-US" altLang="ko-KR" sz="10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r>
              <a:rPr lang="ko-KR" altLang="en-US" sz="1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sz="1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accent1">
                    <a:lumMod val="50000"/>
                  </a:schemeClr>
                </a:solidFill>
              </a:rPr>
              <a:t>상대벡터 및 무결성 정보 도출 결과</a:t>
            </a:r>
            <a:endParaRPr lang="en-US" altLang="ko-KR" sz="1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D278D28-2573-A40D-B99B-09D65DCEFD5C}"/>
              </a:ext>
            </a:extLst>
          </p:cNvPr>
          <p:cNvSpPr txBox="1"/>
          <p:nvPr/>
        </p:nvSpPr>
        <p:spPr>
          <a:xfrm>
            <a:off x="3860680" y="4013805"/>
            <a:ext cx="14860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0070C0"/>
                </a:solidFill>
              </a:rPr>
              <a:t>GNSS Raw Data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8991C9D-762B-F66B-BD0D-EDA501A1E5A1}"/>
              </a:ext>
            </a:extLst>
          </p:cNvPr>
          <p:cNvSpPr/>
          <p:nvPr/>
        </p:nvSpPr>
        <p:spPr>
          <a:xfrm>
            <a:off x="810196" y="5496580"/>
            <a:ext cx="3705321" cy="63594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41F34BB0-3520-74EE-1DA2-6FF92725C0E3}"/>
              </a:ext>
            </a:extLst>
          </p:cNvPr>
          <p:cNvCxnSpPr>
            <a:cxnSpLocks/>
            <a:stCxn id="1026" idx="1"/>
          </p:cNvCxnSpPr>
          <p:nvPr/>
        </p:nvCxnSpPr>
        <p:spPr>
          <a:xfrm rot="10800000" flipV="1">
            <a:off x="3200854" y="4288915"/>
            <a:ext cx="2639638" cy="932111"/>
          </a:xfrm>
          <a:prstGeom prst="bentConnector3">
            <a:avLst>
              <a:gd name="adj1" fmla="val 61981"/>
            </a:avLst>
          </a:prstGeom>
          <a:ln>
            <a:headEnd type="triangle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CA85649A-9A9F-5828-334E-07D90D8C539D}"/>
              </a:ext>
            </a:extLst>
          </p:cNvPr>
          <p:cNvCxnSpPr>
            <a:cxnSpLocks/>
            <a:stCxn id="1026" idx="1"/>
            <a:endCxn id="25" idx="3"/>
          </p:cNvCxnSpPr>
          <p:nvPr/>
        </p:nvCxnSpPr>
        <p:spPr>
          <a:xfrm rot="10800000" flipV="1">
            <a:off x="3109286" y="4288915"/>
            <a:ext cx="2731207" cy="1682381"/>
          </a:xfrm>
          <a:prstGeom prst="bentConnector3">
            <a:avLst>
              <a:gd name="adj1" fmla="val 50000"/>
            </a:avLst>
          </a:prstGeom>
          <a:ln>
            <a:headEnd type="triangle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026" name="Picture 2" descr="X5 Mobile Pro">
            <a:extLst>
              <a:ext uri="{FF2B5EF4-FFF2-40B4-BE49-F238E27FC236}">
                <a16:creationId xmlns:a16="http://schemas.microsoft.com/office/drawing/2014/main" id="{8F0860CD-4526-90DF-FFD3-7C415E327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0492" y="4110768"/>
            <a:ext cx="356296" cy="35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5A5946C-7AA6-16CD-B9BE-1FFD3ADCA5EE}"/>
              </a:ext>
            </a:extLst>
          </p:cNvPr>
          <p:cNvGrpSpPr/>
          <p:nvPr/>
        </p:nvGrpSpPr>
        <p:grpSpPr>
          <a:xfrm>
            <a:off x="5072334" y="5328733"/>
            <a:ext cx="1894526" cy="878645"/>
            <a:chOff x="1278179" y="2532968"/>
            <a:chExt cx="1822315" cy="845156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0473F608-D988-3BB2-BCD4-24D0C92E6125}"/>
                </a:ext>
              </a:extLst>
            </p:cNvPr>
            <p:cNvGrpSpPr/>
            <p:nvPr/>
          </p:nvGrpSpPr>
          <p:grpSpPr>
            <a:xfrm>
              <a:off x="1278179" y="2585964"/>
              <a:ext cx="1822315" cy="792160"/>
              <a:chOff x="2148722" y="2406128"/>
              <a:chExt cx="1857011" cy="807243"/>
            </a:xfrm>
          </p:grpSpPr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0F4340F0-5849-97F6-74F2-E42D86732013}"/>
                  </a:ext>
                </a:extLst>
              </p:cNvPr>
              <p:cNvGrpSpPr/>
              <p:nvPr/>
            </p:nvGrpSpPr>
            <p:grpSpPr>
              <a:xfrm>
                <a:off x="2535329" y="2516380"/>
                <a:ext cx="1164792" cy="521281"/>
                <a:chOff x="7153671" y="2281502"/>
                <a:chExt cx="1407787" cy="648659"/>
              </a:xfrm>
            </p:grpSpPr>
            <p:pic>
              <p:nvPicPr>
                <p:cNvPr id="124" name="Picture 2" descr="What you will need | Setting up your Raspberry Pi | Coding projects for  kids and teens">
                  <a:extLst>
                    <a:ext uri="{FF2B5EF4-FFF2-40B4-BE49-F238E27FC236}">
                      <a16:creationId xmlns:a16="http://schemas.microsoft.com/office/drawing/2014/main" id="{2F3AE243-7934-FC8E-3862-71018B3AFD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7452" y="2281502"/>
                  <a:ext cx="1024006" cy="6486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5" name="Picture 4" descr="파일:ISO C++ Logo.svg">
                  <a:extLst>
                    <a:ext uri="{FF2B5EF4-FFF2-40B4-BE49-F238E27FC236}">
                      <a16:creationId xmlns:a16="http://schemas.microsoft.com/office/drawing/2014/main" id="{17E99C48-E568-029B-0F2B-C3842C615D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53671" y="2399472"/>
                  <a:ext cx="389174" cy="43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22" name="사각형: 둥근 모서리 121">
                <a:extLst>
                  <a:ext uri="{FF2B5EF4-FFF2-40B4-BE49-F238E27FC236}">
                    <a16:creationId xmlns:a16="http://schemas.microsoft.com/office/drawing/2014/main" id="{BC287268-CEA1-9EB9-C268-E1DFEC077451}"/>
                  </a:ext>
                </a:extLst>
              </p:cNvPr>
              <p:cNvSpPr/>
              <p:nvPr/>
            </p:nvSpPr>
            <p:spPr>
              <a:xfrm>
                <a:off x="2148722" y="2406128"/>
                <a:ext cx="1856141" cy="793543"/>
              </a:xfrm>
              <a:prstGeom prst="roundRect">
                <a:avLst>
                  <a:gd name="adj" fmla="val 11370"/>
                </a:avLst>
              </a:prstGeom>
              <a:noFill/>
              <a:ln w="127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61FDB2A-8576-E0CF-8DDB-2763778E656C}"/>
                  </a:ext>
                </a:extLst>
              </p:cNvPr>
              <p:cNvSpPr txBox="1"/>
              <p:nvPr/>
            </p:nvSpPr>
            <p:spPr>
              <a:xfrm>
                <a:off x="2157926" y="2972026"/>
                <a:ext cx="1847807" cy="241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000" b="1"/>
                  <a:t>[C </a:t>
                </a:r>
                <a:r>
                  <a:rPr lang="ko-KR" altLang="en-US" sz="1000" b="1"/>
                  <a:t>코드 기반 실시간</a:t>
                </a:r>
                <a:r>
                  <a:rPr lang="en-US" altLang="ko-KR" sz="1000" b="1"/>
                  <a:t> SW]</a:t>
                </a:r>
              </a:p>
            </p:txBody>
          </p:sp>
        </p:grpSp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3339FA48-3474-4CCF-E2A4-C771C359369F}"/>
                </a:ext>
              </a:extLst>
            </p:cNvPr>
            <p:cNvSpPr/>
            <p:nvPr/>
          </p:nvSpPr>
          <p:spPr>
            <a:xfrm>
              <a:off x="1674913" y="2532968"/>
              <a:ext cx="931436" cy="17205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solidFill>
                    <a:schemeClr val="accent1">
                      <a:lumMod val="50000"/>
                    </a:schemeClr>
                  </a:solidFill>
                </a:rPr>
                <a:t>상대항법장비</a:t>
              </a:r>
              <a:endParaRPr lang="ko-KR" altLang="en-US" sz="1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133" name="그림 132">
            <a:extLst>
              <a:ext uri="{FF2B5EF4-FFF2-40B4-BE49-F238E27FC236}">
                <a16:creationId xmlns:a16="http://schemas.microsoft.com/office/drawing/2014/main" id="{C0707BE4-2B4B-4A25-ADB5-6223F46146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531" y="5722951"/>
            <a:ext cx="2041974" cy="946103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C33DCE92-F293-F60B-2E2D-F359967C31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9390" y="4796334"/>
            <a:ext cx="2026903" cy="962736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5C2EDCEF-0584-B77D-66A8-7DCE128AC577}"/>
              </a:ext>
            </a:extLst>
          </p:cNvPr>
          <p:cNvSpPr txBox="1"/>
          <p:nvPr/>
        </p:nvSpPr>
        <p:spPr>
          <a:xfrm>
            <a:off x="7669609" y="3784329"/>
            <a:ext cx="2224872" cy="98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50" b="1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>
                <a:latin typeface="+mn-ea"/>
              </a:rPr>
              <a:t>상대벡터</a:t>
            </a:r>
            <a:r>
              <a:rPr lang="en-US" altLang="ko-KR" sz="1050" b="1" dirty="0">
                <a:latin typeface="+mn-ea"/>
              </a:rPr>
              <a:t> E,N,U RMSE (cm)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>
                <a:latin typeface="+mn-ea"/>
              </a:rPr>
              <a:t>상대벡터 갱신 주기 </a:t>
            </a:r>
            <a:r>
              <a:rPr lang="en-US" altLang="ko-KR" sz="1050" b="1" dirty="0">
                <a:latin typeface="+mn-ea"/>
              </a:rPr>
              <a:t>(Hz)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>
                <a:latin typeface="+mn-ea"/>
              </a:rPr>
              <a:t>미지정수 </a:t>
            </a:r>
            <a:r>
              <a:rPr lang="en-US" altLang="ko-KR" sz="1050" b="1" dirty="0">
                <a:latin typeface="+mn-ea"/>
              </a:rPr>
              <a:t>Fix Ratio (%)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>
                <a:latin typeface="+mn-ea"/>
              </a:rPr>
              <a:t>미지정수 산출 시간 </a:t>
            </a:r>
            <a:r>
              <a:rPr lang="en-US" altLang="ko-KR" sz="1050" b="1" dirty="0">
                <a:latin typeface="+mn-ea"/>
              </a:rPr>
              <a:t>(TTFF)</a:t>
            </a: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82BB4047-B8CB-B61C-9B2B-C24BC333BA39}"/>
              </a:ext>
            </a:extLst>
          </p:cNvPr>
          <p:cNvSpPr/>
          <p:nvPr/>
        </p:nvSpPr>
        <p:spPr>
          <a:xfrm>
            <a:off x="7327304" y="3564606"/>
            <a:ext cx="2785991" cy="3165635"/>
          </a:xfrm>
          <a:prstGeom prst="roundRect">
            <a:avLst>
              <a:gd name="adj" fmla="val 11609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81D6D090-929E-6A74-F612-47548968E672}"/>
              </a:ext>
            </a:extLst>
          </p:cNvPr>
          <p:cNvSpPr/>
          <p:nvPr/>
        </p:nvSpPr>
        <p:spPr>
          <a:xfrm>
            <a:off x="7508876" y="3664379"/>
            <a:ext cx="2439026" cy="290789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C0ABD87-8346-9D7C-B64C-A6C5380AD4B1}"/>
              </a:ext>
            </a:extLst>
          </p:cNvPr>
          <p:cNvSpPr txBox="1"/>
          <p:nvPr/>
        </p:nvSpPr>
        <p:spPr>
          <a:xfrm>
            <a:off x="7504726" y="3684080"/>
            <a:ext cx="25224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실시간 </a:t>
            </a:r>
            <a:r>
              <a:rPr lang="en-US" altLang="ko-KR" sz="1100" b="1" dirty="0"/>
              <a:t>SW</a:t>
            </a:r>
            <a:r>
              <a:rPr lang="ko-KR" altLang="en-US" sz="1100" b="1" dirty="0"/>
              <a:t>의 정량적 성능 검증 지표 </a:t>
            </a: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19A07ECD-FB37-132E-BEEA-6C49482ACB38}"/>
              </a:ext>
            </a:extLst>
          </p:cNvPr>
          <p:cNvSpPr/>
          <p:nvPr/>
        </p:nvSpPr>
        <p:spPr>
          <a:xfrm>
            <a:off x="5072085" y="3968461"/>
            <a:ext cx="1893638" cy="809572"/>
          </a:xfrm>
          <a:prstGeom prst="roundRect">
            <a:avLst>
              <a:gd name="adj" fmla="val 11370"/>
            </a:avLst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1CC2D396-5FF2-DE88-0342-EDE3DCA296A0}"/>
              </a:ext>
            </a:extLst>
          </p:cNvPr>
          <p:cNvSpPr/>
          <p:nvPr/>
        </p:nvSpPr>
        <p:spPr>
          <a:xfrm>
            <a:off x="5422855" y="3851194"/>
            <a:ext cx="1196040" cy="195950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accent1">
                    <a:lumMod val="50000"/>
                  </a:schemeClr>
                </a:solidFill>
              </a:rPr>
              <a:t>상용 </a:t>
            </a:r>
            <a:r>
              <a:rPr lang="en-US" altLang="ko-KR" sz="1000" b="1" dirty="0">
                <a:solidFill>
                  <a:schemeClr val="accent1">
                    <a:lumMod val="50000"/>
                  </a:schemeClr>
                </a:solidFill>
              </a:rPr>
              <a:t>RTK </a:t>
            </a:r>
            <a:r>
              <a:rPr lang="ko-KR" altLang="en-US" sz="1000" b="1" dirty="0">
                <a:solidFill>
                  <a:schemeClr val="accent1">
                    <a:lumMod val="50000"/>
                  </a:schemeClr>
                </a:solidFill>
              </a:rPr>
              <a:t>수신기</a:t>
            </a:r>
          </a:p>
        </p:txBody>
      </p:sp>
      <p:sp>
        <p:nvSpPr>
          <p:cNvPr id="158" name="내용 개체 틀 2">
            <a:extLst>
              <a:ext uri="{FF2B5EF4-FFF2-40B4-BE49-F238E27FC236}">
                <a16:creationId xmlns:a16="http://schemas.microsoft.com/office/drawing/2014/main" id="{5422D411-2441-4AD5-8208-E8B5DBB2F95E}"/>
              </a:ext>
            </a:extLst>
          </p:cNvPr>
          <p:cNvSpPr txBox="1">
            <a:spLocks/>
          </p:cNvSpPr>
          <p:nvPr/>
        </p:nvSpPr>
        <p:spPr>
          <a:xfrm>
            <a:off x="592570" y="2667571"/>
            <a:ext cx="3922947" cy="351264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B5CCC4E-9F76-33CF-78C3-2122D5AB83EE}"/>
              </a:ext>
            </a:extLst>
          </p:cNvPr>
          <p:cNvSpPr txBox="1"/>
          <p:nvPr/>
        </p:nvSpPr>
        <p:spPr>
          <a:xfrm>
            <a:off x="5286278" y="4787959"/>
            <a:ext cx="14993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1">
                    <a:lumMod val="50000"/>
                  </a:schemeClr>
                </a:solidFill>
              </a:rPr>
              <a:t>Reference</a:t>
            </a:r>
          </a:p>
          <a:p>
            <a:pPr algn="ctr"/>
            <a:r>
              <a:rPr lang="ko-KR" altLang="en-US" sz="1000" b="1" dirty="0">
                <a:solidFill>
                  <a:schemeClr val="accent1">
                    <a:lumMod val="50000"/>
                  </a:schemeClr>
                </a:solidFill>
              </a:rPr>
              <a:t>상대벡터 도출 결과</a:t>
            </a:r>
            <a:endParaRPr lang="en-US" altLang="ko-KR" sz="1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6C6AEA8-EF66-5E33-6504-4BD70C0947F4}"/>
              </a:ext>
            </a:extLst>
          </p:cNvPr>
          <p:cNvSpPr txBox="1"/>
          <p:nvPr/>
        </p:nvSpPr>
        <p:spPr>
          <a:xfrm>
            <a:off x="5093403" y="4505002"/>
            <a:ext cx="1885136" cy="2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[</a:t>
            </a:r>
            <a:r>
              <a:rPr lang="ko-KR" altLang="en-US" sz="1000" b="1"/>
              <a:t>상용 </a:t>
            </a:r>
            <a:r>
              <a:rPr lang="en-US" altLang="ko-KR" sz="1000" b="1"/>
              <a:t>RTK SW]</a:t>
            </a:r>
          </a:p>
        </p:txBody>
      </p:sp>
    </p:spTree>
    <p:extLst>
      <p:ext uri="{BB962C8B-B14F-4D97-AF65-F5344CB8AC3E}">
        <p14:creationId xmlns:p14="http://schemas.microsoft.com/office/powerpoint/2010/main" val="2069061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20773" y="2957465"/>
            <a:ext cx="4206247" cy="695670"/>
          </a:xfrm>
          <a:prstGeom prst="rect">
            <a:avLst/>
          </a:prstGeom>
        </p:spPr>
        <p:txBody>
          <a:bodyPr wrap="none" lIns="39671" tIns="39671" rIns="39671" bIns="39671" anchor="ctr" anchorCtr="0">
            <a:spAutoFit/>
          </a:bodyPr>
          <a:lstStyle/>
          <a:p>
            <a:pPr indent="-314872" algn="ctr"/>
            <a:r>
              <a:rPr lang="en-US" altLang="ko-KR" sz="4000" b="1" spc="-165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n-ea"/>
                <a:cs typeface="함초롬돋움" panose="020B0604000101010101" pitchFamily="50" charset="-127"/>
              </a:rPr>
              <a:t>III. </a:t>
            </a:r>
            <a:r>
              <a:rPr lang="ko-KR" altLang="en-US" sz="4000" b="1" dirty="0"/>
              <a:t>기술 실증 계획</a:t>
            </a:r>
            <a:endParaRPr lang="ko-KR" altLang="en-US" sz="4000" b="1" spc="-165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+mn-ea"/>
              <a:cs typeface="함초롬돋움" panose="020B0604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97807" y="3780631"/>
            <a:ext cx="6407081" cy="360040"/>
            <a:chOff x="5130676" y="3708623"/>
            <a:chExt cx="4320000" cy="360040"/>
          </a:xfrm>
        </p:grpSpPr>
        <p:sp>
          <p:nvSpPr>
            <p:cNvPr id="9" name="순서도: 처리 8"/>
            <p:cNvSpPr/>
            <p:nvPr/>
          </p:nvSpPr>
          <p:spPr>
            <a:xfrm>
              <a:off x="5130676" y="3708623"/>
              <a:ext cx="4320000" cy="36000"/>
            </a:xfrm>
            <a:prstGeom prst="flowChartProcess">
              <a:avLst/>
            </a:prstGeom>
            <a:gradFill>
              <a:gsLst>
                <a:gs pos="0">
                  <a:srgbClr val="1D70A7"/>
                </a:gs>
                <a:gs pos="60000">
                  <a:srgbClr val="1D70A7">
                    <a:alpha val="85000"/>
                  </a:srgbClr>
                </a:gs>
                <a:gs pos="100000">
                  <a:srgbClr val="74AF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순서도: 처리 9"/>
            <p:cNvSpPr/>
            <p:nvPr/>
          </p:nvSpPr>
          <p:spPr>
            <a:xfrm rot="16200000">
              <a:off x="4968676" y="3870663"/>
              <a:ext cx="360000" cy="36000"/>
            </a:xfrm>
            <a:prstGeom prst="flowChartProcess">
              <a:avLst/>
            </a:prstGeom>
            <a:gradFill>
              <a:gsLst>
                <a:gs pos="0">
                  <a:srgbClr val="1D70A7"/>
                </a:gs>
                <a:gs pos="60000">
                  <a:srgbClr val="1D70A7">
                    <a:alpha val="85000"/>
                  </a:srgbClr>
                </a:gs>
                <a:gs pos="100000">
                  <a:srgbClr val="74AF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4072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522164" y="108223"/>
            <a:ext cx="3860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</a:rPr>
              <a:t>세부 성능 및 성과물 요구조건 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4E8C0A9-3520-44F8-81EE-F660BA7E4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84004"/>
              </p:ext>
            </p:extLst>
          </p:nvPr>
        </p:nvGraphicFramePr>
        <p:xfrm>
          <a:off x="1466914" y="1164109"/>
          <a:ext cx="7677101" cy="398284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197044">
                  <a:extLst>
                    <a:ext uri="{9D8B030D-6E8A-4147-A177-3AD203B41FA5}">
                      <a16:colId xmlns:a16="http://schemas.microsoft.com/office/drawing/2014/main" val="2739148955"/>
                    </a:ext>
                  </a:extLst>
                </a:gridCol>
                <a:gridCol w="2306194">
                  <a:extLst>
                    <a:ext uri="{9D8B030D-6E8A-4147-A177-3AD203B41FA5}">
                      <a16:colId xmlns:a16="http://schemas.microsoft.com/office/drawing/2014/main" val="1715535569"/>
                    </a:ext>
                  </a:extLst>
                </a:gridCol>
                <a:gridCol w="2173863">
                  <a:extLst>
                    <a:ext uri="{9D8B030D-6E8A-4147-A177-3AD203B41FA5}">
                      <a16:colId xmlns:a16="http://schemas.microsoft.com/office/drawing/2014/main" val="2606557241"/>
                    </a:ext>
                  </a:extLst>
                </a:gridCol>
              </a:tblGrid>
              <a:tr h="36966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성과 지표</a:t>
                      </a:r>
                    </a:p>
                  </a:txBody>
                  <a:tcPr marL="100817" marR="100817" marT="50408" marB="5040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사업기간</a:t>
                      </a:r>
                    </a:p>
                  </a:txBody>
                  <a:tcPr marL="100817" marR="100817" marT="50408" marB="50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419627"/>
                  </a:ext>
                </a:extLst>
              </a:tr>
              <a:tr h="40604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단계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(2020-2022)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단계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(2023-2027)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36206"/>
                  </a:ext>
                </a:extLst>
              </a:tr>
              <a:tr h="40604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cm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급 </a:t>
                      </a:r>
                      <a:r>
                        <a:rPr lang="ko-KR" altLang="en-US" sz="1500" dirty="0" err="1">
                          <a:latin typeface="+mn-ea"/>
                          <a:ea typeface="+mn-ea"/>
                        </a:rPr>
                        <a:t>항법지원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 반경 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(km)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50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≥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100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96987"/>
                  </a:ext>
                </a:extLst>
              </a:tr>
              <a:tr h="40604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cm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급 </a:t>
                      </a:r>
                      <a:r>
                        <a:rPr lang="ko-KR" altLang="en-US" sz="1500" dirty="0" err="1">
                          <a:latin typeface="+mn-ea"/>
                          <a:ea typeface="+mn-ea"/>
                        </a:rPr>
                        <a:t>항법정확도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(cm)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20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≤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17197"/>
                  </a:ext>
                </a:extLst>
              </a:tr>
              <a:tr h="57129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다중위성결합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분리 </a:t>
                      </a:r>
                      <a:endParaRPr lang="en-US" altLang="ko-KR" sz="1500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실시간 </a:t>
                      </a:r>
                      <a:r>
                        <a:rPr lang="ko-KR" altLang="en-US" sz="1500" dirty="0" err="1">
                          <a:latin typeface="+mn-ea"/>
                          <a:ea typeface="+mn-ea"/>
                        </a:rPr>
                        <a:t>갱신주기</a:t>
                      </a:r>
                      <a:r>
                        <a:rPr lang="en-US" altLang="ko-KR" sz="1500" baseline="0" dirty="0">
                          <a:latin typeface="+mn-ea"/>
                          <a:ea typeface="+mn-ea"/>
                        </a:rPr>
                        <a:t> (Hz)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0.5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≥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3140074"/>
                  </a:ext>
                </a:extLst>
              </a:tr>
              <a:tr h="40604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>
                          <a:latin typeface="+mn-ea"/>
                          <a:ea typeface="+mn-ea"/>
                        </a:rPr>
                        <a:t>보완항법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 백업 </a:t>
                      </a:r>
                      <a:r>
                        <a:rPr lang="ko-KR" altLang="en-US" sz="1500" dirty="0" err="1">
                          <a:latin typeface="+mn-ea"/>
                          <a:ea typeface="+mn-ea"/>
                        </a:rPr>
                        <a:t>항법정확도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(m)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≤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145060"/>
                  </a:ext>
                </a:extLst>
              </a:tr>
              <a:tr h="40604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>
                          <a:latin typeface="+mn-ea"/>
                          <a:ea typeface="+mn-ea"/>
                        </a:rPr>
                        <a:t>보완항법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dirty="0" err="1">
                          <a:latin typeface="+mn-ea"/>
                          <a:ea typeface="+mn-ea"/>
                        </a:rPr>
                        <a:t>측위성능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 가용성</a:t>
                      </a:r>
                      <a:r>
                        <a:rPr lang="en-US" altLang="ko-KR" sz="1500" baseline="0" dirty="0">
                          <a:latin typeface="+mn-ea"/>
                          <a:ea typeface="+mn-ea"/>
                        </a:rPr>
                        <a:t> (%)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≥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99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536665"/>
                  </a:ext>
                </a:extLst>
              </a:tr>
              <a:tr h="57129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상대벡터기반 다중</a:t>
                      </a:r>
                      <a:r>
                        <a:rPr lang="en-US" altLang="ko-KR" sz="15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dirty="0" err="1">
                          <a:latin typeface="+mn-ea"/>
                          <a:ea typeface="+mn-ea"/>
                        </a:rPr>
                        <a:t>무인이동체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1500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500" dirty="0" err="1">
                          <a:latin typeface="+mn-ea"/>
                          <a:ea typeface="+mn-ea"/>
                        </a:rPr>
                        <a:t>항법정확도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(cm)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50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≤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30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041924"/>
                  </a:ext>
                </a:extLst>
              </a:tr>
              <a:tr h="4348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>
                          <a:latin typeface="+mn-ea"/>
                          <a:ea typeface="+mn-ea"/>
                        </a:rPr>
                        <a:t>상</a:t>
                      </a:r>
                      <a:r>
                        <a:rPr lang="ko-KR" altLang="en-US" sz="1500" baseline="0" dirty="0" err="1">
                          <a:latin typeface="+mn-ea"/>
                          <a:ea typeface="+mn-ea"/>
                        </a:rPr>
                        <a:t>대</a:t>
                      </a:r>
                      <a:r>
                        <a:rPr lang="ko-KR" altLang="en-US" sz="1500" dirty="0" err="1">
                          <a:latin typeface="+mn-ea"/>
                          <a:ea typeface="+mn-ea"/>
                        </a:rPr>
                        <a:t>벡터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 항법 </a:t>
                      </a:r>
                      <a:r>
                        <a:rPr lang="ko-KR" altLang="en-US" sz="1500" dirty="0" err="1">
                          <a:latin typeface="+mn-ea"/>
                          <a:ea typeface="+mn-ea"/>
                        </a:rPr>
                        <a:t>갱신주기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(Hz)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0.5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≥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100817" marR="100817" marT="50408" marB="50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77269433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106BEC5C-2F36-493C-B021-D316488A132D}"/>
              </a:ext>
            </a:extLst>
          </p:cNvPr>
          <p:cNvSpPr txBox="1"/>
          <p:nvPr/>
        </p:nvSpPr>
        <p:spPr>
          <a:xfrm>
            <a:off x="998974" y="5652839"/>
            <a:ext cx="8695452" cy="44858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315039" indent="-315039">
              <a:buFont typeface="Arial" panose="020B0604020202020204" pitchFamily="34" charset="0"/>
              <a:buChar char="•"/>
            </a:pPr>
            <a:r>
              <a:rPr lang="ko-KR" altLang="en-US" sz="2315" dirty="0">
                <a:latin typeface="+mn-ea"/>
              </a:rPr>
              <a:t>기술실증기 탑재용 항법 </a:t>
            </a:r>
            <a:r>
              <a:rPr lang="en-US" altLang="ko-KR" sz="2315" dirty="0">
                <a:latin typeface="+mn-ea"/>
              </a:rPr>
              <a:t>SW (</a:t>
            </a:r>
            <a:r>
              <a:rPr lang="ko-KR" altLang="en-US" sz="2315" dirty="0">
                <a:latin typeface="+mn-ea"/>
              </a:rPr>
              <a:t>세부기술</a:t>
            </a:r>
            <a:r>
              <a:rPr lang="en-US" altLang="ko-KR" sz="2315" dirty="0">
                <a:latin typeface="+mn-ea"/>
              </a:rPr>
              <a:t>4)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20F85B-176A-4309-9C58-73D29BD1DB36}"/>
              </a:ext>
            </a:extLst>
          </p:cNvPr>
          <p:cNvSpPr/>
          <p:nvPr/>
        </p:nvSpPr>
        <p:spPr>
          <a:xfrm>
            <a:off x="6977746" y="1537820"/>
            <a:ext cx="2146105" cy="3603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</p:spTree>
    <p:extLst>
      <p:ext uri="{BB962C8B-B14F-4D97-AF65-F5344CB8AC3E}">
        <p14:creationId xmlns:p14="http://schemas.microsoft.com/office/powerpoint/2010/main" val="3167397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522163" y="108223"/>
            <a:ext cx="957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 1 &amp; 2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FA6E4A0F-9613-4755-92E6-9B140C0440E6}"/>
              </a:ext>
            </a:extLst>
          </p:cNvPr>
          <p:cNvSpPr/>
          <p:nvPr/>
        </p:nvSpPr>
        <p:spPr>
          <a:xfrm>
            <a:off x="522164" y="692596"/>
            <a:ext cx="6912768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실시간 정밀 보정정보 생성 </a:t>
            </a:r>
            <a:r>
              <a:rPr lang="en-US" altLang="ko-KR" sz="2000" b="1" dirty="0">
                <a:solidFill>
                  <a:schemeClr val="bg1"/>
                </a:solidFill>
              </a:rPr>
              <a:t>SW &amp;</a:t>
            </a:r>
            <a:r>
              <a:rPr lang="ko-KR" altLang="en-US" sz="2000" b="1" dirty="0">
                <a:solidFill>
                  <a:schemeClr val="bg1"/>
                </a:solidFill>
              </a:rPr>
              <a:t> 정밀 </a:t>
            </a:r>
            <a:r>
              <a:rPr lang="ko-KR" altLang="en-US" sz="2000" b="1" dirty="0" err="1">
                <a:solidFill>
                  <a:schemeClr val="bg1"/>
                </a:solidFill>
              </a:rPr>
              <a:t>측위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SW </a:t>
            </a:r>
            <a:r>
              <a:rPr lang="ko-KR" altLang="en-US" sz="2000" b="1" dirty="0">
                <a:solidFill>
                  <a:schemeClr val="bg1"/>
                </a:solidFill>
              </a:rPr>
              <a:t>실증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2EC60D2-C534-45CA-B2A3-2B61139F8323}"/>
              </a:ext>
            </a:extLst>
          </p:cNvPr>
          <p:cNvSpPr txBox="1">
            <a:spLocks/>
          </p:cNvSpPr>
          <p:nvPr/>
        </p:nvSpPr>
        <p:spPr>
          <a:xfrm>
            <a:off x="378148" y="1476376"/>
            <a:ext cx="10004835" cy="1145098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/>
              <a:t>검증용 데이터 수집 실험 및 실시간 </a:t>
            </a:r>
            <a:r>
              <a:rPr lang="en-US" altLang="ko-KR" sz="1600" b="1" dirty="0"/>
              <a:t>SW </a:t>
            </a:r>
            <a:r>
              <a:rPr lang="ko-KR" altLang="en-US" sz="1600" b="1" dirty="0"/>
              <a:t>성능 검증 </a:t>
            </a:r>
            <a:r>
              <a:rPr lang="en-US" altLang="ko-KR" sz="1600" b="1" dirty="0"/>
              <a:t>[1</a:t>
            </a:r>
            <a:r>
              <a:rPr lang="ko-KR" altLang="en-US" sz="1600" b="1" dirty="0"/>
              <a:t>단계</a:t>
            </a:r>
            <a:r>
              <a:rPr lang="en-US" altLang="ko-KR" sz="1600" b="1" dirty="0"/>
              <a:t>]</a:t>
            </a:r>
            <a:endParaRPr lang="ko-KR" altLang="en-US" sz="1600" b="1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다양한 조건에서 </a:t>
            </a:r>
            <a:r>
              <a:rPr lang="ko-KR" altLang="en-US" sz="1400" b="1" dirty="0" err="1"/>
              <a:t>기준국</a:t>
            </a:r>
            <a:r>
              <a:rPr lang="ko-KR" altLang="en-US" sz="1400" b="1" dirty="0"/>
              <a:t> 테스트베드와 사용자 실험 데이터 수집 후 데이터베이스화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검증용 데이터 재방송을 통해 실시간 </a:t>
            </a:r>
            <a:r>
              <a:rPr lang="en-US" altLang="ko-KR" sz="1400" b="1" dirty="0"/>
              <a:t>SW </a:t>
            </a:r>
            <a:r>
              <a:rPr lang="ko-KR" altLang="en-US" sz="1400" b="1" dirty="0"/>
              <a:t>성능 검증</a:t>
            </a:r>
            <a:endParaRPr lang="en-US" altLang="ko-KR" sz="1400" b="1" dirty="0"/>
          </a:p>
          <a:p>
            <a:pPr marL="357187" lvl="1" indent="0" latinLnBrk="0">
              <a:lnSpc>
                <a:spcPct val="100000"/>
              </a:lnSpc>
              <a:buClr>
                <a:schemeClr val="tx1"/>
              </a:buClr>
              <a:buNone/>
            </a:pPr>
            <a:endParaRPr lang="ko-KR" altLang="en-US" sz="14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87FAF33-08A8-41D8-B4E0-3E49BA2AF524}"/>
              </a:ext>
            </a:extLst>
          </p:cNvPr>
          <p:cNvSpPr/>
          <p:nvPr/>
        </p:nvSpPr>
        <p:spPr>
          <a:xfrm>
            <a:off x="541975" y="5825886"/>
            <a:ext cx="3917717" cy="105176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Picture 64" descr="MCj04339180000[1]">
            <a:extLst>
              <a:ext uri="{FF2B5EF4-FFF2-40B4-BE49-F238E27FC236}">
                <a16:creationId xmlns:a16="http://schemas.microsoft.com/office/drawing/2014/main" id="{FCBB64EA-A9F2-4A84-B9D4-777A97569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140" y="5979270"/>
            <a:ext cx="659710" cy="71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64" descr="MCj04339180000[1]">
            <a:extLst>
              <a:ext uri="{FF2B5EF4-FFF2-40B4-BE49-F238E27FC236}">
                <a16:creationId xmlns:a16="http://schemas.microsoft.com/office/drawing/2014/main" id="{7535FE52-021D-4627-83AA-7D4D11F64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8523" y="5453546"/>
            <a:ext cx="659710" cy="71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64" descr="MCj04339180000[1]">
            <a:extLst>
              <a:ext uri="{FF2B5EF4-FFF2-40B4-BE49-F238E27FC236}">
                <a16:creationId xmlns:a16="http://schemas.microsoft.com/office/drawing/2014/main" id="{BF11D7F3-0651-4E59-A486-11E68152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8714" y="6006524"/>
            <a:ext cx="659710" cy="71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64" descr="MCj04339180000[1]">
            <a:extLst>
              <a:ext uri="{FF2B5EF4-FFF2-40B4-BE49-F238E27FC236}">
                <a16:creationId xmlns:a16="http://schemas.microsoft.com/office/drawing/2014/main" id="{DFEE40FB-F6E5-4656-9ADD-0AD80DFC9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3111" y="6525319"/>
            <a:ext cx="659710" cy="71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8">
            <a:extLst>
              <a:ext uri="{FF2B5EF4-FFF2-40B4-BE49-F238E27FC236}">
                <a16:creationId xmlns:a16="http://schemas.microsoft.com/office/drawing/2014/main" id="{A06DBEA4-65B6-40C0-A0C7-FB1B746C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317" y="4434468"/>
            <a:ext cx="928148" cy="410579"/>
          </a:xfrm>
          <a:prstGeom prst="rect">
            <a:avLst/>
          </a:prstGeom>
        </p:spPr>
      </p:pic>
      <p:pic>
        <p:nvPicPr>
          <p:cNvPr id="51" name="그래픽 50" descr="열린 폴더">
            <a:extLst>
              <a:ext uri="{FF2B5EF4-FFF2-40B4-BE49-F238E27FC236}">
                <a16:creationId xmlns:a16="http://schemas.microsoft.com/office/drawing/2014/main" id="{E23BC215-FFCE-40CE-B63D-291473C71E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1412" y="5853314"/>
            <a:ext cx="1018117" cy="1018117"/>
          </a:xfrm>
          <a:prstGeom prst="rect">
            <a:avLst/>
          </a:prstGeom>
        </p:spPr>
      </p:pic>
      <p:pic>
        <p:nvPicPr>
          <p:cNvPr id="52" name="그래픽 51" descr="열린 폴더">
            <a:extLst>
              <a:ext uri="{FF2B5EF4-FFF2-40B4-BE49-F238E27FC236}">
                <a16:creationId xmlns:a16="http://schemas.microsoft.com/office/drawing/2014/main" id="{9036F926-D4C0-4C35-A906-1CC85B7C0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51065" y="4141950"/>
            <a:ext cx="1018117" cy="101811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42F10B3-AD6F-40D4-95D6-23F429F6A74A}"/>
              </a:ext>
            </a:extLst>
          </p:cNvPr>
          <p:cNvSpPr txBox="1"/>
          <p:nvPr/>
        </p:nvSpPr>
        <p:spPr>
          <a:xfrm>
            <a:off x="5493539" y="5634614"/>
            <a:ext cx="1733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err="1">
                <a:latin typeface="맑은 고딕" panose="020F0502020204030204"/>
              </a:rPr>
              <a:t>기준국</a:t>
            </a:r>
            <a:r>
              <a:rPr lang="ko-KR" altLang="en-US" sz="1200" b="1" kern="0" dirty="0">
                <a:latin typeface="맑은 고딕" panose="020F0502020204030204"/>
              </a:rPr>
              <a:t> 데이터베이스</a:t>
            </a:r>
            <a:r>
              <a:rPr lang="en-US" altLang="ko-KR" sz="1200" b="1" kern="0" dirty="0">
                <a:latin typeface="맑은 고딕" panose="020F0502020204030204"/>
              </a:rPr>
              <a:t>]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D5C2B2-F85B-48C8-B864-410A3A2F93F7}"/>
              </a:ext>
            </a:extLst>
          </p:cNvPr>
          <p:cNvSpPr txBox="1"/>
          <p:nvPr/>
        </p:nvSpPr>
        <p:spPr>
          <a:xfrm>
            <a:off x="5493539" y="3907681"/>
            <a:ext cx="1733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>
                <a:latin typeface="맑은 고딕" panose="020F0502020204030204"/>
              </a:rPr>
              <a:t>사용자 데이터베이스</a:t>
            </a:r>
            <a:r>
              <a:rPr lang="en-US" altLang="ko-KR" sz="1200" b="1" kern="0" dirty="0">
                <a:latin typeface="맑은 고딕" panose="020F0502020204030204"/>
              </a:rPr>
              <a:t>]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867D041-3330-46A7-B8F5-301FA2346C5F}"/>
              </a:ext>
            </a:extLst>
          </p:cNvPr>
          <p:cNvCxnSpPr>
            <a:stCxn id="29" idx="3"/>
            <a:endCxn id="52" idx="1"/>
          </p:cNvCxnSpPr>
          <p:nvPr/>
        </p:nvCxnSpPr>
        <p:spPr>
          <a:xfrm>
            <a:off x="4625465" y="4639758"/>
            <a:ext cx="1225600" cy="11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A283D5B-ED0D-41F0-8373-8F057FFE86EE}"/>
              </a:ext>
            </a:extLst>
          </p:cNvPr>
          <p:cNvCxnSpPr>
            <a:cxnSpLocks/>
            <a:stCxn id="39" idx="3"/>
            <a:endCxn id="51" idx="1"/>
          </p:cNvCxnSpPr>
          <p:nvPr/>
        </p:nvCxnSpPr>
        <p:spPr>
          <a:xfrm>
            <a:off x="4758424" y="6362372"/>
            <a:ext cx="113298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7AA141C-F85D-4B0E-A190-464901F2099F}"/>
              </a:ext>
            </a:extLst>
          </p:cNvPr>
          <p:cNvSpPr/>
          <p:nvPr/>
        </p:nvSpPr>
        <p:spPr>
          <a:xfrm>
            <a:off x="884237" y="3708623"/>
            <a:ext cx="2510676" cy="14048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1600" b="1" dirty="0"/>
              <a:t>기상 환경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B02A3B7-E822-4DE6-8175-F29D292002A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9626" y="4081941"/>
            <a:ext cx="1018116" cy="99733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3E3D0BC-A28F-411F-B118-E9793A57509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935" y="4087781"/>
            <a:ext cx="1146945" cy="985656"/>
          </a:xfrm>
          <a:prstGeom prst="rect">
            <a:avLst/>
          </a:prstGeom>
        </p:spPr>
      </p:pic>
      <p:pic>
        <p:nvPicPr>
          <p:cNvPr id="9" name="Picture 8" descr="Gps satellites yellow color with solar panels. isometric view. wireless technology. navigation system. flat 3d vector illustration.">
            <a:extLst>
              <a:ext uri="{FF2B5EF4-FFF2-40B4-BE49-F238E27FC236}">
                <a16:creationId xmlns:a16="http://schemas.microsoft.com/office/drawing/2014/main" id="{0FBE9FA4-AB95-48D2-B96D-E2E77AFDA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585" b="89617" l="2077" r="95527">
                        <a14:foregroundMark x1="6550" y1="66933" x2="6550" y2="66933"/>
                        <a14:foregroundMark x1="2077" y1="68530" x2="2077" y2="68530"/>
                        <a14:foregroundMark x1="92013" y1="32109" x2="92013" y2="32109"/>
                        <a14:foregroundMark x1="95527" y1="32748" x2="95527" y2="327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962" y="2582643"/>
            <a:ext cx="922134" cy="92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Galileo II 3D Model">
            <a:extLst>
              <a:ext uri="{FF2B5EF4-FFF2-40B4-BE49-F238E27FC236}">
                <a16:creationId xmlns:a16="http://schemas.microsoft.com/office/drawing/2014/main" id="{B2229335-0D03-4F05-825C-C4B790FE9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2438" r="98500">
                        <a14:foregroundMark x1="2438" y1="65833" x2="2438" y2="65833"/>
                        <a14:foregroundMark x1="92000" y1="30333" x2="92000" y2="30333"/>
                        <a14:foregroundMark x1="95438" y1="28667" x2="95438" y2="28667"/>
                        <a14:foregroundMark x1="98500" y1="27917" x2="98500" y2="2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80082" flipV="1">
            <a:off x="2899225" y="2561832"/>
            <a:ext cx="951077" cy="97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Chinese Navigation Satellite Systems | SpringerLink">
            <a:extLst>
              <a:ext uri="{FF2B5EF4-FFF2-40B4-BE49-F238E27FC236}">
                <a16:creationId xmlns:a16="http://schemas.microsoft.com/office/drawing/2014/main" id="{D9CF387B-DE91-4CC5-86EA-75C8593A4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75" b="89844" l="7143" r="95143">
                        <a14:foregroundMark x1="7143" y1="37500" x2="7143" y2="37500"/>
                        <a14:foregroundMark x1="92857" y1="79688" x2="92857" y2="79688"/>
                        <a14:foregroundMark x1="95143" y1="75781" x2="95143" y2="75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19745">
            <a:off x="1349153" y="2692754"/>
            <a:ext cx="1224756" cy="44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현대 탐색 위성 Glonass 로열티 무료 사진, 그림, 이미지 그리고 스톡포토그래피. Image 12351974.">
            <a:extLst>
              <a:ext uri="{FF2B5EF4-FFF2-40B4-BE49-F238E27FC236}">
                <a16:creationId xmlns:a16="http://schemas.microsoft.com/office/drawing/2014/main" id="{8916AA65-9D9C-4AF3-9532-028AB5F2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101" b="89941" l="6889" r="95556">
                        <a14:foregroundMark x1="8889" y1="66568" x2="7111" y2="82544"/>
                        <a14:foregroundMark x1="33556" y1="82840" x2="33778" y2="80473"/>
                        <a14:foregroundMark x1="32000" y1="86391" x2="34000" y2="79290"/>
                        <a14:foregroundMark x1="34889" y1="80178" x2="34889" y2="80178"/>
                        <a14:foregroundMark x1="34889" y1="80178" x2="36000" y2="82840"/>
                        <a14:foregroundMark x1="35556" y1="80178" x2="36667" y2="84320"/>
                        <a14:foregroundMark x1="36667" y1="80769" x2="37556" y2="83432"/>
                        <a14:foregroundMark x1="90667" y1="28107" x2="92444" y2="38462"/>
                        <a14:foregroundMark x1="84889" y1="7101" x2="86222" y2="9467"/>
                        <a14:foregroundMark x1="95333" y1="36391" x2="95556" y2="38166"/>
                        <a14:foregroundMark x1="95556" y1="37870" x2="95556" y2="37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442541">
            <a:off x="4130137" y="2734780"/>
            <a:ext cx="926449" cy="69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ABCD97E-C18D-42DA-97D5-A59052CA3550}"/>
              </a:ext>
            </a:extLst>
          </p:cNvPr>
          <p:cNvGrpSpPr/>
          <p:nvPr/>
        </p:nvGrpSpPr>
        <p:grpSpPr>
          <a:xfrm>
            <a:off x="7956558" y="5652839"/>
            <a:ext cx="1419066" cy="1419066"/>
            <a:chOff x="4325297" y="3674819"/>
            <a:chExt cx="1419066" cy="1419066"/>
          </a:xfrm>
        </p:grpSpPr>
        <p:pic>
          <p:nvPicPr>
            <p:cNvPr id="62" name="그래픽 61" descr="컴퓨터">
              <a:extLst>
                <a:ext uri="{FF2B5EF4-FFF2-40B4-BE49-F238E27FC236}">
                  <a16:creationId xmlns:a16="http://schemas.microsoft.com/office/drawing/2014/main" id="{E5BC9F2B-BEAA-4E91-B0D2-9D193F873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325297" y="3674819"/>
              <a:ext cx="1419066" cy="1419066"/>
            </a:xfrm>
            <a:prstGeom prst="rect">
              <a:avLst/>
            </a:prstGeom>
          </p:spPr>
        </p:pic>
        <p:pic>
          <p:nvPicPr>
            <p:cNvPr id="63" name="Picture 4" descr="파일:ISO C++ Logo.svg">
              <a:extLst>
                <a:ext uri="{FF2B5EF4-FFF2-40B4-BE49-F238E27FC236}">
                  <a16:creationId xmlns:a16="http://schemas.microsoft.com/office/drawing/2014/main" id="{CD506996-B640-4252-9E81-60D6ACB40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372" y="4132925"/>
              <a:ext cx="302904" cy="340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1836805-0BD6-4E6E-AF0A-898BBB3D6B37}"/>
              </a:ext>
            </a:extLst>
          </p:cNvPr>
          <p:cNvCxnSpPr>
            <a:cxnSpLocks/>
            <a:stCxn id="51" idx="3"/>
            <a:endCxn id="62" idx="1"/>
          </p:cNvCxnSpPr>
          <p:nvPr/>
        </p:nvCxnSpPr>
        <p:spPr>
          <a:xfrm flipV="1">
            <a:off x="6909529" y="6362372"/>
            <a:ext cx="104702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F53C7DD-AF23-4E98-83E3-1085856BD5D3}"/>
              </a:ext>
            </a:extLst>
          </p:cNvPr>
          <p:cNvSpPr txBox="1"/>
          <p:nvPr/>
        </p:nvSpPr>
        <p:spPr>
          <a:xfrm>
            <a:off x="7865455" y="5613201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[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보정정보 생성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PC</a:t>
            </a:r>
            <a:r>
              <a:rPr lang="en-US" altLang="ko-KR" sz="1200" b="1" kern="0" dirty="0">
                <a:latin typeface="맑은 고딕" panose="020F0502020204030204"/>
              </a:rPr>
              <a:t>]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B70023CE-43E9-45AC-A1A6-6B891251FF1C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email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96617" l="0" r="100000">
                        <a14:foregroundMark x1="44722" y1="42481" x2="55278" y2="49624"/>
                        <a14:foregroundMark x1="44722" y1="28195" x2="31944" y2="31579"/>
                        <a14:foregroundMark x1="31944" y1="31579" x2="42500" y2="53759"/>
                        <a14:foregroundMark x1="42500" y1="53759" x2="58056" y2="49248"/>
                        <a14:foregroundMark x1="58056" y1="49248" x2="47222" y2="22932"/>
                        <a14:foregroundMark x1="47222" y1="22932" x2="42500" y2="19925"/>
                        <a14:foregroundMark x1="36111" y1="28571" x2="35556" y2="27444"/>
                        <a14:foregroundMark x1="28611" y1="50000" x2="28611" y2="51128"/>
                        <a14:foregroundMark x1="36944" y1="30827" x2="38333" y2="34586"/>
                        <a14:foregroundMark x1="30556" y1="96617" x2="31944" y2="96241"/>
                        <a14:foregroundMark x1="6667" y1="61654" x2="11111" y2="59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1046" y="4103044"/>
            <a:ext cx="1490981" cy="1104667"/>
          </a:xfrm>
          <a:prstGeom prst="rect">
            <a:avLst/>
          </a:prstGeom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C6D7F59-6EDF-4923-A62B-D20C66812F92}"/>
              </a:ext>
            </a:extLst>
          </p:cNvPr>
          <p:cNvCxnSpPr>
            <a:cxnSpLocks/>
            <a:stCxn id="52" idx="3"/>
            <a:endCxn id="69" idx="1"/>
          </p:cNvCxnSpPr>
          <p:nvPr/>
        </p:nvCxnSpPr>
        <p:spPr>
          <a:xfrm>
            <a:off x="6869182" y="4651009"/>
            <a:ext cx="981864" cy="43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50AE4187-D5E4-4D2B-B7C0-2E55DAE9368C}"/>
              </a:ext>
            </a:extLst>
          </p:cNvPr>
          <p:cNvCxnSpPr>
            <a:cxnSpLocks/>
            <a:stCxn id="62" idx="3"/>
            <a:endCxn id="69" idx="3"/>
          </p:cNvCxnSpPr>
          <p:nvPr/>
        </p:nvCxnSpPr>
        <p:spPr>
          <a:xfrm flipH="1" flipV="1">
            <a:off x="9342027" y="4655378"/>
            <a:ext cx="33597" cy="1706994"/>
          </a:xfrm>
          <a:prstGeom prst="curvedConnector3">
            <a:avLst>
              <a:gd name="adj1" fmla="val -2116856"/>
            </a:avLst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943FEAB-AF7A-4144-AB30-82046B54D479}"/>
              </a:ext>
            </a:extLst>
          </p:cNvPr>
          <p:cNvSpPr txBox="1"/>
          <p:nvPr/>
        </p:nvSpPr>
        <p:spPr>
          <a:xfrm>
            <a:off x="8778431" y="5152799"/>
            <a:ext cx="192552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실시간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보정정보 방송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A7D3BE8-EF19-46F2-8544-AD1AAF648BF6}"/>
              </a:ext>
            </a:extLst>
          </p:cNvPr>
          <p:cNvSpPr txBox="1"/>
          <p:nvPr/>
        </p:nvSpPr>
        <p:spPr>
          <a:xfrm>
            <a:off x="4823234" y="4340685"/>
            <a:ext cx="1008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데이터 수집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C51932D-F61D-4B3C-BFD4-E6A3A866DDA8}"/>
              </a:ext>
            </a:extLst>
          </p:cNvPr>
          <p:cNvSpPr txBox="1"/>
          <p:nvPr/>
        </p:nvSpPr>
        <p:spPr>
          <a:xfrm>
            <a:off x="4844969" y="6029422"/>
            <a:ext cx="1008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데이터 수집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0A6ED2E-07DB-455C-A546-BE6591A4360E}"/>
              </a:ext>
            </a:extLst>
          </p:cNvPr>
          <p:cNvSpPr txBox="1"/>
          <p:nvPr/>
        </p:nvSpPr>
        <p:spPr>
          <a:xfrm>
            <a:off x="6987267" y="436186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z="1200" b="1" kern="0" dirty="0">
                <a:latin typeface="맑은 고딕" panose="020F0502020204030204"/>
                <a:ea typeface="맑은 고딕" panose="020B0503020000020004" pitchFamily="50" charset="-127"/>
              </a:rPr>
              <a:t>재방송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D172B4B-4760-4F05-8EEF-8297554C809C}"/>
              </a:ext>
            </a:extLst>
          </p:cNvPr>
          <p:cNvSpPr txBox="1"/>
          <p:nvPr/>
        </p:nvSpPr>
        <p:spPr>
          <a:xfrm>
            <a:off x="7007448" y="607476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재방송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8A731B1-DA91-4274-B36E-1D5707ADFCF6}"/>
              </a:ext>
            </a:extLst>
          </p:cNvPr>
          <p:cNvCxnSpPr>
            <a:cxnSpLocks/>
          </p:cNvCxnSpPr>
          <p:nvPr/>
        </p:nvCxnSpPr>
        <p:spPr>
          <a:xfrm>
            <a:off x="1270255" y="6110945"/>
            <a:ext cx="2495092" cy="45338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17BD614-BC7D-4B4C-B95D-8555C8B14915}"/>
              </a:ext>
            </a:extLst>
          </p:cNvPr>
          <p:cNvSpPr txBox="1"/>
          <p:nvPr/>
        </p:nvSpPr>
        <p:spPr>
          <a:xfrm>
            <a:off x="1821208" y="6360290"/>
            <a:ext cx="761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100</a:t>
            </a:r>
            <a:r>
              <a:rPr lang="en-US" altLang="ko-KR" sz="1400" b="1" kern="0" dirty="0">
                <a:latin typeface="맑은 고딕" panose="020F0502020204030204"/>
                <a:ea typeface="맑은 고딕" panose="020B0503020000020004" pitchFamily="50" charset="-127"/>
              </a:rPr>
              <a:t>km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설명선: 선 3">
            <a:extLst>
              <a:ext uri="{FF2B5EF4-FFF2-40B4-BE49-F238E27FC236}">
                <a16:creationId xmlns:a16="http://schemas.microsoft.com/office/drawing/2014/main" id="{EA8AC633-9D3D-48C3-B388-BC433AE64470}"/>
              </a:ext>
            </a:extLst>
          </p:cNvPr>
          <p:cNvSpPr/>
          <p:nvPr/>
        </p:nvSpPr>
        <p:spPr>
          <a:xfrm>
            <a:off x="8070319" y="2313827"/>
            <a:ext cx="1672253" cy="1256555"/>
          </a:xfrm>
          <a:prstGeom prst="borderCallout1">
            <a:avLst>
              <a:gd name="adj1" fmla="val 100789"/>
              <a:gd name="adj2" fmla="val 52349"/>
              <a:gd name="adj3" fmla="val 165089"/>
              <a:gd name="adj4" fmla="val 37020"/>
            </a:avLst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F09BC5A-9968-4E68-B997-66889BBECCCC}"/>
              </a:ext>
            </a:extLst>
          </p:cNvPr>
          <p:cNvSpPr txBox="1"/>
          <p:nvPr/>
        </p:nvSpPr>
        <p:spPr>
          <a:xfrm>
            <a:off x="7971590" y="3745208"/>
            <a:ext cx="167225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>
                <a:latin typeface="맑은 고딕" panose="020F0502020204030204"/>
              </a:rPr>
              <a:t>사용자 임베디드 </a:t>
            </a:r>
            <a:r>
              <a:rPr lang="en-US" altLang="ko-KR" sz="1200" b="1" kern="0" dirty="0">
                <a:latin typeface="맑은 고딕" panose="020F0502020204030204"/>
              </a:rPr>
              <a:t>PC]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EB824E2-D089-42FB-992A-56278B2CA670}"/>
              </a:ext>
            </a:extLst>
          </p:cNvPr>
          <p:cNvCxnSpPr/>
          <p:nvPr/>
        </p:nvCxnSpPr>
        <p:spPr>
          <a:xfrm>
            <a:off x="8293633" y="2942104"/>
            <a:ext cx="129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3E0D9C6-8C84-4984-B39C-8E0F78693500}"/>
              </a:ext>
            </a:extLst>
          </p:cNvPr>
          <p:cNvCxnSpPr>
            <a:cxnSpLocks/>
          </p:cNvCxnSpPr>
          <p:nvPr/>
        </p:nvCxnSpPr>
        <p:spPr>
          <a:xfrm flipV="1">
            <a:off x="8906445" y="2399157"/>
            <a:ext cx="0" cy="108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A44DED05-5AB2-4259-A0F8-46715ED00CE9}"/>
              </a:ext>
            </a:extLst>
          </p:cNvPr>
          <p:cNvSpPr/>
          <p:nvPr/>
        </p:nvSpPr>
        <p:spPr>
          <a:xfrm>
            <a:off x="8624635" y="2677424"/>
            <a:ext cx="612000" cy="61200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9036E1-0E1A-4EC6-82A8-0088C647D914}"/>
              </a:ext>
            </a:extLst>
          </p:cNvPr>
          <p:cNvSpPr txBox="1"/>
          <p:nvPr/>
        </p:nvSpPr>
        <p:spPr>
          <a:xfrm>
            <a:off x="8244980" y="2409614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5cm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365DB2B-4414-40E2-99C4-C46D1A50AFCC}"/>
              </a:ext>
            </a:extLst>
          </p:cNvPr>
          <p:cNvSpPr/>
          <p:nvPr/>
        </p:nvSpPr>
        <p:spPr>
          <a:xfrm>
            <a:off x="8953775" y="2771883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409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522163" y="108223"/>
            <a:ext cx="957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 1 &amp; 2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FA6E4A0F-9613-4755-92E6-9B140C0440E6}"/>
              </a:ext>
            </a:extLst>
          </p:cNvPr>
          <p:cNvSpPr/>
          <p:nvPr/>
        </p:nvSpPr>
        <p:spPr>
          <a:xfrm>
            <a:off x="522164" y="692596"/>
            <a:ext cx="6912768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실시간 정밀 보정정보 생성 </a:t>
            </a:r>
            <a:r>
              <a:rPr lang="en-US" altLang="ko-KR" sz="2000" b="1" dirty="0">
                <a:solidFill>
                  <a:schemeClr val="bg1"/>
                </a:solidFill>
              </a:rPr>
              <a:t>SW &amp;</a:t>
            </a:r>
            <a:r>
              <a:rPr lang="ko-KR" altLang="en-US" sz="2000" b="1" dirty="0">
                <a:solidFill>
                  <a:schemeClr val="bg1"/>
                </a:solidFill>
              </a:rPr>
              <a:t> 정밀 </a:t>
            </a:r>
            <a:r>
              <a:rPr lang="ko-KR" altLang="en-US" sz="2000" b="1" dirty="0" err="1">
                <a:solidFill>
                  <a:schemeClr val="bg1"/>
                </a:solidFill>
              </a:rPr>
              <a:t>측위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SW </a:t>
            </a:r>
            <a:r>
              <a:rPr lang="ko-KR" altLang="en-US" sz="2000" b="1" dirty="0">
                <a:solidFill>
                  <a:schemeClr val="bg1"/>
                </a:solidFill>
              </a:rPr>
              <a:t>실증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2EC60D2-C534-45CA-B2A3-2B61139F8323}"/>
              </a:ext>
            </a:extLst>
          </p:cNvPr>
          <p:cNvSpPr txBox="1">
            <a:spLocks/>
          </p:cNvSpPr>
          <p:nvPr/>
        </p:nvSpPr>
        <p:spPr>
          <a:xfrm>
            <a:off x="378148" y="1476376"/>
            <a:ext cx="10004835" cy="1145098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 err="1"/>
              <a:t>보강항법</a:t>
            </a:r>
            <a:r>
              <a:rPr lang="ko-KR" altLang="en-US" sz="1600" b="1" dirty="0"/>
              <a:t> 인프라 및 사용자 전체 실시간 실증 </a:t>
            </a:r>
            <a:r>
              <a:rPr lang="en-US" altLang="ko-KR" sz="1600" b="1" dirty="0"/>
              <a:t>[2</a:t>
            </a:r>
            <a:r>
              <a:rPr lang="ko-KR" altLang="en-US" sz="1600" b="1" dirty="0"/>
              <a:t>단계</a:t>
            </a:r>
            <a:r>
              <a:rPr lang="en-US" altLang="ko-KR" sz="1600" b="1" dirty="0"/>
              <a:t>]</a:t>
            </a:r>
            <a:endParaRPr lang="ko-KR" altLang="en-US" sz="1600" b="1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기준국</a:t>
            </a:r>
            <a:r>
              <a:rPr lang="ko-KR" altLang="en-US" sz="1400" b="1" dirty="0"/>
              <a:t> 테스트베드와 사용자 실시간 데이터 활용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정밀 보정정보 생성 및 정밀 </a:t>
            </a:r>
            <a:r>
              <a:rPr lang="ko-KR" altLang="en-US" sz="1400" b="1" dirty="0" err="1"/>
              <a:t>측위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SW </a:t>
            </a:r>
            <a:r>
              <a:rPr lang="ko-KR" altLang="en-US" sz="1400" b="1" dirty="0"/>
              <a:t>실시간성 검증</a:t>
            </a:r>
            <a:endParaRPr lang="en-US" altLang="ko-KR" sz="14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87FAF33-08A8-41D8-B4E0-3E49BA2AF524}"/>
              </a:ext>
            </a:extLst>
          </p:cNvPr>
          <p:cNvSpPr/>
          <p:nvPr/>
        </p:nvSpPr>
        <p:spPr>
          <a:xfrm>
            <a:off x="541975" y="5825886"/>
            <a:ext cx="3917717" cy="105176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Picture 64" descr="MCj04339180000[1]">
            <a:extLst>
              <a:ext uri="{FF2B5EF4-FFF2-40B4-BE49-F238E27FC236}">
                <a16:creationId xmlns:a16="http://schemas.microsoft.com/office/drawing/2014/main" id="{FCBB64EA-A9F2-4A84-B9D4-777A97569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140" y="5979270"/>
            <a:ext cx="659710" cy="71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64" descr="MCj04339180000[1]">
            <a:extLst>
              <a:ext uri="{FF2B5EF4-FFF2-40B4-BE49-F238E27FC236}">
                <a16:creationId xmlns:a16="http://schemas.microsoft.com/office/drawing/2014/main" id="{7535FE52-021D-4627-83AA-7D4D11F64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8523" y="5453546"/>
            <a:ext cx="659710" cy="71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64" descr="MCj04339180000[1]">
            <a:extLst>
              <a:ext uri="{FF2B5EF4-FFF2-40B4-BE49-F238E27FC236}">
                <a16:creationId xmlns:a16="http://schemas.microsoft.com/office/drawing/2014/main" id="{BF11D7F3-0651-4E59-A486-11E68152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8714" y="6006524"/>
            <a:ext cx="659710" cy="71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64" descr="MCj04339180000[1]">
            <a:extLst>
              <a:ext uri="{FF2B5EF4-FFF2-40B4-BE49-F238E27FC236}">
                <a16:creationId xmlns:a16="http://schemas.microsoft.com/office/drawing/2014/main" id="{DFEE40FB-F6E5-4656-9ADD-0AD80DFC9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3111" y="6525319"/>
            <a:ext cx="659710" cy="71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8">
            <a:extLst>
              <a:ext uri="{FF2B5EF4-FFF2-40B4-BE49-F238E27FC236}">
                <a16:creationId xmlns:a16="http://schemas.microsoft.com/office/drawing/2014/main" id="{A06DBEA4-65B6-40C0-A0C7-FB1B746C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317" y="4434468"/>
            <a:ext cx="928148" cy="410579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867D041-3330-46A7-B8F5-301FA2346C5F}"/>
              </a:ext>
            </a:extLst>
          </p:cNvPr>
          <p:cNvCxnSpPr>
            <a:cxnSpLocks/>
            <a:stCxn id="29" idx="3"/>
            <a:endCxn id="69" idx="1"/>
          </p:cNvCxnSpPr>
          <p:nvPr/>
        </p:nvCxnSpPr>
        <p:spPr>
          <a:xfrm>
            <a:off x="4625465" y="4639758"/>
            <a:ext cx="3225581" cy="156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7AA141C-F85D-4B0E-A190-464901F2099F}"/>
              </a:ext>
            </a:extLst>
          </p:cNvPr>
          <p:cNvSpPr/>
          <p:nvPr/>
        </p:nvSpPr>
        <p:spPr>
          <a:xfrm>
            <a:off x="884237" y="3708623"/>
            <a:ext cx="2510676" cy="14048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1600" b="1" dirty="0"/>
              <a:t>기상 환경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B02A3B7-E822-4DE6-8175-F29D292002A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9626" y="4081941"/>
            <a:ext cx="1018116" cy="99733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3E3D0BC-A28F-411F-B118-E9793A57509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935" y="4087781"/>
            <a:ext cx="1146945" cy="985656"/>
          </a:xfrm>
          <a:prstGeom prst="rect">
            <a:avLst/>
          </a:prstGeom>
        </p:spPr>
      </p:pic>
      <p:pic>
        <p:nvPicPr>
          <p:cNvPr id="9" name="Picture 8" descr="Gps satellites yellow color with solar panels. isometric view. wireless technology. navigation system. flat 3d vector illustration.">
            <a:extLst>
              <a:ext uri="{FF2B5EF4-FFF2-40B4-BE49-F238E27FC236}">
                <a16:creationId xmlns:a16="http://schemas.microsoft.com/office/drawing/2014/main" id="{0FBE9FA4-AB95-48D2-B96D-E2E77AFDA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85" b="89617" l="2077" r="95527">
                        <a14:foregroundMark x1="6550" y1="66933" x2="6550" y2="66933"/>
                        <a14:foregroundMark x1="2077" y1="68530" x2="2077" y2="68530"/>
                        <a14:foregroundMark x1="92013" y1="32109" x2="92013" y2="32109"/>
                        <a14:foregroundMark x1="95527" y1="32748" x2="95527" y2="327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962" y="2582643"/>
            <a:ext cx="922134" cy="92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Galileo II 3D Model">
            <a:extLst>
              <a:ext uri="{FF2B5EF4-FFF2-40B4-BE49-F238E27FC236}">
                <a16:creationId xmlns:a16="http://schemas.microsoft.com/office/drawing/2014/main" id="{B2229335-0D03-4F05-825C-C4B790FE9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2438" r="98500">
                        <a14:foregroundMark x1="2438" y1="65833" x2="2438" y2="65833"/>
                        <a14:foregroundMark x1="92000" y1="30333" x2="92000" y2="30333"/>
                        <a14:foregroundMark x1="95438" y1="28667" x2="95438" y2="28667"/>
                        <a14:foregroundMark x1="98500" y1="27917" x2="98500" y2="2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80082" flipV="1">
            <a:off x="2899225" y="2561832"/>
            <a:ext cx="951077" cy="97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Chinese Navigation Satellite Systems | SpringerLink">
            <a:extLst>
              <a:ext uri="{FF2B5EF4-FFF2-40B4-BE49-F238E27FC236}">
                <a16:creationId xmlns:a16="http://schemas.microsoft.com/office/drawing/2014/main" id="{D9CF387B-DE91-4CC5-86EA-75C8593A4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375" b="89844" l="7143" r="95143">
                        <a14:foregroundMark x1="7143" y1="37500" x2="7143" y2="37500"/>
                        <a14:foregroundMark x1="92857" y1="79688" x2="92857" y2="79688"/>
                        <a14:foregroundMark x1="95143" y1="75781" x2="95143" y2="75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19745">
            <a:off x="1349153" y="2692754"/>
            <a:ext cx="1224756" cy="44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현대 탐색 위성 Glonass 로열티 무료 사진, 그림, 이미지 그리고 스톡포토그래피. Image 12351974.">
            <a:extLst>
              <a:ext uri="{FF2B5EF4-FFF2-40B4-BE49-F238E27FC236}">
                <a16:creationId xmlns:a16="http://schemas.microsoft.com/office/drawing/2014/main" id="{8916AA65-9D9C-4AF3-9532-028AB5F2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101" b="89941" l="6889" r="95556">
                        <a14:foregroundMark x1="8889" y1="66568" x2="7111" y2="82544"/>
                        <a14:foregroundMark x1="33556" y1="82840" x2="33778" y2="80473"/>
                        <a14:foregroundMark x1="32000" y1="86391" x2="34000" y2="79290"/>
                        <a14:foregroundMark x1="34889" y1="80178" x2="34889" y2="80178"/>
                        <a14:foregroundMark x1="34889" y1="80178" x2="36000" y2="82840"/>
                        <a14:foregroundMark x1="35556" y1="80178" x2="36667" y2="84320"/>
                        <a14:foregroundMark x1="36667" y1="80769" x2="37556" y2="83432"/>
                        <a14:foregroundMark x1="90667" y1="28107" x2="92444" y2="38462"/>
                        <a14:foregroundMark x1="84889" y1="7101" x2="86222" y2="9467"/>
                        <a14:foregroundMark x1="95333" y1="36391" x2="95556" y2="38166"/>
                        <a14:foregroundMark x1="95556" y1="37870" x2="95556" y2="37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442541">
            <a:off x="4130137" y="2734780"/>
            <a:ext cx="926449" cy="69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ABCD97E-C18D-42DA-97D5-A59052CA3550}"/>
              </a:ext>
            </a:extLst>
          </p:cNvPr>
          <p:cNvGrpSpPr/>
          <p:nvPr/>
        </p:nvGrpSpPr>
        <p:grpSpPr>
          <a:xfrm>
            <a:off x="7956558" y="5652839"/>
            <a:ext cx="1419066" cy="1419066"/>
            <a:chOff x="4325297" y="3674819"/>
            <a:chExt cx="1419066" cy="1419066"/>
          </a:xfrm>
        </p:grpSpPr>
        <p:pic>
          <p:nvPicPr>
            <p:cNvPr id="62" name="그래픽 61" descr="컴퓨터">
              <a:extLst>
                <a:ext uri="{FF2B5EF4-FFF2-40B4-BE49-F238E27FC236}">
                  <a16:creationId xmlns:a16="http://schemas.microsoft.com/office/drawing/2014/main" id="{E5BC9F2B-BEAA-4E91-B0D2-9D193F873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25297" y="3674819"/>
              <a:ext cx="1419066" cy="1419066"/>
            </a:xfrm>
            <a:prstGeom prst="rect">
              <a:avLst/>
            </a:prstGeom>
          </p:spPr>
        </p:pic>
        <p:pic>
          <p:nvPicPr>
            <p:cNvPr id="63" name="Picture 4" descr="파일:ISO C++ Logo.svg">
              <a:extLst>
                <a:ext uri="{FF2B5EF4-FFF2-40B4-BE49-F238E27FC236}">
                  <a16:creationId xmlns:a16="http://schemas.microsoft.com/office/drawing/2014/main" id="{CD506996-B640-4252-9E81-60D6ACB40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372" y="4132925"/>
              <a:ext cx="302904" cy="340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F53C7DD-AF23-4E98-83E3-1085856BD5D3}"/>
              </a:ext>
            </a:extLst>
          </p:cNvPr>
          <p:cNvSpPr txBox="1"/>
          <p:nvPr/>
        </p:nvSpPr>
        <p:spPr>
          <a:xfrm>
            <a:off x="7865455" y="5613201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[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보정정보 생성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PC</a:t>
            </a:r>
            <a:r>
              <a:rPr lang="en-US" altLang="ko-KR" sz="1200" b="1" kern="0" dirty="0">
                <a:latin typeface="맑은 고딕" panose="020F0502020204030204"/>
              </a:rPr>
              <a:t>]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B70023CE-43E9-45AC-A1A6-6B891251FF1C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96617" l="0" r="100000">
                        <a14:foregroundMark x1="44722" y1="42481" x2="55278" y2="49624"/>
                        <a14:foregroundMark x1="44722" y1="28195" x2="31944" y2="31579"/>
                        <a14:foregroundMark x1="31944" y1="31579" x2="42500" y2="53759"/>
                        <a14:foregroundMark x1="42500" y1="53759" x2="58056" y2="49248"/>
                        <a14:foregroundMark x1="58056" y1="49248" x2="47222" y2="22932"/>
                        <a14:foregroundMark x1="47222" y1="22932" x2="42500" y2="19925"/>
                        <a14:foregroundMark x1="36111" y1="28571" x2="35556" y2="27444"/>
                        <a14:foregroundMark x1="28611" y1="50000" x2="28611" y2="51128"/>
                        <a14:foregroundMark x1="36944" y1="30827" x2="38333" y2="34586"/>
                        <a14:foregroundMark x1="30556" y1="96617" x2="31944" y2="96241"/>
                        <a14:foregroundMark x1="6667" y1="61654" x2="11111" y2="59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1046" y="4103044"/>
            <a:ext cx="1490981" cy="1104667"/>
          </a:xfrm>
          <a:prstGeom prst="rect">
            <a:avLst/>
          </a:prstGeom>
        </p:spPr>
      </p:pic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50AE4187-D5E4-4D2B-B7C0-2E55DAE9368C}"/>
              </a:ext>
            </a:extLst>
          </p:cNvPr>
          <p:cNvCxnSpPr>
            <a:cxnSpLocks/>
            <a:stCxn id="62" idx="3"/>
            <a:endCxn id="69" idx="3"/>
          </p:cNvCxnSpPr>
          <p:nvPr/>
        </p:nvCxnSpPr>
        <p:spPr>
          <a:xfrm flipH="1" flipV="1">
            <a:off x="9342027" y="4655378"/>
            <a:ext cx="33597" cy="1706994"/>
          </a:xfrm>
          <a:prstGeom prst="curvedConnector3">
            <a:avLst>
              <a:gd name="adj1" fmla="val -2116856"/>
            </a:avLst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943FEAB-AF7A-4144-AB30-82046B54D479}"/>
              </a:ext>
            </a:extLst>
          </p:cNvPr>
          <p:cNvSpPr txBox="1"/>
          <p:nvPr/>
        </p:nvSpPr>
        <p:spPr>
          <a:xfrm>
            <a:off x="8778431" y="5152799"/>
            <a:ext cx="192552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실시간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보정정보 방송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A7D3BE8-EF19-46F2-8544-AD1AAF648BF6}"/>
              </a:ext>
            </a:extLst>
          </p:cNvPr>
          <p:cNvSpPr txBox="1"/>
          <p:nvPr/>
        </p:nvSpPr>
        <p:spPr>
          <a:xfrm>
            <a:off x="5657007" y="4355665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실시간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데이터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8A731B1-DA91-4274-B36E-1D5707ADFCF6}"/>
              </a:ext>
            </a:extLst>
          </p:cNvPr>
          <p:cNvCxnSpPr>
            <a:cxnSpLocks/>
          </p:cNvCxnSpPr>
          <p:nvPr/>
        </p:nvCxnSpPr>
        <p:spPr>
          <a:xfrm>
            <a:off x="1270255" y="6110945"/>
            <a:ext cx="2495092" cy="45338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17BD614-BC7D-4B4C-B95D-8555C8B14915}"/>
              </a:ext>
            </a:extLst>
          </p:cNvPr>
          <p:cNvSpPr txBox="1"/>
          <p:nvPr/>
        </p:nvSpPr>
        <p:spPr>
          <a:xfrm>
            <a:off x="1821208" y="6360290"/>
            <a:ext cx="761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100</a:t>
            </a:r>
            <a:r>
              <a:rPr lang="en-US" altLang="ko-KR" sz="1400" b="1" kern="0" dirty="0">
                <a:latin typeface="맑은 고딕" panose="020F0502020204030204"/>
                <a:ea typeface="맑은 고딕" panose="020B0503020000020004" pitchFamily="50" charset="-127"/>
              </a:rPr>
              <a:t>km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설명선: 선 3">
            <a:extLst>
              <a:ext uri="{FF2B5EF4-FFF2-40B4-BE49-F238E27FC236}">
                <a16:creationId xmlns:a16="http://schemas.microsoft.com/office/drawing/2014/main" id="{EA8AC633-9D3D-48C3-B388-BC433AE64470}"/>
              </a:ext>
            </a:extLst>
          </p:cNvPr>
          <p:cNvSpPr/>
          <p:nvPr/>
        </p:nvSpPr>
        <p:spPr>
          <a:xfrm>
            <a:off x="8070319" y="2313827"/>
            <a:ext cx="1672253" cy="1256555"/>
          </a:xfrm>
          <a:prstGeom prst="borderCallout1">
            <a:avLst>
              <a:gd name="adj1" fmla="val 100789"/>
              <a:gd name="adj2" fmla="val 52349"/>
              <a:gd name="adj3" fmla="val 165089"/>
              <a:gd name="adj4" fmla="val 37020"/>
            </a:avLst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F09BC5A-9968-4E68-B997-66889BBECCCC}"/>
              </a:ext>
            </a:extLst>
          </p:cNvPr>
          <p:cNvSpPr txBox="1"/>
          <p:nvPr/>
        </p:nvSpPr>
        <p:spPr>
          <a:xfrm>
            <a:off x="7971590" y="3745208"/>
            <a:ext cx="167225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>
                <a:latin typeface="맑은 고딕" panose="020F0502020204030204"/>
              </a:rPr>
              <a:t>사용자 임베디드 </a:t>
            </a:r>
            <a:r>
              <a:rPr lang="en-US" altLang="ko-KR" sz="1200" b="1" kern="0" dirty="0">
                <a:latin typeface="맑은 고딕" panose="020F0502020204030204"/>
              </a:rPr>
              <a:t>PC]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9036E1-0E1A-4EC6-82A8-0088C647D914}"/>
              </a:ext>
            </a:extLst>
          </p:cNvPr>
          <p:cNvSpPr txBox="1"/>
          <p:nvPr/>
        </p:nvSpPr>
        <p:spPr>
          <a:xfrm>
            <a:off x="8261066" y="2697111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정밀 </a:t>
            </a: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측위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lvl="0" algn="ctr">
              <a:defRPr/>
            </a:pPr>
            <a:r>
              <a:rPr lang="ko-KR" altLang="en-US" sz="1400" b="1" kern="0" dirty="0">
                <a:latin typeface="맑은 고딕" panose="020F0502020204030204"/>
                <a:ea typeface="맑은 고딕" panose="020B0503020000020004" pitchFamily="50" charset="-127"/>
              </a:rPr>
              <a:t>실시간성 검증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11D4AD0-EC5C-4E07-B6B4-96A5686CE753}"/>
              </a:ext>
            </a:extLst>
          </p:cNvPr>
          <p:cNvCxnSpPr>
            <a:cxnSpLocks/>
          </p:cNvCxnSpPr>
          <p:nvPr/>
        </p:nvCxnSpPr>
        <p:spPr>
          <a:xfrm>
            <a:off x="4695527" y="6323386"/>
            <a:ext cx="3225581" cy="156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E3D6CDB-AC09-48BF-8ED4-0135B1454DD8}"/>
              </a:ext>
            </a:extLst>
          </p:cNvPr>
          <p:cNvSpPr txBox="1"/>
          <p:nvPr/>
        </p:nvSpPr>
        <p:spPr>
          <a:xfrm>
            <a:off x="5727069" y="6039293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실시간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데이터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550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DE9E0-22E3-CBC1-9657-B1B05F66D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CE8A13A0-7813-5324-ABAC-1EFD74B586BB}"/>
              </a:ext>
            </a:extLst>
          </p:cNvPr>
          <p:cNvSpPr txBox="1"/>
          <p:nvPr/>
        </p:nvSpPr>
        <p:spPr>
          <a:xfrm>
            <a:off x="522163" y="108223"/>
            <a:ext cx="957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89E304AC-92A2-052C-8265-A491B232C490}"/>
              </a:ext>
            </a:extLst>
          </p:cNvPr>
          <p:cNvSpPr/>
          <p:nvPr/>
        </p:nvSpPr>
        <p:spPr>
          <a:xfrm>
            <a:off x="522164" y="692596"/>
            <a:ext cx="5353443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실시간 다중경로 탐지 및 대응 </a:t>
            </a:r>
            <a:r>
              <a:rPr lang="en-US" altLang="ko-KR" sz="2000" b="1" dirty="0">
                <a:solidFill>
                  <a:schemeClr val="bg1"/>
                </a:solidFill>
              </a:rPr>
              <a:t>SW </a:t>
            </a:r>
            <a:r>
              <a:rPr lang="ko-KR" altLang="en-US" sz="2000" b="1" dirty="0">
                <a:solidFill>
                  <a:schemeClr val="bg1"/>
                </a:solidFill>
              </a:rPr>
              <a:t>실증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A92F1C-49BC-25EC-CB44-C37D5B45C352}"/>
              </a:ext>
            </a:extLst>
          </p:cNvPr>
          <p:cNvSpPr txBox="1">
            <a:spLocks/>
          </p:cNvSpPr>
          <p:nvPr/>
        </p:nvSpPr>
        <p:spPr>
          <a:xfrm>
            <a:off x="378148" y="1476375"/>
            <a:ext cx="10004835" cy="2712233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/>
              <a:t>다중경로 탐지 및 대응 </a:t>
            </a:r>
            <a:r>
              <a:rPr lang="en-US" altLang="ko-KR" sz="1600" b="1" dirty="0"/>
              <a:t>HW </a:t>
            </a:r>
            <a:r>
              <a:rPr lang="ko-KR" altLang="en-US" sz="1600" b="1" dirty="0"/>
              <a:t>모듈을 탑재한 실증용 차량 구성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실증용 차량에는 위치 참값 생성용 </a:t>
            </a:r>
            <a:r>
              <a:rPr lang="en-US" altLang="ko-KR" sz="1400" b="1" dirty="0"/>
              <a:t>GNSS/INS </a:t>
            </a:r>
            <a:r>
              <a:rPr lang="ko-KR" altLang="en-US" sz="1400" b="1" dirty="0"/>
              <a:t>통합장비 탑재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드론</a:t>
            </a:r>
            <a:r>
              <a:rPr lang="ko-KR" altLang="en-US" sz="1400" b="1" dirty="0"/>
              <a:t> 보다는 빌딩 사이를 달리는 차량이 다중경로의 영향을 더 받기 때문에 더 어려운 환경임</a:t>
            </a:r>
            <a:endParaRPr lang="en-US" altLang="ko-KR" sz="1400" b="1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/>
              <a:t>실시간 다중경로 탐지 및 대응 </a:t>
            </a:r>
            <a:r>
              <a:rPr lang="en-US" altLang="ko-KR" sz="1600" b="1" dirty="0"/>
              <a:t>SW </a:t>
            </a:r>
            <a:r>
              <a:rPr lang="ko-KR" altLang="en-US" sz="1600" b="1" dirty="0"/>
              <a:t>실증</a:t>
            </a:r>
            <a:endParaRPr lang="en-US" altLang="ko-KR" sz="1600" b="1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차량 주행 과정 비디오 녹화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다중경로 대응 실시간 </a:t>
            </a:r>
            <a:r>
              <a:rPr lang="ko-KR" altLang="en-US" sz="1400" b="1" dirty="0" err="1"/>
              <a:t>측위</a:t>
            </a:r>
            <a:r>
              <a:rPr lang="ko-KR" altLang="en-US" sz="1400" b="1" dirty="0"/>
              <a:t> 결과 디스플레이에 출력 및 녹화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실시간 실증 이후</a:t>
            </a:r>
            <a:r>
              <a:rPr lang="en-US" altLang="ko-KR" sz="1400" b="1" dirty="0"/>
              <a:t>, GNSS/INS </a:t>
            </a:r>
            <a:r>
              <a:rPr lang="ko-KR" altLang="en-US" sz="1400" b="1" dirty="0"/>
              <a:t>후처리를 통해 위치 정보 참값을 획득한 후 다중경로 탐지 및 대응 성능 검증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2CD2111-6DB0-FB4E-43A6-632822754539}"/>
              </a:ext>
            </a:extLst>
          </p:cNvPr>
          <p:cNvGrpSpPr/>
          <p:nvPr/>
        </p:nvGrpSpPr>
        <p:grpSpPr>
          <a:xfrm>
            <a:off x="234132" y="4284687"/>
            <a:ext cx="10374784" cy="2773759"/>
            <a:chOff x="234132" y="4179846"/>
            <a:chExt cx="10374784" cy="277375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52D4BE1-6D53-D542-CB7F-F81E3755AB3B}"/>
                </a:ext>
              </a:extLst>
            </p:cNvPr>
            <p:cNvGrpSpPr/>
            <p:nvPr/>
          </p:nvGrpSpPr>
          <p:grpSpPr>
            <a:xfrm>
              <a:off x="234132" y="4819280"/>
              <a:ext cx="2223857" cy="1642944"/>
              <a:chOff x="2652514" y="1518998"/>
              <a:chExt cx="5170686" cy="3820004"/>
            </a:xfrm>
          </p:grpSpPr>
          <p:pic>
            <p:nvPicPr>
              <p:cNvPr id="13" name="그림 12" descr="도시이(가) 표시된 사진&#10;&#10;자동 생성된 설명">
                <a:extLst>
                  <a:ext uri="{FF2B5EF4-FFF2-40B4-BE49-F238E27FC236}">
                    <a16:creationId xmlns:a16="http://schemas.microsoft.com/office/drawing/2014/main" id="{13521227-FE6F-751F-8531-507255350E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52514" y="2043503"/>
                <a:ext cx="5170686" cy="3295499"/>
              </a:xfrm>
              <a:prstGeom prst="rect">
                <a:avLst/>
              </a:prstGeom>
            </p:spPr>
          </p:pic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DD03FB5-1764-71A6-BD35-8A51EDC6278C}"/>
                  </a:ext>
                </a:extLst>
              </p:cNvPr>
              <p:cNvGrpSpPr/>
              <p:nvPr/>
            </p:nvGrpSpPr>
            <p:grpSpPr>
              <a:xfrm>
                <a:off x="3861295" y="4171203"/>
                <a:ext cx="3045212" cy="948844"/>
                <a:chOff x="7113265" y="4489236"/>
                <a:chExt cx="1886899" cy="577755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6F84D8B-B547-E0CB-494C-9059C730AFAB}"/>
                    </a:ext>
                  </a:extLst>
                </p:cNvPr>
                <p:cNvSpPr/>
                <p:nvPr/>
              </p:nvSpPr>
              <p:spPr>
                <a:xfrm>
                  <a:off x="8451898" y="4489236"/>
                  <a:ext cx="548266" cy="54826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A13A697-6F93-E643-E68D-F8327B4F1EED}"/>
                    </a:ext>
                  </a:extLst>
                </p:cNvPr>
                <p:cNvSpPr/>
                <p:nvPr/>
              </p:nvSpPr>
              <p:spPr>
                <a:xfrm>
                  <a:off x="7113265" y="4518726"/>
                  <a:ext cx="548266" cy="5482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D17DA943-C078-D91D-7749-35B0D1D2685D}"/>
                    </a:ext>
                  </a:extLst>
                </p:cNvPr>
                <p:cNvSpPr/>
                <p:nvPr/>
              </p:nvSpPr>
              <p:spPr>
                <a:xfrm>
                  <a:off x="7397156" y="4663146"/>
                  <a:ext cx="1335880" cy="179222"/>
                </a:xfrm>
                <a:custGeom>
                  <a:avLst/>
                  <a:gdLst>
                    <a:gd name="connsiteX0" fmla="*/ 0 w 1931193"/>
                    <a:gd name="connsiteY0" fmla="*/ 203200 h 240146"/>
                    <a:gd name="connsiteX1" fmla="*/ 129309 w 1931193"/>
                    <a:gd name="connsiteY1" fmla="*/ 129309 h 240146"/>
                    <a:gd name="connsiteX2" fmla="*/ 166255 w 1931193"/>
                    <a:gd name="connsiteY2" fmla="*/ 110837 h 240146"/>
                    <a:gd name="connsiteX3" fmla="*/ 203200 w 1931193"/>
                    <a:gd name="connsiteY3" fmla="*/ 101600 h 240146"/>
                    <a:gd name="connsiteX4" fmla="*/ 267855 w 1931193"/>
                    <a:gd name="connsiteY4" fmla="*/ 64655 h 240146"/>
                    <a:gd name="connsiteX5" fmla="*/ 341746 w 1931193"/>
                    <a:gd name="connsiteY5" fmla="*/ 36946 h 240146"/>
                    <a:gd name="connsiteX6" fmla="*/ 378691 w 1931193"/>
                    <a:gd name="connsiteY6" fmla="*/ 18473 h 240146"/>
                    <a:gd name="connsiteX7" fmla="*/ 461819 w 1931193"/>
                    <a:gd name="connsiteY7" fmla="*/ 0 h 240146"/>
                    <a:gd name="connsiteX8" fmla="*/ 581891 w 1931193"/>
                    <a:gd name="connsiteY8" fmla="*/ 9237 h 240146"/>
                    <a:gd name="connsiteX9" fmla="*/ 628073 w 1931193"/>
                    <a:gd name="connsiteY9" fmla="*/ 18473 h 240146"/>
                    <a:gd name="connsiteX10" fmla="*/ 683491 w 1931193"/>
                    <a:gd name="connsiteY10" fmla="*/ 27709 h 240146"/>
                    <a:gd name="connsiteX11" fmla="*/ 738909 w 1931193"/>
                    <a:gd name="connsiteY11" fmla="*/ 46182 h 240146"/>
                    <a:gd name="connsiteX12" fmla="*/ 794328 w 1931193"/>
                    <a:gd name="connsiteY12" fmla="*/ 73891 h 240146"/>
                    <a:gd name="connsiteX13" fmla="*/ 858982 w 1931193"/>
                    <a:gd name="connsiteY13" fmla="*/ 101600 h 240146"/>
                    <a:gd name="connsiteX14" fmla="*/ 932873 w 1931193"/>
                    <a:gd name="connsiteY14" fmla="*/ 129309 h 240146"/>
                    <a:gd name="connsiteX15" fmla="*/ 960582 w 1931193"/>
                    <a:gd name="connsiteY15" fmla="*/ 147782 h 240146"/>
                    <a:gd name="connsiteX16" fmla="*/ 997528 w 1931193"/>
                    <a:gd name="connsiteY16" fmla="*/ 166255 h 240146"/>
                    <a:gd name="connsiteX17" fmla="*/ 1052946 w 1931193"/>
                    <a:gd name="connsiteY17" fmla="*/ 184727 h 240146"/>
                    <a:gd name="connsiteX18" fmla="*/ 1145309 w 1931193"/>
                    <a:gd name="connsiteY18" fmla="*/ 221673 h 240146"/>
                    <a:gd name="connsiteX19" fmla="*/ 1237673 w 1931193"/>
                    <a:gd name="connsiteY19" fmla="*/ 240146 h 240146"/>
                    <a:gd name="connsiteX20" fmla="*/ 1450109 w 1931193"/>
                    <a:gd name="connsiteY20" fmla="*/ 230909 h 240146"/>
                    <a:gd name="connsiteX21" fmla="*/ 1560946 w 1931193"/>
                    <a:gd name="connsiteY21" fmla="*/ 212437 h 240146"/>
                    <a:gd name="connsiteX22" fmla="*/ 1616364 w 1931193"/>
                    <a:gd name="connsiteY22" fmla="*/ 203200 h 240146"/>
                    <a:gd name="connsiteX23" fmla="*/ 1671782 w 1931193"/>
                    <a:gd name="connsiteY23" fmla="*/ 184727 h 240146"/>
                    <a:gd name="connsiteX24" fmla="*/ 1699491 w 1931193"/>
                    <a:gd name="connsiteY24" fmla="*/ 175491 h 240146"/>
                    <a:gd name="connsiteX25" fmla="*/ 1754909 w 1931193"/>
                    <a:gd name="connsiteY25" fmla="*/ 157018 h 240146"/>
                    <a:gd name="connsiteX26" fmla="*/ 1838037 w 1931193"/>
                    <a:gd name="connsiteY26" fmla="*/ 110837 h 240146"/>
                    <a:gd name="connsiteX27" fmla="*/ 1893455 w 1931193"/>
                    <a:gd name="connsiteY27" fmla="*/ 92364 h 240146"/>
                    <a:gd name="connsiteX28" fmla="*/ 1930400 w 1931193"/>
                    <a:gd name="connsiteY28" fmla="*/ 83127 h 240146"/>
                    <a:gd name="connsiteX29" fmla="*/ 1921164 w 1931193"/>
                    <a:gd name="connsiteY29" fmla="*/ 73891 h 240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931193" h="240146">
                      <a:moveTo>
                        <a:pt x="0" y="203200"/>
                      </a:moveTo>
                      <a:lnTo>
                        <a:pt x="129309" y="129309"/>
                      </a:lnTo>
                      <a:cubicBezTo>
                        <a:pt x="141345" y="122622"/>
                        <a:pt x="153363" y="115672"/>
                        <a:pt x="166255" y="110837"/>
                      </a:cubicBezTo>
                      <a:cubicBezTo>
                        <a:pt x="178141" y="106380"/>
                        <a:pt x="191314" y="106057"/>
                        <a:pt x="203200" y="101600"/>
                      </a:cubicBezTo>
                      <a:cubicBezTo>
                        <a:pt x="267974" y="77309"/>
                        <a:pt x="214259" y="91453"/>
                        <a:pt x="267855" y="64655"/>
                      </a:cubicBezTo>
                      <a:cubicBezTo>
                        <a:pt x="344423" y="26371"/>
                        <a:pt x="285773" y="60935"/>
                        <a:pt x="341746" y="36946"/>
                      </a:cubicBezTo>
                      <a:cubicBezTo>
                        <a:pt x="354401" y="31522"/>
                        <a:pt x="366036" y="23897"/>
                        <a:pt x="378691" y="18473"/>
                      </a:cubicBezTo>
                      <a:cubicBezTo>
                        <a:pt x="407627" y="6072"/>
                        <a:pt x="428612" y="5535"/>
                        <a:pt x="461819" y="0"/>
                      </a:cubicBezTo>
                      <a:cubicBezTo>
                        <a:pt x="501843" y="3079"/>
                        <a:pt x="541994" y="4804"/>
                        <a:pt x="581891" y="9237"/>
                      </a:cubicBezTo>
                      <a:cubicBezTo>
                        <a:pt x="597494" y="10971"/>
                        <a:pt x="612627" y="15665"/>
                        <a:pt x="628073" y="18473"/>
                      </a:cubicBezTo>
                      <a:cubicBezTo>
                        <a:pt x="646498" y="21823"/>
                        <a:pt x="665018" y="24630"/>
                        <a:pt x="683491" y="27709"/>
                      </a:cubicBezTo>
                      <a:cubicBezTo>
                        <a:pt x="701964" y="33867"/>
                        <a:pt x="722707" y="35381"/>
                        <a:pt x="738909" y="46182"/>
                      </a:cubicBezTo>
                      <a:cubicBezTo>
                        <a:pt x="792164" y="81685"/>
                        <a:pt x="740788" y="50945"/>
                        <a:pt x="794328" y="73891"/>
                      </a:cubicBezTo>
                      <a:cubicBezTo>
                        <a:pt x="874221" y="108131"/>
                        <a:pt x="793999" y="79940"/>
                        <a:pt x="858982" y="101600"/>
                      </a:cubicBezTo>
                      <a:cubicBezTo>
                        <a:pt x="923965" y="144922"/>
                        <a:pt x="841566" y="95069"/>
                        <a:pt x="932873" y="129309"/>
                      </a:cubicBezTo>
                      <a:cubicBezTo>
                        <a:pt x="943267" y="133207"/>
                        <a:pt x="950944" y="142274"/>
                        <a:pt x="960582" y="147782"/>
                      </a:cubicBezTo>
                      <a:cubicBezTo>
                        <a:pt x="972537" y="154613"/>
                        <a:pt x="984744" y="161141"/>
                        <a:pt x="997528" y="166255"/>
                      </a:cubicBezTo>
                      <a:cubicBezTo>
                        <a:pt x="1015607" y="173487"/>
                        <a:pt x="1035530" y="176019"/>
                        <a:pt x="1052946" y="184727"/>
                      </a:cubicBezTo>
                      <a:cubicBezTo>
                        <a:pt x="1083095" y="199802"/>
                        <a:pt x="1111070" y="215967"/>
                        <a:pt x="1145309" y="221673"/>
                      </a:cubicBezTo>
                      <a:cubicBezTo>
                        <a:pt x="1213249" y="232996"/>
                        <a:pt x="1182559" y="226366"/>
                        <a:pt x="1237673" y="240146"/>
                      </a:cubicBezTo>
                      <a:cubicBezTo>
                        <a:pt x="1308485" y="237067"/>
                        <a:pt x="1379387" y="235624"/>
                        <a:pt x="1450109" y="230909"/>
                      </a:cubicBezTo>
                      <a:cubicBezTo>
                        <a:pt x="1492026" y="228114"/>
                        <a:pt x="1521020" y="219696"/>
                        <a:pt x="1560946" y="212437"/>
                      </a:cubicBezTo>
                      <a:cubicBezTo>
                        <a:pt x="1579371" y="209087"/>
                        <a:pt x="1598196" y="207742"/>
                        <a:pt x="1616364" y="203200"/>
                      </a:cubicBezTo>
                      <a:cubicBezTo>
                        <a:pt x="1635255" y="198477"/>
                        <a:pt x="1653309" y="190885"/>
                        <a:pt x="1671782" y="184727"/>
                      </a:cubicBezTo>
                      <a:lnTo>
                        <a:pt x="1699491" y="175491"/>
                      </a:lnTo>
                      <a:lnTo>
                        <a:pt x="1754909" y="157018"/>
                      </a:lnTo>
                      <a:cubicBezTo>
                        <a:pt x="1778351" y="142953"/>
                        <a:pt x="1811530" y="121440"/>
                        <a:pt x="1838037" y="110837"/>
                      </a:cubicBezTo>
                      <a:cubicBezTo>
                        <a:pt x="1856116" y="103605"/>
                        <a:pt x="1874804" y="97959"/>
                        <a:pt x="1893455" y="92364"/>
                      </a:cubicBezTo>
                      <a:cubicBezTo>
                        <a:pt x="1905614" y="88716"/>
                        <a:pt x="1919838" y="90168"/>
                        <a:pt x="1930400" y="83127"/>
                      </a:cubicBezTo>
                      <a:cubicBezTo>
                        <a:pt x="1934023" y="80712"/>
                        <a:pt x="1924243" y="76970"/>
                        <a:pt x="1921164" y="73891"/>
                      </a:cubicBezTo>
                    </a:path>
                  </a:pathLst>
                </a:custGeom>
                <a:noFill/>
                <a:ln w="19050" cap="sq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solidFill>
                      <a:srgbClr val="FF0000"/>
                    </a:solidFill>
                  </a:endParaRPr>
                </a:p>
              </p:txBody>
            </p:sp>
          </p:grpSp>
          <p:pic>
            <p:nvPicPr>
              <p:cNvPr id="18" name="그림 17" descr="위성, 운송이(가) 표시된 사진&#10;&#10;자동 생성된 설명">
                <a:extLst>
                  <a:ext uri="{FF2B5EF4-FFF2-40B4-BE49-F238E27FC236}">
                    <a16:creationId xmlns:a16="http://schemas.microsoft.com/office/drawing/2014/main" id="{B7951692-843E-970A-7536-1C6408893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88000" y="1538625"/>
                <a:ext cx="1132246" cy="773219"/>
              </a:xfrm>
              <a:prstGeom prst="rect">
                <a:avLst/>
              </a:prstGeom>
            </p:spPr>
          </p:pic>
          <p:pic>
            <p:nvPicPr>
              <p:cNvPr id="19" name="그림 18" descr="위성이(가) 표시된 사진&#10;&#10;자동 생성된 설명">
                <a:extLst>
                  <a:ext uri="{FF2B5EF4-FFF2-40B4-BE49-F238E27FC236}">
                    <a16:creationId xmlns:a16="http://schemas.microsoft.com/office/drawing/2014/main" id="{BBE2D5B1-8B8D-3824-83C2-24EAF3DC1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02875" y="1518998"/>
                <a:ext cx="1416358" cy="950499"/>
              </a:xfrm>
              <a:prstGeom prst="rect">
                <a:avLst/>
              </a:prstGeom>
            </p:spPr>
          </p:pic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D68D66E0-D048-4656-C50F-A3D669D4BC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9439" y="2838405"/>
                <a:ext cx="918926" cy="159408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dash"/>
                <a:headEnd w="lg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ECDF0B2E-503A-3FE8-02B5-723915ADE5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3409" y="2249762"/>
                <a:ext cx="614212" cy="552169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6E96C742-E48C-5E8D-BB40-6AEDBB11AF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852" y="2347685"/>
                <a:ext cx="1871364" cy="2063317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prstDash val="dash"/>
                <a:headEnd w="lg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AF9772-A3ED-8D65-8BC7-1E0CFAAAD114}"/>
                </a:ext>
              </a:extLst>
            </p:cNvPr>
            <p:cNvSpPr txBox="1"/>
            <p:nvPr/>
          </p:nvSpPr>
          <p:spPr>
            <a:xfrm>
              <a:off x="234132" y="4484098"/>
              <a:ext cx="2223857" cy="253916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정적</a:t>
              </a:r>
              <a:r>
                <a:rPr lang="en-US" altLang="ko-KR" sz="105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동적 환경 다중경로 시나리오</a:t>
              </a:r>
              <a:endParaRPr lang="en-US" altLang="ko-KR" sz="105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A6EC2F4-526E-4441-D949-E540FCE705E6}"/>
                </a:ext>
              </a:extLst>
            </p:cNvPr>
            <p:cNvSpPr/>
            <p:nvPr/>
          </p:nvSpPr>
          <p:spPr>
            <a:xfrm>
              <a:off x="234132" y="4748684"/>
              <a:ext cx="2223857" cy="17135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6A42547-5A79-C803-5C6C-D5F8749ED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9303" r="6128" b="43125"/>
            <a:stretch/>
          </p:blipFill>
          <p:spPr>
            <a:xfrm>
              <a:off x="733370" y="6082739"/>
              <a:ext cx="400069" cy="16012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FE1CDD0-71FE-D019-3042-7EB4B159E3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9303" r="6128" b="43125"/>
            <a:stretch/>
          </p:blipFill>
          <p:spPr>
            <a:xfrm>
              <a:off x="1662939" y="6063261"/>
              <a:ext cx="400069" cy="160128"/>
            </a:xfrm>
            <a:prstGeom prst="rect">
              <a:avLst/>
            </a:prstGeom>
          </p:spPr>
        </p:pic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8F52871-D28A-DCC2-5DDA-352FB87F12CB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2457989" y="5086313"/>
              <a:ext cx="1685758" cy="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F762841-1E6C-2167-19E8-32CB99D955E4}"/>
                </a:ext>
              </a:extLst>
            </p:cNvPr>
            <p:cNvSpPr txBox="1"/>
            <p:nvPr/>
          </p:nvSpPr>
          <p:spPr>
            <a:xfrm>
              <a:off x="2525781" y="4622140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실시간 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GNSS 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원시</a:t>
              </a:r>
              <a:b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</a:b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측정치 데이터 수집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pic>
          <p:nvPicPr>
            <p:cNvPr id="33" name="Picture 2" descr="K47618833">
              <a:extLst>
                <a:ext uri="{FF2B5EF4-FFF2-40B4-BE49-F238E27FC236}">
                  <a16:creationId xmlns:a16="http://schemas.microsoft.com/office/drawing/2014/main" id="{BBBAC35D-F89A-2524-E5E9-52780B9D99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149" b="97701" l="1681" r="98319">
                          <a14:foregroundMark x1="7563" y1="1149" x2="18487" y2="13793"/>
                          <a14:foregroundMark x1="18487" y1="13793" x2="17647" y2="11494"/>
                          <a14:foregroundMark x1="15126" y1="9195" x2="5882" y2="14943"/>
                          <a14:foregroundMark x1="2521" y1="9195" x2="6723" y2="29885"/>
                          <a14:foregroundMark x1="7563" y1="9195" x2="12605" y2="50575"/>
                          <a14:foregroundMark x1="12605" y1="50575" x2="6723" y2="90805"/>
                          <a14:foregroundMark x1="6723" y1="90805" x2="5882" y2="90805"/>
                          <a14:foregroundMark x1="5882" y1="90805" x2="19328" y2="93103"/>
                          <a14:foregroundMark x1="21849" y1="93103" x2="34454" y2="91954"/>
                          <a14:foregroundMark x1="60504" y1="82759" x2="60504" y2="97701"/>
                          <a14:foregroundMark x1="78992" y1="86207" x2="88235" y2="72414"/>
                          <a14:foregroundMark x1="88235" y1="72414" x2="91597" y2="59770"/>
                          <a14:foregroundMark x1="92437" y1="63218" x2="87395" y2="17241"/>
                          <a14:foregroundMark x1="87395" y1="17241" x2="87395" y2="17241"/>
                          <a14:foregroundMark x1="85714" y1="16092" x2="77311" y2="17241"/>
                          <a14:foregroundMark x1="77311" y1="17241" x2="68067" y2="25287"/>
                          <a14:foregroundMark x1="68067" y1="25287" x2="68067" y2="25287"/>
                          <a14:foregroundMark x1="73950" y1="9195" x2="82353" y2="8046"/>
                          <a14:foregroundMark x1="82353" y1="8046" x2="90756" y2="29885"/>
                          <a14:foregroundMark x1="90756" y1="29885" x2="91597" y2="37931"/>
                          <a14:foregroundMark x1="92437" y1="21839" x2="92437" y2="22989"/>
                          <a14:foregroundMark x1="87395" y1="3448" x2="92437" y2="21839"/>
                          <a14:foregroundMark x1="93277" y1="6897" x2="94118" y2="16092"/>
                          <a14:foregroundMark x1="95798" y1="13793" x2="93277" y2="8046"/>
                          <a14:foregroundMark x1="95798" y1="16092" x2="95798" y2="16092"/>
                          <a14:foregroundMark x1="95798" y1="12644" x2="95798" y2="14943"/>
                          <a14:foregroundMark x1="96639" y1="8046" x2="96639" y2="16092"/>
                          <a14:foregroundMark x1="98319" y1="36782" x2="98319" y2="37931"/>
                          <a14:foregroundMark x1="97479" y1="12644" x2="97479" y2="17241"/>
                          <a14:foregroundMark x1="96639" y1="4598" x2="97479" y2="12644"/>
                          <a14:foregroundMark x1="96639" y1="75862" x2="96639" y2="83908"/>
                          <a14:foregroundMark x1="96639" y1="83908" x2="92437" y2="93103"/>
                          <a14:foregroundMark x1="17647" y1="96552" x2="8403" y2="91954"/>
                          <a14:foregroundMark x1="10084" y1="95402" x2="9244" y2="95402"/>
                          <a14:foregroundMark x1="15966" y1="96552" x2="15966" y2="97701"/>
                          <a14:foregroundMark x1="94958" y1="16092" x2="94958" y2="14943"/>
                          <a14:foregroundMark x1="96639" y1="17241" x2="96639" y2="11494"/>
                          <a14:foregroundMark x1="97479" y1="17241" x2="97479" y2="14943"/>
                          <a14:foregroundMark x1="94118" y1="42529" x2="98319" y2="42529"/>
                          <a14:foregroundMark x1="98319" y1="54023" x2="98319" y2="59770"/>
                          <a14:foregroundMark x1="96639" y1="18391" x2="96639" y2="31034"/>
                          <a14:foregroundMark x1="96639" y1="31034" x2="96639" y2="28736"/>
                          <a14:backgroundMark x1="98319" y1="34483" x2="98319" y2="34483"/>
                          <a14:backgroundMark x1="97479" y1="34483" x2="98319" y2="34483"/>
                          <a14:backgroundMark x1="96639" y1="34483" x2="97479" y2="34483"/>
                          <a14:backgroundMark x1="95798" y1="34483" x2="96639" y2="34483"/>
                          <a14:backgroundMark x1="94958" y1="34483" x2="96639" y2="35632"/>
                          <a14:backgroundMark x1="96639" y1="33333" x2="96639" y2="33333"/>
                          <a14:backgroundMark x1="94958" y1="33333" x2="95798" y2="33333"/>
                          <a14:backgroundMark x1="94958" y1="33333" x2="95798" y2="33333"/>
                          <a14:backgroundMark x1="99160" y1="40230" x2="99160" y2="40230"/>
                          <a14:backgroundMark x1="99160" y1="58621" x2="99160" y2="75862"/>
                          <a14:backgroundMark x1="99160" y1="40230" x2="99160" y2="54023"/>
                          <a14:backgroundMark x1="99160" y1="17241" x2="99160" y2="4598"/>
                          <a14:backgroundMark x1="98319" y1="33333" x2="98319" y2="31034"/>
                          <a14:backgroundMark x1="98319" y1="35632" x2="98319" y2="34483"/>
                          <a14:backgroundMark x1="7563" y1="97701" x2="9244" y2="98851"/>
                          <a14:backgroundMark x1="99160" y1="17241" x2="99160" y2="18391"/>
                          <a14:backgroundMark x1="98319" y1="17241" x2="98319" y2="18391"/>
                          <a14:backgroundMark x1="98319" y1="31034" x2="98319" y2="356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43747" y="4636652"/>
              <a:ext cx="1225600" cy="901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Monitor icon png vector - Pixsector">
              <a:extLst>
                <a:ext uri="{FF2B5EF4-FFF2-40B4-BE49-F238E27FC236}">
                  <a16:creationId xmlns:a16="http://schemas.microsoft.com/office/drawing/2014/main" id="{F39011FE-6CD5-73FB-E542-6C72B38FA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911" y="4482151"/>
              <a:ext cx="1004517" cy="100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B8FF506-FB36-DAB0-7686-A2B2E3811E76}"/>
                </a:ext>
              </a:extLst>
            </p:cNvPr>
            <p:cNvSpPr txBox="1"/>
            <p:nvPr/>
          </p:nvSpPr>
          <p:spPr>
            <a:xfrm>
              <a:off x="3637495" y="4179846"/>
              <a:ext cx="22381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[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다중경로 탐지 및 대응 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SW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를</a:t>
              </a:r>
              <a:b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</a:b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탑재한 </a:t>
              </a:r>
              <a:r>
                <a:rPr lang="ko-KR" altLang="en-US" sz="1200" b="1" kern="0" dirty="0">
                  <a:latin typeface="맑은 고딕" panose="020F0502020204030204"/>
                </a:rPr>
                <a:t>임베디드 보드</a:t>
              </a:r>
              <a:r>
                <a:rPr lang="en-US" altLang="ko-KR" sz="1200" b="1" kern="0" dirty="0">
                  <a:latin typeface="맑은 고딕" panose="020F0502020204030204"/>
                </a:rPr>
                <a:t>]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1AFF02B2-12D1-749B-9E48-9C9A7F6BB741}"/>
                </a:ext>
              </a:extLst>
            </p:cNvPr>
            <p:cNvCxnSpPr>
              <a:cxnSpLocks/>
            </p:cNvCxnSpPr>
            <p:nvPr/>
          </p:nvCxnSpPr>
          <p:spPr>
            <a:xfrm>
              <a:off x="5364671" y="5086313"/>
              <a:ext cx="1685758" cy="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773A6E-7167-F678-0C20-F1B71CD9E43F}"/>
                </a:ext>
              </a:extLst>
            </p:cNvPr>
            <p:cNvSpPr txBox="1"/>
            <p:nvPr/>
          </p:nvSpPr>
          <p:spPr>
            <a:xfrm>
              <a:off x="5328268" y="4787240"/>
              <a:ext cx="17331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실시간 측위 결과 출력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E36DE9-E964-D960-F16C-49CC824E05BB}"/>
                </a:ext>
              </a:extLst>
            </p:cNvPr>
            <p:cNvSpPr txBox="1"/>
            <p:nvPr/>
          </p:nvSpPr>
          <p:spPr>
            <a:xfrm>
              <a:off x="6552238" y="5340798"/>
              <a:ext cx="18918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실시간 수신기 추정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ko-KR" altLang="en-US" sz="1200" b="1" dirty="0">
                  <a:solidFill>
                    <a:schemeClr val="tx1"/>
                  </a:solidFill>
                </a:rPr>
                <a:t>위치</a:t>
              </a:r>
              <a:r>
                <a:rPr lang="en-US" altLang="ko-KR" sz="1200" b="1" dirty="0"/>
                <a:t>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디스플레이</a:t>
              </a:r>
            </a:p>
          </p:txBody>
        </p:sp>
        <p:pic>
          <p:nvPicPr>
            <p:cNvPr id="42" name="그래픽 41" descr="열린 폴더">
              <a:extLst>
                <a:ext uri="{FF2B5EF4-FFF2-40B4-BE49-F238E27FC236}">
                  <a16:creationId xmlns:a16="http://schemas.microsoft.com/office/drawing/2014/main" id="{EC223F3C-83EE-5A7C-01A7-F19C97E5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214574" y="5865076"/>
              <a:ext cx="745055" cy="745055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C5D2B518-4CF2-FE84-FFF5-6B1597A9B4AE}"/>
                </a:ext>
              </a:extLst>
            </p:cNvPr>
            <p:cNvCxnSpPr>
              <a:cxnSpLocks/>
            </p:cNvCxnSpPr>
            <p:nvPr/>
          </p:nvCxnSpPr>
          <p:spPr>
            <a:xfrm>
              <a:off x="2457989" y="6225897"/>
              <a:ext cx="1685758" cy="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A6B8009-A3D8-3025-D4FB-132BE2B11968}"/>
                </a:ext>
              </a:extLst>
            </p:cNvPr>
            <p:cNvSpPr txBox="1"/>
            <p:nvPr/>
          </p:nvSpPr>
          <p:spPr>
            <a:xfrm>
              <a:off x="2525781" y="5761724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GNSS/</a:t>
              </a:r>
              <a:r>
                <a:rPr lang="en-US" altLang="ko-KR" sz="1200" b="1" kern="0" dirty="0">
                  <a:latin typeface="맑은 고딕" panose="020F0502020204030204"/>
                  <a:ea typeface="맑은 고딕" panose="020B0503020000020004" pitchFamily="50" charset="-127"/>
                </a:rPr>
                <a:t>INS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원시</a:t>
              </a:r>
              <a:b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</a:b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측정치 데이터 수집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89993C4A-CA79-6BE2-219F-6A96771582B9}"/>
                </a:ext>
              </a:extLst>
            </p:cNvPr>
            <p:cNvCxnSpPr>
              <a:cxnSpLocks/>
            </p:cNvCxnSpPr>
            <p:nvPr/>
          </p:nvCxnSpPr>
          <p:spPr>
            <a:xfrm>
              <a:off x="5006415" y="6225897"/>
              <a:ext cx="507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3E8E07A-E113-C2DB-BBAF-A6C319F33AF0}"/>
                </a:ext>
              </a:extLst>
            </p:cNvPr>
            <p:cNvSpPr txBox="1"/>
            <p:nvPr/>
          </p:nvSpPr>
          <p:spPr>
            <a:xfrm>
              <a:off x="5323568" y="6491940"/>
              <a:ext cx="147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ko-KR" altLang="en-US" sz="1200" b="1" kern="0" dirty="0">
                  <a:latin typeface="맑은 고딕" panose="020F0502020204030204"/>
                  <a:ea typeface="맑은 고딕" panose="020B0503020000020004" pitchFamily="50" charset="-127"/>
                </a:rPr>
                <a:t>상용 </a:t>
              </a:r>
              <a:r>
                <a:rPr lang="en-US" altLang="ko-KR" sz="1200" b="1" kern="0" dirty="0">
                  <a:latin typeface="맑은 고딕" panose="020F0502020204030204"/>
                  <a:ea typeface="맑은 고딕" panose="020B0503020000020004" pitchFamily="50" charset="-127"/>
                </a:rPr>
                <a:t>GNSS/INS</a:t>
              </a:r>
              <a:br>
                <a:rPr lang="en-US" altLang="ko-KR" sz="1200" b="1" kern="0" dirty="0">
                  <a:latin typeface="맑은 고딕" panose="020F0502020204030204"/>
                  <a:ea typeface="맑은 고딕" panose="020B0503020000020004" pitchFamily="50" charset="-127"/>
                </a:rPr>
              </a:br>
              <a:r>
                <a:rPr lang="ko-KR" altLang="en-US" sz="1200" b="1" kern="0" dirty="0">
                  <a:latin typeface="맑은 고딕" panose="020F0502020204030204"/>
                  <a:ea typeface="맑은 고딕" panose="020B0503020000020004" pitchFamily="50" charset="-127"/>
                </a:rPr>
                <a:t>후처리 소프트웨어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pic>
          <p:nvPicPr>
            <p:cNvPr id="58" name="그래픽 57" descr="컴퓨터">
              <a:extLst>
                <a:ext uri="{FF2B5EF4-FFF2-40B4-BE49-F238E27FC236}">
                  <a16:creationId xmlns:a16="http://schemas.microsoft.com/office/drawing/2014/main" id="{0E3F777F-B695-564F-7253-A2EA8B6B2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9185" y="5784560"/>
              <a:ext cx="874901" cy="874901"/>
            </a:xfrm>
            <a:prstGeom prst="rect">
              <a:avLst/>
            </a:prstGeom>
          </p:spPr>
        </p:pic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F4B805FC-A8D8-1057-8581-6180A04B8C22}"/>
                </a:ext>
              </a:extLst>
            </p:cNvPr>
            <p:cNvCxnSpPr>
              <a:cxnSpLocks/>
            </p:cNvCxnSpPr>
            <p:nvPr/>
          </p:nvCxnSpPr>
          <p:spPr>
            <a:xfrm>
              <a:off x="6566007" y="6225897"/>
              <a:ext cx="5073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75B4CE-E9B5-C401-491A-2FB2E93AA511}"/>
                </a:ext>
              </a:extLst>
            </p:cNvPr>
            <p:cNvSpPr txBox="1"/>
            <p:nvPr/>
          </p:nvSpPr>
          <p:spPr>
            <a:xfrm>
              <a:off x="7125918" y="6000584"/>
              <a:ext cx="1217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ko-KR" altLang="en-US" sz="1200" b="1" kern="0" dirty="0" err="1">
                  <a:latin typeface="맑은 고딕" panose="020F0502020204030204"/>
                  <a:ea typeface="맑은 고딕" panose="020B0503020000020004" pitchFamily="50" charset="-127"/>
                </a:rPr>
                <a:t>후처리된</a:t>
              </a:r>
              <a:r>
                <a:rPr lang="ko-KR" altLang="en-US" sz="1200" b="1" kern="0" dirty="0">
                  <a:latin typeface="맑은 고딕" panose="020F0502020204030204"/>
                  <a:ea typeface="맑은 고딕" panose="020B0503020000020004" pitchFamily="50" charset="-127"/>
                </a:rPr>
                <a:t> 위치</a:t>
              </a:r>
              <a:br>
                <a:rPr lang="en-US" altLang="ko-KR" sz="1200" b="1" kern="0" dirty="0">
                  <a:latin typeface="맑은 고딕" panose="020F0502020204030204"/>
                  <a:ea typeface="맑은 고딕" panose="020B0503020000020004" pitchFamily="50" charset="-127"/>
                </a:rPr>
              </a:br>
              <a:r>
                <a:rPr lang="ko-KR" altLang="en-US" sz="1200" b="1" kern="0" dirty="0">
                  <a:latin typeface="맑은 고딕" panose="020F0502020204030204"/>
                  <a:ea typeface="맑은 고딕" panose="020B0503020000020004" pitchFamily="50" charset="-127"/>
                </a:rPr>
                <a:t>정보 참값 획득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7FD342-717E-5301-0B47-89C14AB16E79}"/>
                </a:ext>
              </a:extLst>
            </p:cNvPr>
            <p:cNvSpPr txBox="1"/>
            <p:nvPr/>
          </p:nvSpPr>
          <p:spPr>
            <a:xfrm>
              <a:off x="8875749" y="6084888"/>
              <a:ext cx="1733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다중경로 탐지 및 대응</a:t>
              </a:r>
              <a:b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</a:b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성능 검증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C9A3D408-51B7-3285-6192-B266F7283CB1}"/>
                </a:ext>
              </a:extLst>
            </p:cNvPr>
            <p:cNvCxnSpPr>
              <a:cxnSpLocks/>
            </p:cNvCxnSpPr>
            <p:nvPr/>
          </p:nvCxnSpPr>
          <p:spPr>
            <a:xfrm>
              <a:off x="8368373" y="6225897"/>
              <a:ext cx="5073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연결선: 꺾임 70">
              <a:extLst>
                <a:ext uri="{FF2B5EF4-FFF2-40B4-BE49-F238E27FC236}">
                  <a16:creationId xmlns:a16="http://schemas.microsoft.com/office/drawing/2014/main" id="{C2D5993B-4B53-E483-6191-B298069DA00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746733" y="5350882"/>
              <a:ext cx="1109291" cy="571361"/>
            </a:xfrm>
            <a:prstGeom prst="bentConnector3">
              <a:avLst>
                <a:gd name="adj1" fmla="val -145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0144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522163" y="90639"/>
            <a:ext cx="957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68" name="직사각형 14">
            <a:extLst>
              <a:ext uri="{FF2B5EF4-FFF2-40B4-BE49-F238E27FC236}">
                <a16:creationId xmlns:a16="http://schemas.microsoft.com/office/drawing/2014/main" id="{AE3B9B72-5FA0-4D06-9CBE-74B0D1C54908}"/>
              </a:ext>
            </a:extLst>
          </p:cNvPr>
          <p:cNvSpPr/>
          <p:nvPr/>
        </p:nvSpPr>
        <p:spPr>
          <a:xfrm>
            <a:off x="522164" y="692596"/>
            <a:ext cx="6912768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실증기사업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 err="1">
                <a:solidFill>
                  <a:schemeClr val="bg1"/>
                </a:solidFill>
              </a:rPr>
              <a:t>자율협력모듈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r>
              <a:rPr lang="ko-KR" altLang="en-US" sz="2000" b="1" dirty="0">
                <a:solidFill>
                  <a:schemeClr val="bg1"/>
                </a:solidFill>
              </a:rPr>
              <a:t> 편대비행 시험 </a:t>
            </a:r>
            <a:r>
              <a:rPr lang="en-US" altLang="ko-KR" sz="2000" b="1" dirty="0">
                <a:solidFill>
                  <a:schemeClr val="bg1"/>
                </a:solidFill>
              </a:rPr>
              <a:t>(2026</a:t>
            </a:r>
            <a:r>
              <a:rPr lang="ko-KR" altLang="en-US" sz="2000" b="1" dirty="0">
                <a:solidFill>
                  <a:schemeClr val="bg1"/>
                </a:solidFill>
              </a:rPr>
              <a:t>년 예정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A240BAF9-C813-32C9-0204-B3258CDF24EE}"/>
              </a:ext>
            </a:extLst>
          </p:cNvPr>
          <p:cNvSpPr/>
          <p:nvPr/>
        </p:nvSpPr>
        <p:spPr>
          <a:xfrm>
            <a:off x="630406" y="1431590"/>
            <a:ext cx="2624199" cy="257481"/>
          </a:xfrm>
          <a:prstGeom prst="round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</a:rPr>
              <a:t>비행 시험 검증 항목 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2FD9897-0242-5176-FBE7-0C59EF4591C1}"/>
              </a:ext>
            </a:extLst>
          </p:cNvPr>
          <p:cNvGrpSpPr/>
          <p:nvPr/>
        </p:nvGrpSpPr>
        <p:grpSpPr>
          <a:xfrm>
            <a:off x="522163" y="4143002"/>
            <a:ext cx="6845692" cy="2819641"/>
            <a:chOff x="227986" y="1043232"/>
            <a:chExt cx="6845692" cy="2819641"/>
          </a:xfrm>
        </p:grpSpPr>
        <p:grpSp>
          <p:nvGrpSpPr>
            <p:cNvPr id="108" name="그룹 131">
              <a:extLst>
                <a:ext uri="{FF2B5EF4-FFF2-40B4-BE49-F238E27FC236}">
                  <a16:creationId xmlns:a16="http://schemas.microsoft.com/office/drawing/2014/main" id="{BF89B0DC-9F7C-0385-81AC-139311EB7B25}"/>
                </a:ext>
              </a:extLst>
            </p:cNvPr>
            <p:cNvGrpSpPr/>
            <p:nvPr/>
          </p:nvGrpSpPr>
          <p:grpSpPr>
            <a:xfrm>
              <a:off x="255616" y="3591956"/>
              <a:ext cx="6818062" cy="270917"/>
              <a:chOff x="-4859997" y="10199807"/>
              <a:chExt cx="7517229" cy="298699"/>
            </a:xfrm>
            <a:solidFill>
              <a:schemeClr val="bg2">
                <a:lumMod val="50000"/>
              </a:schemeClr>
            </a:solidFill>
          </p:grpSpPr>
          <p:sp>
            <p:nvSpPr>
              <p:cNvPr id="157" name="사각형: 둥근 모서리 133">
                <a:extLst>
                  <a:ext uri="{FF2B5EF4-FFF2-40B4-BE49-F238E27FC236}">
                    <a16:creationId xmlns:a16="http://schemas.microsoft.com/office/drawing/2014/main" id="{48C69459-5E26-826F-D474-ED555C029EED}"/>
                  </a:ext>
                </a:extLst>
              </p:cNvPr>
              <p:cNvSpPr/>
              <p:nvPr/>
            </p:nvSpPr>
            <p:spPr>
              <a:xfrm>
                <a:off x="-4859997" y="10228125"/>
                <a:ext cx="1328134" cy="259282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ko-KR" altLang="en-US" sz="1088" b="1" dirty="0"/>
                  <a:t>이륙준비</a:t>
                </a:r>
                <a:r>
                  <a:rPr lang="en-US" altLang="ko-KR" sz="1088" b="1" dirty="0"/>
                  <a:t> (3min)</a:t>
                </a:r>
                <a:endParaRPr lang="ko-KR" altLang="en-US" sz="1088" b="1" dirty="0"/>
              </a:p>
            </p:txBody>
          </p:sp>
          <p:sp>
            <p:nvSpPr>
              <p:cNvPr id="158" name="화살표: 오른쪽 134">
                <a:extLst>
                  <a:ext uri="{FF2B5EF4-FFF2-40B4-BE49-F238E27FC236}">
                    <a16:creationId xmlns:a16="http://schemas.microsoft.com/office/drawing/2014/main" id="{BB38D0A4-A376-A25B-4107-BEE42BB5DC1F}"/>
                  </a:ext>
                </a:extLst>
              </p:cNvPr>
              <p:cNvSpPr/>
              <p:nvPr/>
            </p:nvSpPr>
            <p:spPr>
              <a:xfrm>
                <a:off x="-3370723" y="10199807"/>
                <a:ext cx="350017" cy="286014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/>
              </a:p>
            </p:txBody>
          </p:sp>
          <p:sp>
            <p:nvSpPr>
              <p:cNvPr id="159" name="사각형: 둥근 모서리 135">
                <a:extLst>
                  <a:ext uri="{FF2B5EF4-FFF2-40B4-BE49-F238E27FC236}">
                    <a16:creationId xmlns:a16="http://schemas.microsoft.com/office/drawing/2014/main" id="{C5E6F3F2-AAC2-9173-E09F-FF41B2BA4F74}"/>
                  </a:ext>
                </a:extLst>
              </p:cNvPr>
              <p:cNvSpPr/>
              <p:nvPr/>
            </p:nvSpPr>
            <p:spPr>
              <a:xfrm>
                <a:off x="-2860596" y="10212492"/>
                <a:ext cx="1759338" cy="28601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ko-KR" altLang="en-US" sz="1088" b="1" dirty="0"/>
                  <a:t>이륙 후 </a:t>
                </a:r>
                <a:r>
                  <a:rPr lang="ko-KR" altLang="en-US" sz="1088" b="1" dirty="0" err="1"/>
                  <a:t>호버링</a:t>
                </a:r>
                <a:r>
                  <a:rPr lang="ko-KR" altLang="en-US" sz="1088" b="1" dirty="0"/>
                  <a:t> </a:t>
                </a:r>
                <a:r>
                  <a:rPr lang="en-US" altLang="ko-KR" sz="1088" b="1" dirty="0"/>
                  <a:t>(1min)</a:t>
                </a:r>
                <a:endParaRPr lang="ko-KR" altLang="en-US" sz="1088" b="1" dirty="0"/>
              </a:p>
            </p:txBody>
          </p:sp>
          <p:sp>
            <p:nvSpPr>
              <p:cNvPr id="160" name="화살표: 오른쪽 136">
                <a:extLst>
                  <a:ext uri="{FF2B5EF4-FFF2-40B4-BE49-F238E27FC236}">
                    <a16:creationId xmlns:a16="http://schemas.microsoft.com/office/drawing/2014/main" id="{3E1F46FB-6C12-F21F-C0F7-064315A667A0}"/>
                  </a:ext>
                </a:extLst>
              </p:cNvPr>
              <p:cNvSpPr/>
              <p:nvPr/>
            </p:nvSpPr>
            <p:spPr>
              <a:xfrm>
                <a:off x="-932172" y="10211434"/>
                <a:ext cx="350017" cy="286014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/>
              </a:p>
            </p:txBody>
          </p:sp>
          <p:sp>
            <p:nvSpPr>
              <p:cNvPr id="161" name="사각형: 둥근 모서리 137">
                <a:extLst>
                  <a:ext uri="{FF2B5EF4-FFF2-40B4-BE49-F238E27FC236}">
                    <a16:creationId xmlns:a16="http://schemas.microsoft.com/office/drawing/2014/main" id="{C59ABBC8-378A-DF68-BBED-E3CC17C5A5F8}"/>
                  </a:ext>
                </a:extLst>
              </p:cNvPr>
              <p:cNvSpPr/>
              <p:nvPr/>
            </p:nvSpPr>
            <p:spPr>
              <a:xfrm>
                <a:off x="-489870" y="10203980"/>
                <a:ext cx="1564972" cy="28601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ko-KR" altLang="en-US" sz="1088" b="1" dirty="0"/>
                  <a:t>편대비행</a:t>
                </a:r>
                <a:r>
                  <a:rPr lang="en-US" altLang="ko-KR" sz="1088" b="1" dirty="0"/>
                  <a:t> (10min)</a:t>
                </a:r>
                <a:endParaRPr lang="ko-KR" altLang="en-US" sz="1088" b="1" dirty="0"/>
              </a:p>
            </p:txBody>
          </p:sp>
          <p:sp>
            <p:nvSpPr>
              <p:cNvPr id="162" name="화살표: 오른쪽 138">
                <a:extLst>
                  <a:ext uri="{FF2B5EF4-FFF2-40B4-BE49-F238E27FC236}">
                    <a16:creationId xmlns:a16="http://schemas.microsoft.com/office/drawing/2014/main" id="{02B1F3E1-5F52-6D33-3887-A121C7B2E080}"/>
                  </a:ext>
                </a:extLst>
              </p:cNvPr>
              <p:cNvSpPr/>
              <p:nvPr/>
            </p:nvSpPr>
            <p:spPr>
              <a:xfrm>
                <a:off x="1140706" y="10211434"/>
                <a:ext cx="350017" cy="286014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/>
              </a:p>
            </p:txBody>
          </p:sp>
          <p:sp>
            <p:nvSpPr>
              <p:cNvPr id="163" name="사각형: 둥근 모서리 139">
                <a:extLst>
                  <a:ext uri="{FF2B5EF4-FFF2-40B4-BE49-F238E27FC236}">
                    <a16:creationId xmlns:a16="http://schemas.microsoft.com/office/drawing/2014/main" id="{90A6451A-3F73-1BF5-3ED8-CD8184572308}"/>
                  </a:ext>
                </a:extLst>
              </p:cNvPr>
              <p:cNvSpPr/>
              <p:nvPr/>
            </p:nvSpPr>
            <p:spPr>
              <a:xfrm>
                <a:off x="1530486" y="10203980"/>
                <a:ext cx="1126746" cy="283427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ko-KR" altLang="en-US" sz="1088" b="1" dirty="0"/>
                  <a:t>착륙 </a:t>
                </a:r>
                <a:r>
                  <a:rPr lang="en-US" altLang="ko-KR" sz="1088" b="1" dirty="0"/>
                  <a:t>(1min)</a:t>
                </a:r>
                <a:endParaRPr lang="ko-KR" altLang="en-US" sz="1088" b="1" dirty="0"/>
              </a:p>
            </p:txBody>
          </p:sp>
        </p:grpSp>
        <p:grpSp>
          <p:nvGrpSpPr>
            <p:cNvPr id="110" name="그룹 140">
              <a:extLst>
                <a:ext uri="{FF2B5EF4-FFF2-40B4-BE49-F238E27FC236}">
                  <a16:creationId xmlns:a16="http://schemas.microsoft.com/office/drawing/2014/main" id="{9B275641-C8C2-BA42-13BB-6433E6ABFDDA}"/>
                </a:ext>
              </a:extLst>
            </p:cNvPr>
            <p:cNvGrpSpPr/>
            <p:nvPr/>
          </p:nvGrpSpPr>
          <p:grpSpPr>
            <a:xfrm>
              <a:off x="227986" y="1043232"/>
              <a:ext cx="6467319" cy="2540107"/>
              <a:chOff x="-9587233" y="2544950"/>
              <a:chExt cx="7130519" cy="2800586"/>
            </a:xfrm>
          </p:grpSpPr>
          <p:sp>
            <p:nvSpPr>
              <p:cNvPr id="112" name="사다리꼴 141">
                <a:extLst>
                  <a:ext uri="{FF2B5EF4-FFF2-40B4-BE49-F238E27FC236}">
                    <a16:creationId xmlns:a16="http://schemas.microsoft.com/office/drawing/2014/main" id="{11EDFD33-C5A8-A52B-E98D-45350C6C61A5}"/>
                  </a:ext>
                </a:extLst>
              </p:cNvPr>
              <p:cNvSpPr/>
              <p:nvPr/>
            </p:nvSpPr>
            <p:spPr>
              <a:xfrm>
                <a:off x="-9369272" y="3230502"/>
                <a:ext cx="6803510" cy="2040701"/>
              </a:xfrm>
              <a:prstGeom prst="trapezoid">
                <a:avLst>
                  <a:gd name="adj" fmla="val 33181"/>
                </a:avLst>
              </a:prstGeom>
              <a:solidFill>
                <a:schemeClr val="bg2">
                  <a:lumMod val="90000"/>
                  <a:alpha val="10000"/>
                </a:schemeClr>
              </a:solidFill>
              <a:ln w="22225">
                <a:solidFill>
                  <a:schemeClr val="bg2">
                    <a:lumMod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 dirty="0"/>
              </a:p>
            </p:txBody>
          </p:sp>
          <p:sp>
            <p:nvSpPr>
              <p:cNvPr id="113" name="사다리꼴 142">
                <a:extLst>
                  <a:ext uri="{FF2B5EF4-FFF2-40B4-BE49-F238E27FC236}">
                    <a16:creationId xmlns:a16="http://schemas.microsoft.com/office/drawing/2014/main" id="{86A56990-47BE-CEB3-2592-68F53F7BBB30}"/>
                  </a:ext>
                </a:extLst>
              </p:cNvPr>
              <p:cNvSpPr/>
              <p:nvPr/>
            </p:nvSpPr>
            <p:spPr bwMode="auto">
              <a:xfrm>
                <a:off x="-7201785" y="2679664"/>
                <a:ext cx="1912518" cy="380300"/>
              </a:xfrm>
              <a:prstGeom prst="trapezoid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</p:spPr>
            <p:txBody>
              <a:bodyPr vert="horz" wrap="square" lIns="91425" tIns="45712" rIns="91425" bIns="45712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829361" eaLnBrk="0" fontAlgn="base" latinLnBrk="0" hangingPunct="0">
                  <a:lnSpc>
                    <a:spcPct val="11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ko-KR" altLang="en-US" sz="1633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cxnSp>
            <p:nvCxnSpPr>
              <p:cNvPr id="114" name="직선 화살표 연결선 143">
                <a:extLst>
                  <a:ext uri="{FF2B5EF4-FFF2-40B4-BE49-F238E27FC236}">
                    <a16:creationId xmlns:a16="http://schemas.microsoft.com/office/drawing/2014/main" id="{99C98A25-0715-349E-7DB7-29ABA2202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7104094" y="2952701"/>
                <a:ext cx="2970780" cy="3670"/>
              </a:xfrm>
              <a:prstGeom prst="straightConnector1">
                <a:avLst/>
              </a:prstGeom>
              <a:ln w="2540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  <a:headEnd w="lg" len="med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5" name="그래픽 144" descr="쿼드콥터 단색으로 채워진">
                <a:extLst>
                  <a:ext uri="{FF2B5EF4-FFF2-40B4-BE49-F238E27FC236}">
                    <a16:creationId xmlns:a16="http://schemas.microsoft.com/office/drawing/2014/main" id="{3BAD67FF-0526-DD75-D7BA-8C87BD3D9B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8194016" y="4427441"/>
                <a:ext cx="436914" cy="436914"/>
              </a:xfrm>
              <a:prstGeom prst="rect">
                <a:avLst/>
              </a:prstGeom>
            </p:spPr>
          </p:pic>
          <p:pic>
            <p:nvPicPr>
              <p:cNvPr id="116" name="그래픽 145" descr="쿼드콥터 단색으로 채워진">
                <a:extLst>
                  <a:ext uri="{FF2B5EF4-FFF2-40B4-BE49-F238E27FC236}">
                    <a16:creationId xmlns:a16="http://schemas.microsoft.com/office/drawing/2014/main" id="{9CA90692-9A56-2823-26E7-F5A9DDF63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8181708" y="4670175"/>
                <a:ext cx="436914" cy="436914"/>
              </a:xfrm>
              <a:prstGeom prst="rect">
                <a:avLst/>
              </a:prstGeom>
            </p:spPr>
          </p:pic>
          <p:pic>
            <p:nvPicPr>
              <p:cNvPr id="117" name="그래픽 146" descr="쿼드콥터 단색으로 채워진">
                <a:extLst>
                  <a:ext uri="{FF2B5EF4-FFF2-40B4-BE49-F238E27FC236}">
                    <a16:creationId xmlns:a16="http://schemas.microsoft.com/office/drawing/2014/main" id="{E11799B1-D6C1-D577-531F-FD639098E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8186631" y="4908622"/>
                <a:ext cx="436914" cy="436914"/>
              </a:xfrm>
              <a:prstGeom prst="rect">
                <a:avLst/>
              </a:prstGeom>
            </p:spPr>
          </p:pic>
          <p:cxnSp>
            <p:nvCxnSpPr>
              <p:cNvPr id="118" name="직선 화살표 연결선 147">
                <a:extLst>
                  <a:ext uri="{FF2B5EF4-FFF2-40B4-BE49-F238E27FC236}">
                    <a16:creationId xmlns:a16="http://schemas.microsoft.com/office/drawing/2014/main" id="{B6D9FD3D-2F50-B920-2D46-A290BD2CE5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8015871" y="5015100"/>
                <a:ext cx="1" cy="227232"/>
              </a:xfrm>
              <a:prstGeom prst="straightConnector1">
                <a:avLst/>
              </a:prstGeom>
              <a:ln w="2540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  <a:headEnd w="lg" len="med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9" name="그래픽 148" descr="쿼드콥터 단색으로 채워진">
                <a:extLst>
                  <a:ext uri="{FF2B5EF4-FFF2-40B4-BE49-F238E27FC236}">
                    <a16:creationId xmlns:a16="http://schemas.microsoft.com/office/drawing/2014/main" id="{AE578155-5616-0DE6-4963-A5B4D77CB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8056172" y="4060953"/>
                <a:ext cx="436914" cy="436914"/>
              </a:xfrm>
              <a:prstGeom prst="rect">
                <a:avLst/>
              </a:prstGeom>
            </p:spPr>
          </p:pic>
          <p:pic>
            <p:nvPicPr>
              <p:cNvPr id="120" name="그래픽 149" descr="쿼드콥터 단색으로 채워진">
                <a:extLst>
                  <a:ext uri="{FF2B5EF4-FFF2-40B4-BE49-F238E27FC236}">
                    <a16:creationId xmlns:a16="http://schemas.microsoft.com/office/drawing/2014/main" id="{406BD192-CEEF-6427-E7ED-3D8456E75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6685022" y="4398401"/>
                <a:ext cx="436914" cy="436914"/>
              </a:xfrm>
              <a:prstGeom prst="rect">
                <a:avLst/>
              </a:prstGeom>
            </p:spPr>
          </p:pic>
          <p:pic>
            <p:nvPicPr>
              <p:cNvPr id="121" name="그래픽 150" descr="쿼드콥터 단색으로 채워진">
                <a:extLst>
                  <a:ext uri="{FF2B5EF4-FFF2-40B4-BE49-F238E27FC236}">
                    <a16:creationId xmlns:a16="http://schemas.microsoft.com/office/drawing/2014/main" id="{FCDBCF17-5BA2-DEAB-2AA1-F801BB29A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6411021" y="4403581"/>
                <a:ext cx="436914" cy="436914"/>
              </a:xfrm>
              <a:prstGeom prst="rect">
                <a:avLst/>
              </a:prstGeom>
            </p:spPr>
          </p:pic>
          <p:pic>
            <p:nvPicPr>
              <p:cNvPr id="122" name="그래픽 151" descr="쿼드콥터 단색으로 채워진">
                <a:extLst>
                  <a:ext uri="{FF2B5EF4-FFF2-40B4-BE49-F238E27FC236}">
                    <a16:creationId xmlns:a16="http://schemas.microsoft.com/office/drawing/2014/main" id="{8D3A82A8-5AA6-9BFB-ED08-40DD4ADB5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6142089" y="4398712"/>
                <a:ext cx="436914" cy="436914"/>
              </a:xfrm>
              <a:prstGeom prst="rect">
                <a:avLst/>
              </a:prstGeom>
            </p:spPr>
          </p:pic>
          <p:pic>
            <p:nvPicPr>
              <p:cNvPr id="123" name="그래픽 152" descr="쿼드콥터 단색으로 채워진">
                <a:extLst>
                  <a:ext uri="{FF2B5EF4-FFF2-40B4-BE49-F238E27FC236}">
                    <a16:creationId xmlns:a16="http://schemas.microsoft.com/office/drawing/2014/main" id="{0C46DFD9-09FB-3DA8-FB98-B14B94E895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7974780" y="3804659"/>
                <a:ext cx="436914" cy="436914"/>
              </a:xfrm>
              <a:prstGeom prst="rect">
                <a:avLst/>
              </a:prstGeom>
            </p:spPr>
          </p:pic>
          <p:pic>
            <p:nvPicPr>
              <p:cNvPr id="124" name="그래픽 153" descr="쿼드콥터 단색으로 채워진">
                <a:extLst>
                  <a:ext uri="{FF2B5EF4-FFF2-40B4-BE49-F238E27FC236}">
                    <a16:creationId xmlns:a16="http://schemas.microsoft.com/office/drawing/2014/main" id="{0CC5D424-A532-3AA4-B0C2-8D8660A06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7974367" y="3558599"/>
                <a:ext cx="436914" cy="436914"/>
              </a:xfrm>
              <a:prstGeom prst="rect">
                <a:avLst/>
              </a:prstGeom>
            </p:spPr>
          </p:pic>
          <p:cxnSp>
            <p:nvCxnSpPr>
              <p:cNvPr id="125" name="직선 화살표 연결선 154">
                <a:extLst>
                  <a:ext uri="{FF2B5EF4-FFF2-40B4-BE49-F238E27FC236}">
                    <a16:creationId xmlns:a16="http://schemas.microsoft.com/office/drawing/2014/main" id="{A0616142-CACF-2FD3-AAF5-3FA65C986C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7818541" y="4195093"/>
                <a:ext cx="1" cy="210195"/>
              </a:xfrm>
              <a:prstGeom prst="straightConnector1">
                <a:avLst/>
              </a:prstGeom>
              <a:ln w="2540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  <a:headEnd w="lg" len="med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화살표 연결선 155">
                <a:extLst>
                  <a:ext uri="{FF2B5EF4-FFF2-40B4-BE49-F238E27FC236}">
                    <a16:creationId xmlns:a16="http://schemas.microsoft.com/office/drawing/2014/main" id="{40AA10CF-AC0B-A937-14B2-98BA4B0F86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713878" y="3973561"/>
                <a:ext cx="6110" cy="429024"/>
              </a:xfrm>
              <a:prstGeom prst="straightConnector1">
                <a:avLst/>
              </a:prstGeom>
              <a:ln w="2540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  <a:headEnd w="lg" len="med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화살표 연결선 156">
                <a:extLst>
                  <a:ext uri="{FF2B5EF4-FFF2-40B4-BE49-F238E27FC236}">
                    <a16:creationId xmlns:a16="http://schemas.microsoft.com/office/drawing/2014/main" id="{AB02C2A4-A2AF-34B4-9F7C-2436DF675C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270968" y="2851433"/>
                <a:ext cx="3043428" cy="1"/>
              </a:xfrm>
              <a:prstGeom prst="straightConnector1">
                <a:avLst/>
              </a:prstGeom>
              <a:ln w="2540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  <a:headEnd w="lg" len="med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8" name="그래픽 157" descr="쿼드콥터 단색으로 채워진">
                <a:extLst>
                  <a:ext uri="{FF2B5EF4-FFF2-40B4-BE49-F238E27FC236}">
                    <a16:creationId xmlns:a16="http://schemas.microsoft.com/office/drawing/2014/main" id="{69E4D5C5-A969-F39D-437F-1AB6D41BB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7844334" y="3189654"/>
                <a:ext cx="436914" cy="436914"/>
              </a:xfrm>
              <a:prstGeom prst="rect">
                <a:avLst/>
              </a:prstGeom>
            </p:spPr>
          </p:pic>
          <p:pic>
            <p:nvPicPr>
              <p:cNvPr id="129" name="그래픽 158" descr="쿼드콥터 단색으로 채워진">
                <a:extLst>
                  <a:ext uri="{FF2B5EF4-FFF2-40B4-BE49-F238E27FC236}">
                    <a16:creationId xmlns:a16="http://schemas.microsoft.com/office/drawing/2014/main" id="{00410CB0-782F-9DD5-E69D-7079C142D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7835630" y="2984373"/>
                <a:ext cx="436914" cy="436914"/>
              </a:xfrm>
              <a:prstGeom prst="rect">
                <a:avLst/>
              </a:prstGeom>
            </p:spPr>
          </p:pic>
          <p:pic>
            <p:nvPicPr>
              <p:cNvPr id="130" name="그래픽 159" descr="쿼드콥터 단색으로 채워진">
                <a:extLst>
                  <a:ext uri="{FF2B5EF4-FFF2-40B4-BE49-F238E27FC236}">
                    <a16:creationId xmlns:a16="http://schemas.microsoft.com/office/drawing/2014/main" id="{4521D82A-C5F4-AD88-FCC6-7ADE7EB4F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7843015" y="2710436"/>
                <a:ext cx="436914" cy="436914"/>
              </a:xfrm>
              <a:prstGeom prst="rect">
                <a:avLst/>
              </a:prstGeom>
            </p:spPr>
          </p:pic>
          <p:cxnSp>
            <p:nvCxnSpPr>
              <p:cNvPr id="131" name="직선 화살표 연결선 160">
                <a:extLst>
                  <a:ext uri="{FF2B5EF4-FFF2-40B4-BE49-F238E27FC236}">
                    <a16:creationId xmlns:a16="http://schemas.microsoft.com/office/drawing/2014/main" id="{B80AA4D2-95D9-ABF8-49F2-56BD7E24EA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7678663" y="3323795"/>
                <a:ext cx="1" cy="210195"/>
              </a:xfrm>
              <a:prstGeom prst="straightConnector1">
                <a:avLst/>
              </a:prstGeom>
              <a:ln w="2540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  <a:headEnd w="lg" len="med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화살표 연결선 161">
                <a:extLst>
                  <a:ext uri="{FF2B5EF4-FFF2-40B4-BE49-F238E27FC236}">
                    <a16:creationId xmlns:a16="http://schemas.microsoft.com/office/drawing/2014/main" id="{5BA08DE1-D7F0-8383-A09E-553CF1451B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574000" y="3102262"/>
                <a:ext cx="6110" cy="429024"/>
              </a:xfrm>
              <a:prstGeom prst="straightConnector1">
                <a:avLst/>
              </a:prstGeom>
              <a:ln w="2540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  <a:headEnd w="lg" len="med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3" name="그래픽 162" descr="쿼드콥터 단색으로 채워진">
                <a:extLst>
                  <a:ext uri="{FF2B5EF4-FFF2-40B4-BE49-F238E27FC236}">
                    <a16:creationId xmlns:a16="http://schemas.microsoft.com/office/drawing/2014/main" id="{D8A87B9C-CF51-A956-8C35-FB69CB42D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5201894" y="3519352"/>
                <a:ext cx="436914" cy="436914"/>
              </a:xfrm>
              <a:prstGeom prst="rect">
                <a:avLst/>
              </a:prstGeom>
            </p:spPr>
          </p:pic>
          <p:pic>
            <p:nvPicPr>
              <p:cNvPr id="134" name="그래픽 163" descr="쿼드콥터 단색으로 채워진">
                <a:extLst>
                  <a:ext uri="{FF2B5EF4-FFF2-40B4-BE49-F238E27FC236}">
                    <a16:creationId xmlns:a16="http://schemas.microsoft.com/office/drawing/2014/main" id="{BCB6CF7A-34FA-531B-D64B-C17A67976A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5495027" y="3522425"/>
                <a:ext cx="436914" cy="436914"/>
              </a:xfrm>
              <a:prstGeom prst="rect">
                <a:avLst/>
              </a:prstGeom>
            </p:spPr>
          </p:pic>
          <p:pic>
            <p:nvPicPr>
              <p:cNvPr id="135" name="그래픽 164" descr="쿼드콥터 단색으로 채워진">
                <a:extLst>
                  <a:ext uri="{FF2B5EF4-FFF2-40B4-BE49-F238E27FC236}">
                    <a16:creationId xmlns:a16="http://schemas.microsoft.com/office/drawing/2014/main" id="{4DDD84A8-AC64-E5C5-C849-F221937AF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5770483" y="3526492"/>
                <a:ext cx="436914" cy="436914"/>
              </a:xfrm>
              <a:prstGeom prst="rect">
                <a:avLst/>
              </a:prstGeom>
            </p:spPr>
          </p:pic>
          <p:pic>
            <p:nvPicPr>
              <p:cNvPr id="136" name="그래픽 165" descr="쿼드콥터 단색으로 채워진">
                <a:extLst>
                  <a:ext uri="{FF2B5EF4-FFF2-40B4-BE49-F238E27FC236}">
                    <a16:creationId xmlns:a16="http://schemas.microsoft.com/office/drawing/2014/main" id="{86FD955D-C0FB-9917-E1D1-0FA134AF61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6716801" y="2655336"/>
                <a:ext cx="436914" cy="436914"/>
              </a:xfrm>
              <a:prstGeom prst="rect">
                <a:avLst/>
              </a:prstGeom>
            </p:spPr>
          </p:pic>
          <p:pic>
            <p:nvPicPr>
              <p:cNvPr id="137" name="그래픽 166" descr="쿼드콥터 단색으로 채워진">
                <a:extLst>
                  <a:ext uri="{FF2B5EF4-FFF2-40B4-BE49-F238E27FC236}">
                    <a16:creationId xmlns:a16="http://schemas.microsoft.com/office/drawing/2014/main" id="{FBF491DF-4388-4D4A-65FA-549D46FBB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6192093" y="2660206"/>
                <a:ext cx="436914" cy="436914"/>
              </a:xfrm>
              <a:prstGeom prst="rect">
                <a:avLst/>
              </a:prstGeom>
            </p:spPr>
          </p:pic>
          <p:pic>
            <p:nvPicPr>
              <p:cNvPr id="138" name="그래픽 167" descr="쿼드콥터 단색으로 채워진">
                <a:extLst>
                  <a:ext uri="{FF2B5EF4-FFF2-40B4-BE49-F238E27FC236}">
                    <a16:creationId xmlns:a16="http://schemas.microsoft.com/office/drawing/2014/main" id="{03D7EDBE-B4EB-AD74-19E5-C039803BC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6445103" y="2655336"/>
                <a:ext cx="436914" cy="436914"/>
              </a:xfrm>
              <a:prstGeom prst="rect">
                <a:avLst/>
              </a:prstGeom>
            </p:spPr>
          </p:pic>
          <p:grpSp>
            <p:nvGrpSpPr>
              <p:cNvPr id="139" name="그룹 168">
                <a:extLst>
                  <a:ext uri="{FF2B5EF4-FFF2-40B4-BE49-F238E27FC236}">
                    <a16:creationId xmlns:a16="http://schemas.microsoft.com/office/drawing/2014/main" id="{C260010F-E11C-E22D-2C22-2DDFF258AC62}"/>
                  </a:ext>
                </a:extLst>
              </p:cNvPr>
              <p:cNvGrpSpPr/>
              <p:nvPr/>
            </p:nvGrpSpPr>
            <p:grpSpPr>
              <a:xfrm>
                <a:off x="-9031203" y="4100060"/>
                <a:ext cx="647021" cy="519048"/>
                <a:chOff x="847372" y="5117996"/>
                <a:chExt cx="781550" cy="626969"/>
              </a:xfrm>
            </p:grpSpPr>
            <p:sp>
              <p:nvSpPr>
                <p:cNvPr id="153" name="번개 183">
                  <a:extLst>
                    <a:ext uri="{FF2B5EF4-FFF2-40B4-BE49-F238E27FC236}">
                      <a16:creationId xmlns:a16="http://schemas.microsoft.com/office/drawing/2014/main" id="{BDB128C6-C4AD-3F0F-95F9-C984D1A5B996}"/>
                    </a:ext>
                  </a:extLst>
                </p:cNvPr>
                <p:cNvSpPr/>
                <p:nvPr/>
              </p:nvSpPr>
              <p:spPr>
                <a:xfrm rot="4505881">
                  <a:off x="1474134" y="5211626"/>
                  <a:ext cx="147543" cy="162032"/>
                </a:xfrm>
                <a:prstGeom prst="lightningBol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33"/>
                </a:p>
              </p:txBody>
            </p:sp>
            <p:pic>
              <p:nvPicPr>
                <p:cNvPr id="154" name="그림 184">
                  <a:extLst>
                    <a:ext uri="{FF2B5EF4-FFF2-40B4-BE49-F238E27FC236}">
                      <a16:creationId xmlns:a16="http://schemas.microsoft.com/office/drawing/2014/main" id="{01F5557E-AA97-47D9-8AA2-3C9B58BBC3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8163" b="91837" l="9000" r="95000">
                              <a14:foregroundMark x1="12000" y1="93878" x2="12000" y2="93878"/>
                              <a14:foregroundMark x1="61000" y1="93878" x2="61000" y2="93878"/>
                              <a14:foregroundMark x1="51000" y1="93878" x2="51000" y2="93878"/>
                              <a14:foregroundMark x1="43000" y1="93878" x2="43000" y2="93878"/>
                              <a14:foregroundMark x1="33000" y1="95918" x2="33000" y2="95918"/>
                              <a14:foregroundMark x1="29000" y1="93878" x2="29000" y2="93878"/>
                              <a14:foregroundMark x1="75000" y1="79592" x2="75000" y2="79592"/>
                              <a14:foregroundMark x1="95000" y1="79592" x2="95000" y2="79592"/>
                              <a14:foregroundMark x1="96000" y1="71429" x2="96000" y2="71429"/>
                              <a14:foregroundMark x1="68000" y1="71429" x2="68000" y2="71429"/>
                              <a14:foregroundMark x1="67000" y1="77551" x2="67000" y2="77551"/>
                              <a14:foregroundMark x1="96000" y1="83673" x2="96000" y2="83673"/>
                              <a14:foregroundMark x1="91000" y1="87755" x2="90000" y2="87755"/>
                              <a14:foregroundMark x1="66000" y1="85714" x2="66000" y2="85714"/>
                              <a14:foregroundMark x1="70000" y1="93878" x2="70000" y2="938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47372" y="5386659"/>
                  <a:ext cx="654845" cy="358306"/>
                </a:xfrm>
                <a:prstGeom prst="rect">
                  <a:avLst/>
                </a:prstGeom>
              </p:spPr>
            </p:pic>
            <p:sp>
              <p:nvSpPr>
                <p:cNvPr id="155" name="번개 185">
                  <a:extLst>
                    <a:ext uri="{FF2B5EF4-FFF2-40B4-BE49-F238E27FC236}">
                      <a16:creationId xmlns:a16="http://schemas.microsoft.com/office/drawing/2014/main" id="{9873B10E-1F75-98A5-88E9-25DB769DFB86}"/>
                    </a:ext>
                  </a:extLst>
                </p:cNvPr>
                <p:cNvSpPr/>
                <p:nvPr/>
              </p:nvSpPr>
              <p:spPr>
                <a:xfrm rot="20642447">
                  <a:off x="1233712" y="5282889"/>
                  <a:ext cx="151671" cy="148260"/>
                </a:xfrm>
                <a:prstGeom prst="lightningBol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33"/>
                </a:p>
              </p:txBody>
            </p:sp>
            <p:sp>
              <p:nvSpPr>
                <p:cNvPr id="156" name="번개 186">
                  <a:extLst>
                    <a:ext uri="{FF2B5EF4-FFF2-40B4-BE49-F238E27FC236}">
                      <a16:creationId xmlns:a16="http://schemas.microsoft.com/office/drawing/2014/main" id="{C083064B-DC59-70FE-6705-144AB40CF089}"/>
                    </a:ext>
                  </a:extLst>
                </p:cNvPr>
                <p:cNvSpPr/>
                <p:nvPr/>
              </p:nvSpPr>
              <p:spPr>
                <a:xfrm rot="1107212">
                  <a:off x="1320773" y="5117996"/>
                  <a:ext cx="175264" cy="249390"/>
                </a:xfrm>
                <a:prstGeom prst="lightningBol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33"/>
                </a:p>
              </p:txBody>
            </p:sp>
          </p:grp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F8C26F8-58B4-7284-F5D3-E420C5324283}"/>
                  </a:ext>
                </a:extLst>
              </p:cNvPr>
              <p:cNvSpPr txBox="1"/>
              <p:nvPr/>
            </p:nvSpPr>
            <p:spPr>
              <a:xfrm>
                <a:off x="-9088584" y="4652184"/>
                <a:ext cx="532091" cy="28638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altLang="ko-KR" sz="1088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PC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28E8AD5-44CA-A23B-FA69-306690DA9A5E}"/>
                  </a:ext>
                </a:extLst>
              </p:cNvPr>
              <p:cNvSpPr txBox="1"/>
              <p:nvPr/>
            </p:nvSpPr>
            <p:spPr>
              <a:xfrm>
                <a:off x="-9587233" y="3571799"/>
                <a:ext cx="880985" cy="286388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altLang="ko-KR" sz="1088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4G/LTE</a:t>
                </a:r>
              </a:p>
            </p:txBody>
          </p:sp>
          <p:sp>
            <p:nvSpPr>
              <p:cNvPr id="142" name="타원 172">
                <a:extLst>
                  <a:ext uri="{FF2B5EF4-FFF2-40B4-BE49-F238E27FC236}">
                    <a16:creationId xmlns:a16="http://schemas.microsoft.com/office/drawing/2014/main" id="{22CE6D44-AFFF-C257-1626-F5986CDF7CDB}"/>
                  </a:ext>
                </a:extLst>
              </p:cNvPr>
              <p:cNvSpPr/>
              <p:nvPr/>
            </p:nvSpPr>
            <p:spPr bwMode="auto">
              <a:xfrm>
                <a:off x="-9496391" y="2866173"/>
                <a:ext cx="378023" cy="519696"/>
              </a:xfrm>
              <a:prstGeom prst="ellipse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</p:spPr>
            <p:txBody>
              <a:bodyPr vert="horz" wrap="square" lIns="91425" tIns="45712" rIns="91425" bIns="45712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829361" eaLnBrk="0" fontAlgn="base" latinLnBrk="0" hangingPunct="0">
                  <a:lnSpc>
                    <a:spcPct val="11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ko-KR" altLang="en-US" sz="1633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143" name="타원 173">
                <a:extLst>
                  <a:ext uri="{FF2B5EF4-FFF2-40B4-BE49-F238E27FC236}">
                    <a16:creationId xmlns:a16="http://schemas.microsoft.com/office/drawing/2014/main" id="{DCE883EC-E576-0460-ED86-17691DA15930}"/>
                  </a:ext>
                </a:extLst>
              </p:cNvPr>
              <p:cNvSpPr/>
              <p:nvPr/>
            </p:nvSpPr>
            <p:spPr bwMode="auto">
              <a:xfrm>
                <a:off x="-8990768" y="2544950"/>
                <a:ext cx="446348" cy="519696"/>
              </a:xfrm>
              <a:prstGeom prst="ellipse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</p:spPr>
            <p:txBody>
              <a:bodyPr vert="horz" wrap="square" lIns="91425" tIns="45712" rIns="91425" bIns="45712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829361" eaLnBrk="0" fontAlgn="base" latinLnBrk="0" hangingPunct="0">
                  <a:lnSpc>
                    <a:spcPct val="11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ko-KR" altLang="en-US" sz="1633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144" name="타원 174">
                <a:extLst>
                  <a:ext uri="{FF2B5EF4-FFF2-40B4-BE49-F238E27FC236}">
                    <a16:creationId xmlns:a16="http://schemas.microsoft.com/office/drawing/2014/main" id="{8DF9B963-B70F-D301-DA56-411EC2F09B20}"/>
                  </a:ext>
                </a:extLst>
              </p:cNvPr>
              <p:cNvSpPr/>
              <p:nvPr/>
            </p:nvSpPr>
            <p:spPr bwMode="auto">
              <a:xfrm>
                <a:off x="-3366267" y="3117556"/>
                <a:ext cx="345825" cy="519696"/>
              </a:xfrm>
              <a:prstGeom prst="ellipse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</p:spPr>
            <p:txBody>
              <a:bodyPr vert="horz" wrap="square" lIns="91425" tIns="45712" rIns="91425" bIns="45712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829361" eaLnBrk="0" fontAlgn="base" latinLnBrk="0" hangingPunct="0">
                  <a:lnSpc>
                    <a:spcPct val="11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ko-KR" altLang="en-US" sz="1633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145" name="타원 175">
                <a:extLst>
                  <a:ext uri="{FF2B5EF4-FFF2-40B4-BE49-F238E27FC236}">
                    <a16:creationId xmlns:a16="http://schemas.microsoft.com/office/drawing/2014/main" id="{99ACD049-AFB3-4A01-B2ED-0C1D44DD2138}"/>
                  </a:ext>
                </a:extLst>
              </p:cNvPr>
              <p:cNvSpPr/>
              <p:nvPr/>
            </p:nvSpPr>
            <p:spPr bwMode="auto">
              <a:xfrm>
                <a:off x="-3844694" y="4519164"/>
                <a:ext cx="1387980" cy="36103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25" tIns="45712" rIns="91425" bIns="45712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829361" eaLnBrk="0" fontAlgn="base" latinLnBrk="0" hangingPunct="0">
                  <a:lnSpc>
                    <a:spcPct val="11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ko-KR" sz="907" b="1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FOLLOWER1</a:t>
                </a:r>
                <a:endParaRPr lang="ko-KR" altLang="en-US" sz="907" b="1" dirty="0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46" name="타원 176">
                <a:extLst>
                  <a:ext uri="{FF2B5EF4-FFF2-40B4-BE49-F238E27FC236}">
                    <a16:creationId xmlns:a16="http://schemas.microsoft.com/office/drawing/2014/main" id="{126C7AF4-4D1E-1A03-24C7-DEC508CBEB22}"/>
                  </a:ext>
                </a:extLst>
              </p:cNvPr>
              <p:cNvSpPr/>
              <p:nvPr/>
            </p:nvSpPr>
            <p:spPr bwMode="auto">
              <a:xfrm>
                <a:off x="-3986244" y="3642467"/>
                <a:ext cx="1387980" cy="36103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25" tIns="45712" rIns="91425" bIns="45712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829361" eaLnBrk="0" fontAlgn="base" latinLnBrk="0" hangingPunct="0">
                  <a:lnSpc>
                    <a:spcPct val="11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ko-KR" sz="907" b="1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MASTER</a:t>
                </a:r>
                <a:endParaRPr lang="ko-KR" altLang="en-US" sz="907" b="1" dirty="0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47" name="직선 화살표 연결선 177">
                <a:extLst>
                  <a:ext uri="{FF2B5EF4-FFF2-40B4-BE49-F238E27FC236}">
                    <a16:creationId xmlns:a16="http://schemas.microsoft.com/office/drawing/2014/main" id="{0EEEEFD0-DDE6-B3A2-BE79-B805B423A2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7168359" y="3847976"/>
                <a:ext cx="3089754" cy="13234"/>
              </a:xfrm>
              <a:prstGeom prst="straightConnector1">
                <a:avLst/>
              </a:prstGeom>
              <a:ln w="2540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  <a:headEnd w="lg" len="med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78">
                <a:extLst>
                  <a:ext uri="{FF2B5EF4-FFF2-40B4-BE49-F238E27FC236}">
                    <a16:creationId xmlns:a16="http://schemas.microsoft.com/office/drawing/2014/main" id="{8B9E8E0A-A2D0-F278-2151-FA5ED0FE52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7370930" y="4736587"/>
                <a:ext cx="3457988" cy="8505"/>
              </a:xfrm>
              <a:prstGeom prst="straightConnector1">
                <a:avLst/>
              </a:prstGeom>
              <a:ln w="2540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  <a:headEnd w="lg" len="med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화살표 연결선 179">
                <a:extLst>
                  <a:ext uri="{FF2B5EF4-FFF2-40B4-BE49-F238E27FC236}">
                    <a16:creationId xmlns:a16="http://schemas.microsoft.com/office/drawing/2014/main" id="{F8CB8C2C-6A25-E5C9-11A3-D3A0BC3582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370930" y="3739395"/>
                <a:ext cx="3043428" cy="1"/>
              </a:xfrm>
              <a:prstGeom prst="straightConnector1">
                <a:avLst/>
              </a:prstGeom>
              <a:ln w="2540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  <a:headEnd w="lg" len="med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화살표 연결선 180">
                <a:extLst>
                  <a:ext uri="{FF2B5EF4-FFF2-40B4-BE49-F238E27FC236}">
                    <a16:creationId xmlns:a16="http://schemas.microsoft.com/office/drawing/2014/main" id="{1C1F46B8-BD49-922D-779A-95E2E4F32E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7537866" y="4608793"/>
                <a:ext cx="3321780" cy="8065"/>
              </a:xfrm>
              <a:prstGeom prst="straightConnector1">
                <a:avLst/>
              </a:prstGeom>
              <a:ln w="2540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  <a:headEnd w="lg" len="med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타원 181">
                <a:extLst>
                  <a:ext uri="{FF2B5EF4-FFF2-40B4-BE49-F238E27FC236}">
                    <a16:creationId xmlns:a16="http://schemas.microsoft.com/office/drawing/2014/main" id="{B99CD8CC-911A-C573-7B59-A7E431D0000F}"/>
                  </a:ext>
                </a:extLst>
              </p:cNvPr>
              <p:cNvSpPr/>
              <p:nvPr/>
            </p:nvSpPr>
            <p:spPr bwMode="auto">
              <a:xfrm>
                <a:off x="-4105332" y="2759422"/>
                <a:ext cx="1387980" cy="36103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25" tIns="45712" rIns="91425" bIns="45712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829361" eaLnBrk="0" fontAlgn="base" latinLnBrk="0" hangingPunct="0">
                  <a:lnSpc>
                    <a:spcPct val="11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ko-KR" sz="907" b="1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FOLLOWER2</a:t>
                </a:r>
                <a:endParaRPr lang="ko-KR" altLang="en-US" sz="907" b="1" dirty="0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52" name="직선 화살표 연결선 182">
                <a:extLst>
                  <a:ext uri="{FF2B5EF4-FFF2-40B4-BE49-F238E27FC236}">
                    <a16:creationId xmlns:a16="http://schemas.microsoft.com/office/drawing/2014/main" id="{D11A5A0C-2BCE-C325-7BB2-5F5780F5B5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905515" y="4786116"/>
                <a:ext cx="6110" cy="429024"/>
              </a:xfrm>
              <a:prstGeom prst="straightConnector1">
                <a:avLst/>
              </a:prstGeom>
              <a:ln w="2540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  <a:headEnd w="lg" len="med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1" name="그림 188" descr="스크린샷, 예술, 상징, 디자인이(가) 표시된 사진&#10;&#10;자동 생성된 설명">
              <a:extLst>
                <a:ext uri="{FF2B5EF4-FFF2-40B4-BE49-F238E27FC236}">
                  <a16:creationId xmlns:a16="http://schemas.microsoft.com/office/drawing/2014/main" id="{25083085-D37D-DC9B-0A77-9733D5A71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5616" y="1220010"/>
              <a:ext cx="759783" cy="751701"/>
            </a:xfrm>
            <a:prstGeom prst="rect">
              <a:avLst/>
            </a:prstGeom>
          </p:spPr>
        </p:pic>
      </p:grpSp>
      <p:graphicFrame>
        <p:nvGraphicFramePr>
          <p:cNvPr id="164" name="표 128">
            <a:extLst>
              <a:ext uri="{FF2B5EF4-FFF2-40B4-BE49-F238E27FC236}">
                <a16:creationId xmlns:a16="http://schemas.microsoft.com/office/drawing/2014/main" id="{D995BEBF-9C94-CDAF-2187-3DE1FF8115A4}"/>
              </a:ext>
            </a:extLst>
          </p:cNvPr>
          <p:cNvGraphicFramePr>
            <a:graphicFrameLocks noGrp="1"/>
          </p:cNvGraphicFramePr>
          <p:nvPr/>
        </p:nvGraphicFramePr>
        <p:xfrm>
          <a:off x="8009774" y="4267714"/>
          <a:ext cx="2155128" cy="2347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128">
                  <a:extLst>
                    <a:ext uri="{9D8B030D-6E8A-4147-A177-3AD203B41FA5}">
                      <a16:colId xmlns:a16="http://schemas.microsoft.com/office/drawing/2014/main" val="3805791094"/>
                    </a:ext>
                  </a:extLst>
                </a:gridCol>
              </a:tblGrid>
              <a:tr h="2105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항우연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2026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년 예정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개활지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비행대수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 1 Master , 2 Follower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총비행시간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 15min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무인기간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간격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 10 ~ 12.5 m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비행 고도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 10 m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비행 거리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 20 ~ 25 m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비행 속도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 1 ~ 2 m/s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640369"/>
                  </a:ext>
                </a:extLst>
              </a:tr>
            </a:tbl>
          </a:graphicData>
        </a:graphic>
      </p:graphicFrame>
      <p:graphicFrame>
        <p:nvGraphicFramePr>
          <p:cNvPr id="165" name="표 190">
            <a:extLst>
              <a:ext uri="{FF2B5EF4-FFF2-40B4-BE49-F238E27FC236}">
                <a16:creationId xmlns:a16="http://schemas.microsoft.com/office/drawing/2014/main" id="{A365B1D2-CA12-309B-360C-9A2B2830C0BC}"/>
              </a:ext>
            </a:extLst>
          </p:cNvPr>
          <p:cNvGraphicFramePr>
            <a:graphicFrameLocks noGrp="1"/>
          </p:cNvGraphicFramePr>
          <p:nvPr/>
        </p:nvGraphicFramePr>
        <p:xfrm>
          <a:off x="635165" y="1765462"/>
          <a:ext cx="9541447" cy="17755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90854">
                  <a:extLst>
                    <a:ext uri="{9D8B030D-6E8A-4147-A177-3AD203B41FA5}">
                      <a16:colId xmlns:a16="http://schemas.microsoft.com/office/drawing/2014/main" val="1242690669"/>
                    </a:ext>
                  </a:extLst>
                </a:gridCol>
                <a:gridCol w="6650593">
                  <a:extLst>
                    <a:ext uri="{9D8B030D-6E8A-4147-A177-3AD203B41FA5}">
                      <a16:colId xmlns:a16="http://schemas.microsoft.com/office/drawing/2014/main" val="3056980970"/>
                    </a:ext>
                  </a:extLst>
                </a:gridCol>
              </a:tblGrid>
              <a:tr h="297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검증 항목</a:t>
                      </a:r>
                    </a:p>
                  </a:txBody>
                  <a:tcPr marL="82935" marR="82935" marT="41468" marB="4146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세부 시험항목</a:t>
                      </a:r>
                    </a:p>
                  </a:txBody>
                  <a:tcPr marL="82935" marR="82935" marT="41468" marB="41468" anchor="ctr"/>
                </a:tc>
                <a:extLst>
                  <a:ext uri="{0D108BD9-81ED-4DB2-BD59-A6C34878D82A}">
                    <a16:rowId xmlns:a16="http://schemas.microsoft.com/office/drawing/2014/main" val="3065533904"/>
                  </a:ext>
                </a:extLst>
              </a:tr>
              <a:tr h="492806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50" dirty="0"/>
                        <a:t>이륙 준비 중 통신연결 및</a:t>
                      </a:r>
                      <a:endParaRPr lang="en-US" altLang="ko-KR" sz="105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50" dirty="0"/>
                        <a:t>데이터 전달내용 확인</a:t>
                      </a:r>
                    </a:p>
                  </a:txBody>
                  <a:tcPr marL="82935" marR="82935" marT="41468" marB="41468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임베디드 </a:t>
                      </a:r>
                      <a:r>
                        <a:rPr lang="en-US" altLang="ko-KR" sz="105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PC </a:t>
                      </a:r>
                      <a:r>
                        <a:rPr lang="ko-KR" altLang="en-US" sz="105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통신연결 및 원시 데이터 전달 확인</a:t>
                      </a:r>
                      <a:endParaRPr lang="en-US" altLang="ko-KR" sz="105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상대위치 도출 </a:t>
                      </a:r>
                      <a:r>
                        <a:rPr lang="ko-KR" altLang="en-US" sz="1050" dirty="0" err="1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맟</a:t>
                      </a:r>
                      <a:r>
                        <a:rPr lang="ko-KR" altLang="en-US" sz="105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무결성 정보 생성 결과 확인 </a:t>
                      </a:r>
                      <a:r>
                        <a:rPr lang="en-US" altLang="ko-KR" sz="105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050" dirty="0" err="1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Teminal</a:t>
                      </a:r>
                      <a:r>
                        <a:rPr lang="ko-KR" altLang="en-US" sz="105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창 결과확인</a:t>
                      </a:r>
                      <a:r>
                        <a:rPr lang="en-US" altLang="ko-KR" sz="105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82935" marR="82935" marT="41468" marB="41468" anchor="ctr"/>
                </a:tc>
                <a:extLst>
                  <a:ext uri="{0D108BD9-81ED-4DB2-BD59-A6C34878D82A}">
                    <a16:rowId xmlns:a16="http://schemas.microsoft.com/office/drawing/2014/main" val="1931451674"/>
                  </a:ext>
                </a:extLst>
              </a:tr>
              <a:tr h="688497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50" dirty="0"/>
                        <a:t>이륙 이후 비행 중 </a:t>
                      </a:r>
                      <a:endParaRPr lang="en-US" altLang="ko-KR" sz="105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50" dirty="0"/>
                        <a:t>데이터 전달내용 확인</a:t>
                      </a:r>
                    </a:p>
                  </a:txBody>
                  <a:tcPr marL="82935" marR="82935" marT="41468" marB="41468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상대위치 도출 및 무결성 정보 생성 결과 확인 </a:t>
                      </a:r>
                      <a:r>
                        <a:rPr lang="en-US" altLang="ko-KR" sz="105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050" dirty="0" err="1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Teminal</a:t>
                      </a:r>
                      <a:r>
                        <a:rPr lang="ko-KR" altLang="en-US" sz="105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창 결과확인</a:t>
                      </a:r>
                      <a:r>
                        <a:rPr lang="en-US" altLang="ko-KR" sz="105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(MASTER </a:t>
                      </a:r>
                      <a:r>
                        <a:rPr lang="ko-KR" altLang="en-US" sz="105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임베디드 </a:t>
                      </a:r>
                      <a:r>
                        <a:rPr lang="en-US" altLang="ko-KR" sz="105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PC) GNSS </a:t>
                      </a:r>
                      <a:r>
                        <a:rPr lang="ko-KR" altLang="en-US" sz="105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수신기</a:t>
                      </a:r>
                      <a:r>
                        <a:rPr lang="en-US" altLang="ko-KR" sz="105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→</a:t>
                      </a:r>
                      <a:r>
                        <a:rPr lang="ko-KR" altLang="en-US" sz="105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자율 항법 모듈 절대 위치 전달 확인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FOLLOWER PC</a:t>
                      </a:r>
                      <a:r>
                        <a:rPr lang="en-US" altLang="ko-KR" sz="105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→</a:t>
                      </a:r>
                      <a:r>
                        <a:rPr lang="ko-KR" altLang="en-US" sz="105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자율 항법 모듈 상대위치 및 무결성 정보 전달 확인</a:t>
                      </a:r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82935" marR="82935" marT="41468" marB="41468" anchor="ctr"/>
                </a:tc>
                <a:extLst>
                  <a:ext uri="{0D108BD9-81ED-4DB2-BD59-A6C34878D82A}">
                    <a16:rowId xmlns:a16="http://schemas.microsoft.com/office/drawing/2014/main" val="2705519953"/>
                  </a:ext>
                </a:extLst>
              </a:tr>
              <a:tr h="29711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50" dirty="0"/>
                        <a:t>착륙 이후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데이터 정보 확인</a:t>
                      </a:r>
                      <a:endParaRPr lang="en-US" altLang="ko-KR" sz="1050" dirty="0"/>
                    </a:p>
                  </a:txBody>
                  <a:tcPr marL="82935" marR="82935" marT="41468" marB="41468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GNSS </a:t>
                      </a:r>
                      <a:r>
                        <a:rPr lang="ko-KR" altLang="en-US" sz="105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원시 데이터 정보 및 상대위치 저장정보 확인</a:t>
                      </a:r>
                      <a:endParaRPr lang="en-US" altLang="ko-KR" sz="105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2935" marR="82935" marT="41468" marB="41468" anchor="ctr"/>
                </a:tc>
                <a:extLst>
                  <a:ext uri="{0D108BD9-81ED-4DB2-BD59-A6C34878D82A}">
                    <a16:rowId xmlns:a16="http://schemas.microsoft.com/office/drawing/2014/main" val="892369997"/>
                  </a:ext>
                </a:extLst>
              </a:tr>
            </a:tbl>
          </a:graphicData>
        </a:graphic>
      </p:graphicFrame>
      <p:sp>
        <p:nvSpPr>
          <p:cNvPr id="166" name="사각형: 둥근 모서리 2">
            <a:extLst>
              <a:ext uri="{FF2B5EF4-FFF2-40B4-BE49-F238E27FC236}">
                <a16:creationId xmlns:a16="http://schemas.microsoft.com/office/drawing/2014/main" id="{753EA5D9-DEDF-9E69-4D2D-DD795A063080}"/>
              </a:ext>
            </a:extLst>
          </p:cNvPr>
          <p:cNvSpPr/>
          <p:nvPr/>
        </p:nvSpPr>
        <p:spPr>
          <a:xfrm>
            <a:off x="496550" y="3831251"/>
            <a:ext cx="9890710" cy="3333756"/>
          </a:xfrm>
          <a:prstGeom prst="roundRect">
            <a:avLst>
              <a:gd name="adj" fmla="val 4474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84C3865-D5C1-0C91-1DBC-B5B5C234F823}"/>
              </a:ext>
            </a:extLst>
          </p:cNvPr>
          <p:cNvSpPr/>
          <p:nvPr/>
        </p:nvSpPr>
        <p:spPr>
          <a:xfrm>
            <a:off x="606714" y="3684746"/>
            <a:ext cx="3722678" cy="309365"/>
          </a:xfrm>
          <a:prstGeom prst="round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800" b="1" dirty="0" err="1">
                <a:solidFill>
                  <a:schemeClr val="accent1">
                    <a:lumMod val="50000"/>
                  </a:schemeClr>
                </a:solidFill>
              </a:rPr>
              <a:t>실증기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</a:rPr>
              <a:t> 사업 편대비행 시나리오</a:t>
            </a:r>
          </a:p>
        </p:txBody>
      </p:sp>
    </p:spTree>
    <p:extLst>
      <p:ext uri="{BB962C8B-B14F-4D97-AF65-F5344CB8AC3E}">
        <p14:creationId xmlns:p14="http://schemas.microsoft.com/office/powerpoint/2010/main" val="2440953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8548" y="3063604"/>
            <a:ext cx="2885693" cy="695670"/>
          </a:xfrm>
          <a:prstGeom prst="rect">
            <a:avLst/>
          </a:prstGeom>
        </p:spPr>
        <p:txBody>
          <a:bodyPr wrap="none" lIns="39671" tIns="39671" rIns="39671" bIns="39671" anchor="ctr" anchorCtr="0">
            <a:spAutoFit/>
          </a:bodyPr>
          <a:lstStyle/>
          <a:p>
            <a:pPr indent="-314872" algn="ctr"/>
            <a:r>
              <a:rPr lang="en-US" altLang="ko-KR" sz="4000" b="1" spc="-165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n-ea"/>
                <a:cs typeface="함초롬돋움" panose="020B0604000101010101" pitchFamily="50" charset="-127"/>
              </a:rPr>
              <a:t>IV. </a:t>
            </a:r>
            <a:r>
              <a:rPr lang="ko-KR" altLang="en-US" sz="4000" b="1" spc="-165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n-ea"/>
                <a:cs typeface="함초롬돋움" panose="020B0604000101010101" pitchFamily="50" charset="-127"/>
              </a:rPr>
              <a:t>연구 성과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997807" y="3780631"/>
            <a:ext cx="6407081" cy="360040"/>
            <a:chOff x="5130676" y="3708623"/>
            <a:chExt cx="4320000" cy="360040"/>
          </a:xfrm>
        </p:grpSpPr>
        <p:sp>
          <p:nvSpPr>
            <p:cNvPr id="9" name="순서도: 처리 8"/>
            <p:cNvSpPr/>
            <p:nvPr/>
          </p:nvSpPr>
          <p:spPr>
            <a:xfrm>
              <a:off x="5130676" y="3708623"/>
              <a:ext cx="4320000" cy="36000"/>
            </a:xfrm>
            <a:prstGeom prst="flowChartProcess">
              <a:avLst/>
            </a:prstGeom>
            <a:gradFill>
              <a:gsLst>
                <a:gs pos="0">
                  <a:srgbClr val="1D70A7"/>
                </a:gs>
                <a:gs pos="60000">
                  <a:srgbClr val="1D70A7">
                    <a:alpha val="85000"/>
                  </a:srgbClr>
                </a:gs>
                <a:gs pos="100000">
                  <a:srgbClr val="74AF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순서도: 처리 9"/>
            <p:cNvSpPr/>
            <p:nvPr/>
          </p:nvSpPr>
          <p:spPr>
            <a:xfrm rot="16200000">
              <a:off x="4968676" y="3870663"/>
              <a:ext cx="360000" cy="36000"/>
            </a:xfrm>
            <a:prstGeom prst="flowChartProcess">
              <a:avLst/>
            </a:prstGeom>
            <a:gradFill>
              <a:gsLst>
                <a:gs pos="0">
                  <a:srgbClr val="1D70A7"/>
                </a:gs>
                <a:gs pos="60000">
                  <a:srgbClr val="1D70A7">
                    <a:alpha val="85000"/>
                  </a:srgbClr>
                </a:gs>
                <a:gs pos="100000">
                  <a:srgbClr val="74AF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803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522164" y="10822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정량 연구성과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DEBB10-72B0-4D53-8CC1-211CEC2D028D}"/>
              </a:ext>
            </a:extLst>
          </p:cNvPr>
          <p:cNvSpPr txBox="1"/>
          <p:nvPr/>
        </p:nvSpPr>
        <p:spPr>
          <a:xfrm>
            <a:off x="9764159" y="900311"/>
            <a:ext cx="878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단위</a:t>
            </a:r>
            <a:r>
              <a:rPr lang="en-US" altLang="ko-KR" sz="1400" dirty="0"/>
              <a:t>: </a:t>
            </a:r>
            <a:r>
              <a:rPr lang="ko-KR" altLang="en-US" sz="1400" dirty="0"/>
              <a:t>건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C557D4D4-2944-451A-A503-FA6B187D1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774989"/>
              </p:ext>
            </p:extLst>
          </p:nvPr>
        </p:nvGraphicFramePr>
        <p:xfrm>
          <a:off x="53548" y="1263589"/>
          <a:ext cx="10589092" cy="54005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9506">
                  <a:extLst>
                    <a:ext uri="{9D8B030D-6E8A-4147-A177-3AD203B41FA5}">
                      <a16:colId xmlns:a16="http://schemas.microsoft.com/office/drawing/2014/main" val="3093159716"/>
                    </a:ext>
                  </a:extLst>
                </a:gridCol>
                <a:gridCol w="869506">
                  <a:extLst>
                    <a:ext uri="{9D8B030D-6E8A-4147-A177-3AD203B41FA5}">
                      <a16:colId xmlns:a16="http://schemas.microsoft.com/office/drawing/2014/main" val="3336855877"/>
                    </a:ext>
                  </a:extLst>
                </a:gridCol>
                <a:gridCol w="855813">
                  <a:extLst>
                    <a:ext uri="{9D8B030D-6E8A-4147-A177-3AD203B41FA5}">
                      <a16:colId xmlns:a16="http://schemas.microsoft.com/office/drawing/2014/main" val="3526917923"/>
                    </a:ext>
                  </a:extLst>
                </a:gridCol>
                <a:gridCol w="855813">
                  <a:extLst>
                    <a:ext uri="{9D8B030D-6E8A-4147-A177-3AD203B41FA5}">
                      <a16:colId xmlns:a16="http://schemas.microsoft.com/office/drawing/2014/main" val="2966876106"/>
                    </a:ext>
                  </a:extLst>
                </a:gridCol>
                <a:gridCol w="855813">
                  <a:extLst>
                    <a:ext uri="{9D8B030D-6E8A-4147-A177-3AD203B41FA5}">
                      <a16:colId xmlns:a16="http://schemas.microsoft.com/office/drawing/2014/main" val="1524746669"/>
                    </a:ext>
                  </a:extLst>
                </a:gridCol>
                <a:gridCol w="855813">
                  <a:extLst>
                    <a:ext uri="{9D8B030D-6E8A-4147-A177-3AD203B41FA5}">
                      <a16:colId xmlns:a16="http://schemas.microsoft.com/office/drawing/2014/main" val="3826276925"/>
                    </a:ext>
                  </a:extLst>
                </a:gridCol>
                <a:gridCol w="855813">
                  <a:extLst>
                    <a:ext uri="{9D8B030D-6E8A-4147-A177-3AD203B41FA5}">
                      <a16:colId xmlns:a16="http://schemas.microsoft.com/office/drawing/2014/main" val="2449065504"/>
                    </a:ext>
                  </a:extLst>
                </a:gridCol>
                <a:gridCol w="855813">
                  <a:extLst>
                    <a:ext uri="{9D8B030D-6E8A-4147-A177-3AD203B41FA5}">
                      <a16:colId xmlns:a16="http://schemas.microsoft.com/office/drawing/2014/main" val="3550145618"/>
                    </a:ext>
                  </a:extLst>
                </a:gridCol>
                <a:gridCol w="855813">
                  <a:extLst>
                    <a:ext uri="{9D8B030D-6E8A-4147-A177-3AD203B41FA5}">
                      <a16:colId xmlns:a16="http://schemas.microsoft.com/office/drawing/2014/main" val="2477290297"/>
                    </a:ext>
                  </a:extLst>
                </a:gridCol>
                <a:gridCol w="1147763">
                  <a:extLst>
                    <a:ext uri="{9D8B030D-6E8A-4147-A177-3AD203B41FA5}">
                      <a16:colId xmlns:a16="http://schemas.microsoft.com/office/drawing/2014/main" val="1264359806"/>
                    </a:ext>
                  </a:extLst>
                </a:gridCol>
                <a:gridCol w="855813">
                  <a:extLst>
                    <a:ext uri="{9D8B030D-6E8A-4147-A177-3AD203B41FA5}">
                      <a16:colId xmlns:a16="http://schemas.microsoft.com/office/drawing/2014/main" val="1035107395"/>
                    </a:ext>
                  </a:extLst>
                </a:gridCol>
                <a:gridCol w="855813">
                  <a:extLst>
                    <a:ext uri="{9D8B030D-6E8A-4147-A177-3AD203B41FA5}">
                      <a16:colId xmlns:a16="http://schemas.microsoft.com/office/drawing/2014/main" val="3860190921"/>
                    </a:ext>
                  </a:extLst>
                </a:gridCol>
              </a:tblGrid>
              <a:tr h="625569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학술지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학술대회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기술이전</a:t>
                      </a:r>
                      <a:endParaRPr lang="en-US" altLang="ko-KR" sz="1400" b="1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실용화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시제품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S/W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등록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기술문서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080625"/>
                  </a:ext>
                </a:extLst>
              </a:tr>
              <a:tr h="66404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국제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국내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국제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국내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국제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국내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98498"/>
                  </a:ext>
                </a:extLst>
              </a:tr>
              <a:tr h="58728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차년도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(2023</a:t>
                      </a: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계획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380972"/>
                  </a:ext>
                </a:extLst>
              </a:tr>
              <a:tr h="58728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달성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31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02839"/>
                  </a:ext>
                </a:extLst>
              </a:tr>
              <a:tr h="58728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b="1" i="0" u="none" strike="noStrike">
                          <a:effectLst/>
                          <a:latin typeface="+mn-ea"/>
                          <a:ea typeface="+mn-ea"/>
                        </a:rPr>
                        <a:t>차년도</a:t>
                      </a:r>
                      <a:r>
                        <a:rPr lang="en-US" altLang="ko-KR" sz="1400" b="1" i="0" u="none" strike="noStrike">
                          <a:effectLst/>
                          <a:latin typeface="+mn-ea"/>
                          <a:ea typeface="+mn-ea"/>
                        </a:rPr>
                        <a:t>(2024</a:t>
                      </a:r>
                      <a:r>
                        <a:rPr lang="ko-KR" altLang="en-US" sz="1400" b="1" i="0" u="none" strike="noStrike">
                          <a:effectLst/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400" b="1" i="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계획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74714"/>
                  </a:ext>
                </a:extLst>
              </a:tr>
              <a:tr h="58728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달성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920646"/>
                  </a:ext>
                </a:extLst>
              </a:tr>
              <a:tr h="5872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b="1" i="0" u="none" strike="noStrike" dirty="0">
                          <a:effectLst/>
                          <a:latin typeface="+mn-ea"/>
                          <a:ea typeface="+mn-ea"/>
                        </a:rPr>
                        <a:t>차년도</a:t>
                      </a:r>
                      <a:r>
                        <a:rPr lang="en-US" altLang="ko-KR" sz="1400" b="1" i="0" u="none" strike="noStrike" dirty="0">
                          <a:effectLst/>
                          <a:latin typeface="+mn-ea"/>
                          <a:ea typeface="+mn-ea"/>
                        </a:rPr>
                        <a:t>(2025</a:t>
                      </a:r>
                      <a:r>
                        <a:rPr lang="ko-KR" altLang="en-US" sz="1400" b="1" i="0" u="none" strike="noStrike" dirty="0">
                          <a:effectLst/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400" b="1" i="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계획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308397"/>
                  </a:ext>
                </a:extLst>
              </a:tr>
              <a:tr h="587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달성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6</a:t>
                      </a: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(+4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예정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7</a:t>
                      </a: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(+2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예정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23</a:t>
                      </a: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(+13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예정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(+2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예정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(+1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예정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(3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예정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517507"/>
                  </a:ext>
                </a:extLst>
              </a:tr>
              <a:tr h="58728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>
                          <a:effectLst/>
                          <a:latin typeface="+mn-ea"/>
                          <a:ea typeface="+mn-ea"/>
                        </a:rPr>
                        <a:t>4,5</a:t>
                      </a:r>
                      <a:r>
                        <a:rPr lang="ko-KR" altLang="en-US" sz="1400" b="1" i="0" u="none" strike="noStrike" dirty="0">
                          <a:effectLst/>
                          <a:latin typeface="+mn-ea"/>
                          <a:ea typeface="+mn-ea"/>
                        </a:rPr>
                        <a:t>차년도</a:t>
                      </a:r>
                      <a:r>
                        <a:rPr lang="en-US" altLang="ko-KR" sz="1400" b="1" i="0" u="none" strike="noStrike" dirty="0">
                          <a:effectLst/>
                          <a:latin typeface="+mn-ea"/>
                          <a:ea typeface="+mn-ea"/>
                        </a:rPr>
                        <a:t>(2026-7</a:t>
                      </a:r>
                      <a:r>
                        <a:rPr lang="ko-KR" altLang="en-US" sz="1400" b="1" i="0" u="none" strike="noStrike" dirty="0">
                          <a:effectLst/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400" b="1" i="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계획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7183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0A657B2-D146-42B9-88C5-4D5D96F5433E}"/>
              </a:ext>
            </a:extLst>
          </p:cNvPr>
          <p:cNvSpPr/>
          <p:nvPr/>
        </p:nvSpPr>
        <p:spPr>
          <a:xfrm>
            <a:off x="53548" y="4874927"/>
            <a:ext cx="10586304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D5321-843F-41AB-A95C-3F2D6E899894}"/>
              </a:ext>
            </a:extLst>
          </p:cNvPr>
          <p:cNvSpPr txBox="1"/>
          <p:nvPr/>
        </p:nvSpPr>
        <p:spPr>
          <a:xfrm>
            <a:off x="4914652" y="6732960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86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ê³¼ê¸°ì íµë¶ ë¡ê³ 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380" y="180231"/>
            <a:ext cx="2212974" cy="44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90115" y="177006"/>
            <a:ext cx="10339759" cy="1383903"/>
            <a:chOff x="1169988" y="684287"/>
            <a:chExt cx="12775049" cy="170984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9988" y="2328754"/>
              <a:ext cx="12775049" cy="6538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69989" y="684287"/>
              <a:ext cx="8148550" cy="159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err="1"/>
                <a:t>무인이동체</a:t>
              </a:r>
              <a:r>
                <a:rPr lang="ko-KR" altLang="en-US" sz="1600" b="1" dirty="0"/>
                <a:t> 원천기술 개발사업</a:t>
              </a:r>
              <a:endParaRPr lang="en-US" altLang="ko-KR" sz="1600" b="1" dirty="0"/>
            </a:p>
            <a:p>
              <a:pPr>
                <a:lnSpc>
                  <a:spcPct val="150000"/>
                </a:lnSpc>
              </a:pPr>
              <a:r>
                <a:rPr lang="ko-KR" altLang="en-US" sz="2400" b="1" dirty="0"/>
                <a:t>탐지 및 인식 연구단 총괄</a:t>
              </a:r>
              <a:endParaRPr lang="en-US" altLang="ko-KR" sz="2400" b="1" dirty="0"/>
            </a:p>
            <a:p>
              <a:pPr>
                <a:lnSpc>
                  <a:spcPct val="150000"/>
                </a:lnSpc>
              </a:pPr>
              <a:r>
                <a:rPr lang="en-US" altLang="ko-KR" sz="1200" b="1" dirty="0"/>
                <a:t>Advanced Detection and Recognition Technology Development for Unmanned Vehicles</a:t>
              </a:r>
              <a:endParaRPr lang="ko-KR" altLang="en-US" sz="1200" b="1" dirty="0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8659" y="12451604"/>
            <a:ext cx="98791" cy="98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8889" y="3879062"/>
            <a:ext cx="498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경청해 주셔서 감사합니다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E681371-59EC-47E9-BF13-68F9BB4985B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0" y="6464788"/>
            <a:ext cx="10666549" cy="54591"/>
          </a:xfrm>
          <a:prstGeom prst="rect">
            <a:avLst/>
          </a:prstGeom>
        </p:spPr>
      </p:pic>
      <p:pic>
        <p:nvPicPr>
          <p:cNvPr id="27" name="Picture 6" descr="서울대학교 정장">
            <a:extLst>
              <a:ext uri="{FF2B5EF4-FFF2-40B4-BE49-F238E27FC236}">
                <a16:creationId xmlns:a16="http://schemas.microsoft.com/office/drawing/2014/main" id="{0E5EE764-BD6D-44CA-8D68-8548951C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921" y="6578840"/>
            <a:ext cx="95250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http://www.sejongpr.ac.kr/dataview/sejong_pr/temp/DEI20150601110630.png">
            <a:extLst>
              <a:ext uri="{FF2B5EF4-FFF2-40B4-BE49-F238E27FC236}">
                <a16:creationId xmlns:a16="http://schemas.microsoft.com/office/drawing/2014/main" id="{68F420A9-B442-46E6-898F-D05AD4BC3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22793" y="6566083"/>
            <a:ext cx="914400" cy="95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BC35197-7CEE-4396-8AAB-4A69DBFE5B5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565" y="6593977"/>
            <a:ext cx="858533" cy="903176"/>
          </a:xfrm>
          <a:prstGeom prst="rect">
            <a:avLst/>
          </a:prstGeom>
        </p:spPr>
      </p:pic>
      <p:pic>
        <p:nvPicPr>
          <p:cNvPr id="32" name="Picture 12" descr="심볼마크">
            <a:extLst>
              <a:ext uri="{FF2B5EF4-FFF2-40B4-BE49-F238E27FC236}">
                <a16:creationId xmlns:a16="http://schemas.microsoft.com/office/drawing/2014/main" id="{68D94B5B-E091-41CB-8077-14FC5D309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4470" y="6632977"/>
            <a:ext cx="825176" cy="82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KAIST 로고">
            <a:extLst>
              <a:ext uri="{FF2B5EF4-FFF2-40B4-BE49-F238E27FC236}">
                <a16:creationId xmlns:a16="http://schemas.microsoft.com/office/drawing/2014/main" id="{00E76E7C-1448-4B6C-A101-09C552CB8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904" r="28953"/>
          <a:stretch/>
        </p:blipFill>
        <p:spPr bwMode="auto">
          <a:xfrm>
            <a:off x="5443633" y="6608762"/>
            <a:ext cx="1568896" cy="87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https://www.hongik.ac.kr/front/images/local/pic_ui_01_01.png">
            <a:extLst>
              <a:ext uri="{FF2B5EF4-FFF2-40B4-BE49-F238E27FC236}">
                <a16:creationId xmlns:a16="http://schemas.microsoft.com/office/drawing/2014/main" id="{B536BE2D-C048-4D4E-9999-AA0DBC15D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24018" y="6616415"/>
            <a:ext cx="885243" cy="85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3C9F275-76EE-402E-9552-14E3BCFD8B6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6900" y="6716188"/>
            <a:ext cx="3402946" cy="65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21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330476" y="3780631"/>
            <a:ext cx="7074412" cy="360040"/>
            <a:chOff x="5130676" y="3708623"/>
            <a:chExt cx="4320000" cy="360040"/>
          </a:xfrm>
        </p:grpSpPr>
        <p:sp>
          <p:nvSpPr>
            <p:cNvPr id="2" name="순서도: 처리 1"/>
            <p:cNvSpPr/>
            <p:nvPr/>
          </p:nvSpPr>
          <p:spPr>
            <a:xfrm>
              <a:off x="5130676" y="3708623"/>
              <a:ext cx="4320000" cy="36000"/>
            </a:xfrm>
            <a:prstGeom prst="flowChartProcess">
              <a:avLst/>
            </a:prstGeom>
            <a:gradFill>
              <a:gsLst>
                <a:gs pos="0">
                  <a:srgbClr val="1D70A7"/>
                </a:gs>
                <a:gs pos="60000">
                  <a:srgbClr val="1D70A7">
                    <a:alpha val="85000"/>
                  </a:srgbClr>
                </a:gs>
                <a:gs pos="100000">
                  <a:srgbClr val="74AF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순서도: 처리 2"/>
            <p:cNvSpPr/>
            <p:nvPr/>
          </p:nvSpPr>
          <p:spPr>
            <a:xfrm rot="16200000">
              <a:off x="4968676" y="3870663"/>
              <a:ext cx="360000" cy="36000"/>
            </a:xfrm>
            <a:prstGeom prst="flowChartProcess">
              <a:avLst/>
            </a:prstGeom>
            <a:gradFill>
              <a:gsLst>
                <a:gs pos="0">
                  <a:srgbClr val="1D70A7"/>
                </a:gs>
                <a:gs pos="60000">
                  <a:srgbClr val="1D70A7">
                    <a:alpha val="85000"/>
                  </a:srgbClr>
                </a:gs>
                <a:gs pos="100000">
                  <a:srgbClr val="74AF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53079" y="3084922"/>
            <a:ext cx="4081854" cy="695670"/>
          </a:xfrm>
          <a:prstGeom prst="rect">
            <a:avLst/>
          </a:prstGeom>
        </p:spPr>
        <p:txBody>
          <a:bodyPr wrap="none" lIns="39671" tIns="39671" rIns="39671" bIns="39671" anchor="ctr" anchorCtr="0">
            <a:spAutoFit/>
          </a:bodyPr>
          <a:lstStyle/>
          <a:p>
            <a:pPr indent="-314872" algn="ctr"/>
            <a:r>
              <a:rPr lang="en-US" altLang="ko-KR" sz="4000" b="1" spc="-165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n-ea"/>
                <a:cs typeface="함초롬돋움" panose="020B0604000101010101" pitchFamily="50" charset="-127"/>
              </a:rPr>
              <a:t>  I. </a:t>
            </a:r>
            <a:r>
              <a:rPr lang="ko-KR" altLang="en-US" sz="4000" b="1" spc="-165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n-ea"/>
                <a:cs typeface="함초롬돋움" panose="020B0604000101010101" pitchFamily="50" charset="-127"/>
              </a:rPr>
              <a:t>연구 진행 현황</a:t>
            </a:r>
          </a:p>
        </p:txBody>
      </p:sp>
    </p:spTree>
    <p:extLst>
      <p:ext uri="{BB962C8B-B14F-4D97-AF65-F5344CB8AC3E}">
        <p14:creationId xmlns:p14="http://schemas.microsoft.com/office/powerpoint/2010/main" val="2754789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22B0DC79-38B1-4A60-A535-81CA3D785BB2}"/>
              </a:ext>
            </a:extLst>
          </p:cNvPr>
          <p:cNvSpPr/>
          <p:nvPr/>
        </p:nvSpPr>
        <p:spPr>
          <a:xfrm>
            <a:off x="346335" y="884493"/>
            <a:ext cx="10225136" cy="5560434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1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9CFB99DA-FA03-4156-8B25-11EC43E8185D}"/>
              </a:ext>
            </a:extLst>
          </p:cNvPr>
          <p:cNvSpPr/>
          <p:nvPr/>
        </p:nvSpPr>
        <p:spPr>
          <a:xfrm>
            <a:off x="522164" y="692596"/>
            <a:ext cx="2295018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제안 기술 소개</a:t>
            </a:r>
            <a:endParaRPr lang="ko-KR" altLang="en-US" sz="2000" spc="-150" dirty="0"/>
          </a:p>
        </p:txBody>
      </p:sp>
      <p:sp>
        <p:nvSpPr>
          <p:cNvPr id="7" name="직사각형 14">
            <a:extLst>
              <a:ext uri="{FF2B5EF4-FFF2-40B4-BE49-F238E27FC236}">
                <a16:creationId xmlns:a16="http://schemas.microsoft.com/office/drawing/2014/main" id="{23CBEA91-C7BA-4834-9D3B-F1756A0AFAA1}"/>
              </a:ext>
            </a:extLst>
          </p:cNvPr>
          <p:cNvSpPr/>
          <p:nvPr/>
        </p:nvSpPr>
        <p:spPr>
          <a:xfrm>
            <a:off x="562360" y="6596756"/>
            <a:ext cx="9568681" cy="49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sym typeface="Wingdings" panose="05000000000000000000" pitchFamily="2" charset="2"/>
              </a:rPr>
              <a:t>가용범위 확장 </a:t>
            </a:r>
            <a:r>
              <a:rPr lang="en-US" altLang="ko-KR" sz="1800" b="1" dirty="0">
                <a:solidFill>
                  <a:schemeClr val="bg1"/>
                </a:solidFill>
                <a:sym typeface="Wingdings" panose="05000000000000000000" pitchFamily="2" charset="2"/>
              </a:rPr>
              <a:t>(&gt;100km)</a:t>
            </a:r>
            <a:r>
              <a:rPr lang="ko-KR" altLang="en-US" sz="1800" b="1" dirty="0">
                <a:solidFill>
                  <a:schemeClr val="bg1"/>
                </a:solidFill>
                <a:sym typeface="Wingdings" panose="05000000000000000000" pitchFamily="2" charset="2"/>
              </a:rPr>
              <a:t>을 위한 분리형 </a:t>
            </a:r>
            <a:r>
              <a:rPr lang="en-US" altLang="ko-KR" sz="1800" b="1" dirty="0">
                <a:solidFill>
                  <a:schemeClr val="bg1"/>
                </a:solidFill>
                <a:sym typeface="Wingdings" panose="05000000000000000000" pitchFamily="2" charset="2"/>
              </a:rPr>
              <a:t>Network RTK </a:t>
            </a:r>
            <a:r>
              <a:rPr lang="ko-KR" altLang="en-US" sz="1800" b="1" dirty="0">
                <a:solidFill>
                  <a:schemeClr val="bg1"/>
                </a:solidFill>
                <a:sym typeface="Wingdings" panose="05000000000000000000" pitchFamily="2" charset="2"/>
              </a:rPr>
              <a:t>보정정보 생성 기술</a:t>
            </a:r>
            <a:endParaRPr lang="en-US" altLang="ko-KR" sz="18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1B11B16F-96B6-456A-BA1C-07153D03B9BF}"/>
              </a:ext>
            </a:extLst>
          </p:cNvPr>
          <p:cNvGrpSpPr/>
          <p:nvPr/>
        </p:nvGrpSpPr>
        <p:grpSpPr>
          <a:xfrm>
            <a:off x="-267929" y="1959995"/>
            <a:ext cx="5713458" cy="4330670"/>
            <a:chOff x="-1275736" y="833286"/>
            <a:chExt cx="5824700" cy="5457900"/>
          </a:xfrm>
        </p:grpSpPr>
        <p:cxnSp>
          <p:nvCxnSpPr>
            <p:cNvPr id="219" name="직선 화살표 연결선 218">
              <a:extLst>
                <a:ext uri="{FF2B5EF4-FFF2-40B4-BE49-F238E27FC236}">
                  <a16:creationId xmlns:a16="http://schemas.microsoft.com/office/drawing/2014/main" id="{B2CFD8B7-C350-438D-9C48-83D52C6EF0F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9881" y="5837907"/>
              <a:ext cx="3941905" cy="2874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직선 화살표 연결선 219">
              <a:extLst>
                <a:ext uri="{FF2B5EF4-FFF2-40B4-BE49-F238E27FC236}">
                  <a16:creationId xmlns:a16="http://schemas.microsoft.com/office/drawing/2014/main" id="{421B4220-BA81-4938-99EF-C3F7A0040009}"/>
                </a:ext>
              </a:extLst>
            </p:cNvPr>
            <p:cNvCxnSpPr/>
            <p:nvPr/>
          </p:nvCxnSpPr>
          <p:spPr bwMode="auto">
            <a:xfrm flipH="1" flipV="1">
              <a:off x="308417" y="4369267"/>
              <a:ext cx="6212" cy="146126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7F8DB9A4-0868-4DF6-B8E0-3C539933B874}"/>
                </a:ext>
              </a:extLst>
            </p:cNvPr>
            <p:cNvSpPr txBox="1"/>
            <p:nvPr/>
          </p:nvSpPr>
          <p:spPr>
            <a:xfrm rot="16200000">
              <a:off x="-584407" y="5046577"/>
              <a:ext cx="1444657" cy="313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 dirty="0">
                  <a:latin typeface="+mn-ea"/>
                  <a:cs typeface="Times New Roman" panose="02020603050405020304" pitchFamily="18" charset="0"/>
                </a:rPr>
                <a:t>오차 합계</a:t>
              </a:r>
            </a:p>
          </p:txBody>
        </p:sp>
        <p:pic>
          <p:nvPicPr>
            <p:cNvPr id="222" name="그림 221">
              <a:extLst>
                <a:ext uri="{FF2B5EF4-FFF2-40B4-BE49-F238E27FC236}">
                  <a16:creationId xmlns:a16="http://schemas.microsoft.com/office/drawing/2014/main" id="{F4224839-83A1-4C76-98D1-B2A0D61B5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9762" y="5854307"/>
              <a:ext cx="352617" cy="424036"/>
            </a:xfrm>
            <a:prstGeom prst="rect">
              <a:avLst/>
            </a:prstGeom>
          </p:spPr>
        </p:pic>
        <p:pic>
          <p:nvPicPr>
            <p:cNvPr id="223" name="그림 222">
              <a:extLst>
                <a:ext uri="{FF2B5EF4-FFF2-40B4-BE49-F238E27FC236}">
                  <a16:creationId xmlns:a16="http://schemas.microsoft.com/office/drawing/2014/main" id="{4D40AA98-90BB-440D-A733-7D8B01B6B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709" y="5861736"/>
              <a:ext cx="352617" cy="424036"/>
            </a:xfrm>
            <a:prstGeom prst="rect">
              <a:avLst/>
            </a:prstGeom>
          </p:spPr>
        </p:pic>
        <p:pic>
          <p:nvPicPr>
            <p:cNvPr id="224" name="그림 223">
              <a:extLst>
                <a:ext uri="{FF2B5EF4-FFF2-40B4-BE49-F238E27FC236}">
                  <a16:creationId xmlns:a16="http://schemas.microsoft.com/office/drawing/2014/main" id="{D8B2CBD6-8A7E-408E-8D4B-9DBA32CD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9892" y="5867150"/>
              <a:ext cx="352617" cy="424036"/>
            </a:xfrm>
            <a:prstGeom prst="rect">
              <a:avLst/>
            </a:prstGeom>
          </p:spPr>
        </p:pic>
        <p:pic>
          <p:nvPicPr>
            <p:cNvPr id="225" name="Picture 18">
              <a:extLst>
                <a:ext uri="{FF2B5EF4-FFF2-40B4-BE49-F238E27FC236}">
                  <a16:creationId xmlns:a16="http://schemas.microsoft.com/office/drawing/2014/main" id="{A85EDACC-5E6B-455A-AA0C-035163A68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9961" y="5940359"/>
              <a:ext cx="519806" cy="308476"/>
            </a:xfrm>
            <a:prstGeom prst="rect">
              <a:avLst/>
            </a:prstGeom>
          </p:spPr>
        </p:pic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04FD39BB-3529-46E4-9A1E-1FFD3617328B}"/>
                </a:ext>
              </a:extLst>
            </p:cNvPr>
            <p:cNvSpPr txBox="1"/>
            <p:nvPr/>
          </p:nvSpPr>
          <p:spPr>
            <a:xfrm>
              <a:off x="3890362" y="5881394"/>
              <a:ext cx="658602" cy="320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50" b="1" dirty="0">
                  <a:latin typeface="+mn-ea"/>
                  <a:cs typeface="Times New Roman" panose="02020603050405020304" pitchFamily="18" charset="0"/>
                </a:rPr>
                <a:t>위치</a:t>
              </a:r>
            </a:p>
          </p:txBody>
        </p: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790E0FF9-BA83-4AAF-8CB9-84E37A43CF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017" y="4749267"/>
              <a:ext cx="0" cy="28143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9EBDA776-7B26-437F-80BD-0718645FD8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50201" y="4763731"/>
              <a:ext cx="0" cy="454748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61D64D98-96A0-4C8D-9707-2E8CE5E4DF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76070" y="4867556"/>
              <a:ext cx="0" cy="36000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563E1008-B907-4F83-B70A-7A510BDB6CDE}"/>
                </a:ext>
              </a:extLst>
            </p:cNvPr>
            <p:cNvCxnSpPr>
              <a:cxnSpLocks/>
            </p:cNvCxnSpPr>
            <p:nvPr/>
          </p:nvCxnSpPr>
          <p:spPr>
            <a:xfrm>
              <a:off x="544017" y="5569972"/>
              <a:ext cx="0" cy="272596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17E0F4CE-D0E0-4846-93B2-6F82E2CCD31B}"/>
                </a:ext>
              </a:extLst>
            </p:cNvPr>
            <p:cNvCxnSpPr>
              <a:cxnSpLocks/>
            </p:cNvCxnSpPr>
            <p:nvPr/>
          </p:nvCxnSpPr>
          <p:spPr>
            <a:xfrm>
              <a:off x="2249865" y="5513441"/>
              <a:ext cx="672" cy="341416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93374F59-21F5-48A9-AE7D-2F3D9A937423}"/>
                </a:ext>
              </a:extLst>
            </p:cNvPr>
            <p:cNvCxnSpPr>
              <a:cxnSpLocks/>
            </p:cNvCxnSpPr>
            <p:nvPr/>
          </p:nvCxnSpPr>
          <p:spPr>
            <a:xfrm>
              <a:off x="1375734" y="5572434"/>
              <a:ext cx="672" cy="27505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id="{C79451F1-7532-40DA-B925-C6A74D748969}"/>
                </a:ext>
              </a:extLst>
            </p:cNvPr>
            <p:cNvGrpSpPr/>
            <p:nvPr/>
          </p:nvGrpSpPr>
          <p:grpSpPr>
            <a:xfrm>
              <a:off x="3926199" y="3618279"/>
              <a:ext cx="0" cy="2239037"/>
              <a:chOff x="8644455" y="3743639"/>
              <a:chExt cx="0" cy="2239037"/>
            </a:xfrm>
          </p:grpSpPr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474F0485-05D4-4A78-BEF5-864F68B9C3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44455" y="3743639"/>
                <a:ext cx="0" cy="692548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EF623F48-CA73-4D25-A78C-EE06679873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44455" y="5311874"/>
                <a:ext cx="0" cy="670802"/>
              </a:xfrm>
              <a:prstGeom prst="line">
                <a:avLst/>
              </a:prstGeom>
              <a:ln w="571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40">
                <a:extLst>
                  <a:ext uri="{FF2B5EF4-FFF2-40B4-BE49-F238E27FC236}">
                    <a16:creationId xmlns:a16="http://schemas.microsoft.com/office/drawing/2014/main" id="{EDD6294E-9302-481C-9CE0-8122DC27CF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44455" y="4408238"/>
                <a:ext cx="0" cy="913471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F571E962-598E-4714-9067-36CD76C915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017" y="5026744"/>
              <a:ext cx="0" cy="562897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AB108715-A204-42D6-B0EC-4E67084AA0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50201" y="5203725"/>
              <a:ext cx="0" cy="317091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22EBCFE1-A3BC-40DA-AE80-1610702688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76070" y="5218472"/>
              <a:ext cx="0" cy="351505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원호 236">
              <a:extLst>
                <a:ext uri="{FF2B5EF4-FFF2-40B4-BE49-F238E27FC236}">
                  <a16:creationId xmlns:a16="http://schemas.microsoft.com/office/drawing/2014/main" id="{4DA6DD67-56DA-40A8-ACFA-89E6C4B37CA5}"/>
                </a:ext>
              </a:extLst>
            </p:cNvPr>
            <p:cNvSpPr/>
            <p:nvPr/>
          </p:nvSpPr>
          <p:spPr>
            <a:xfrm flipH="1">
              <a:off x="-1275736" y="833286"/>
              <a:ext cx="5397910" cy="4033685"/>
            </a:xfrm>
            <a:prstGeom prst="arc">
              <a:avLst>
                <a:gd name="adj1" fmla="val 3627743"/>
                <a:gd name="adj2" fmla="val 9922878"/>
              </a:avLst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5720B39C-51A8-4FD2-8F4B-0310B2172E1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77733" y="4180056"/>
              <a:ext cx="3310937" cy="755102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42" name="원호 241">
            <a:extLst>
              <a:ext uri="{FF2B5EF4-FFF2-40B4-BE49-F238E27FC236}">
                <a16:creationId xmlns:a16="http://schemas.microsoft.com/office/drawing/2014/main" id="{AB42E46B-B8BE-4AA9-85F0-2BE57A9D01C8}"/>
              </a:ext>
            </a:extLst>
          </p:cNvPr>
          <p:cNvSpPr/>
          <p:nvPr/>
        </p:nvSpPr>
        <p:spPr>
          <a:xfrm>
            <a:off x="3130615" y="4859605"/>
            <a:ext cx="6968613" cy="918647"/>
          </a:xfrm>
          <a:prstGeom prst="arc">
            <a:avLst>
              <a:gd name="adj1" fmla="val 133326"/>
              <a:gd name="adj2" fmla="val 5817507"/>
            </a:avLst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B549537A-6F97-4E5E-A38C-5A1E2682DEB8}"/>
              </a:ext>
            </a:extLst>
          </p:cNvPr>
          <p:cNvCxnSpPr>
            <a:cxnSpLocks/>
          </p:cNvCxnSpPr>
          <p:nvPr/>
        </p:nvCxnSpPr>
        <p:spPr bwMode="auto">
          <a:xfrm flipH="1">
            <a:off x="6580345" y="3813561"/>
            <a:ext cx="3389597" cy="304719"/>
          </a:xfrm>
          <a:prstGeom prst="line">
            <a:avLst/>
          </a:prstGeom>
          <a:noFill/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7C0CF1B7-8166-49DC-9396-EE834CBA8F4F}"/>
              </a:ext>
            </a:extLst>
          </p:cNvPr>
          <p:cNvCxnSpPr>
            <a:cxnSpLocks/>
          </p:cNvCxnSpPr>
          <p:nvPr/>
        </p:nvCxnSpPr>
        <p:spPr bwMode="auto">
          <a:xfrm>
            <a:off x="9962643" y="3869610"/>
            <a:ext cx="2458" cy="26140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C89A7F4F-EFC7-4986-B974-CA1930DB122E}"/>
              </a:ext>
            </a:extLst>
          </p:cNvPr>
          <p:cNvGrpSpPr/>
          <p:nvPr/>
        </p:nvGrpSpPr>
        <p:grpSpPr>
          <a:xfrm>
            <a:off x="6015238" y="5174587"/>
            <a:ext cx="4248912" cy="960949"/>
            <a:chOff x="46951" y="4340889"/>
            <a:chExt cx="4248912" cy="1985550"/>
          </a:xfrm>
        </p:grpSpPr>
        <p:cxnSp>
          <p:nvCxnSpPr>
            <p:cNvPr id="246" name="직선 화살표 연결선 245">
              <a:extLst>
                <a:ext uri="{FF2B5EF4-FFF2-40B4-BE49-F238E27FC236}">
                  <a16:creationId xmlns:a16="http://schemas.microsoft.com/office/drawing/2014/main" id="{2470D346-A9AD-4DDA-A034-6BA236B87EDA}"/>
                </a:ext>
              </a:extLst>
            </p:cNvPr>
            <p:cNvCxnSpPr/>
            <p:nvPr/>
          </p:nvCxnSpPr>
          <p:spPr bwMode="auto">
            <a:xfrm flipH="1" flipV="1">
              <a:off x="362494" y="4504456"/>
              <a:ext cx="6212" cy="146126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CBA96DE3-828A-492C-8136-C7AD4847D03B}"/>
                </a:ext>
              </a:extLst>
            </p:cNvPr>
            <p:cNvGrpSpPr/>
            <p:nvPr/>
          </p:nvGrpSpPr>
          <p:grpSpPr>
            <a:xfrm>
              <a:off x="46951" y="4340889"/>
              <a:ext cx="4248912" cy="1985550"/>
              <a:chOff x="46951" y="4340889"/>
              <a:chExt cx="4248912" cy="1985550"/>
            </a:xfrm>
          </p:grpSpPr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EB85890E-377B-4243-A222-9C6C3092869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53958" y="5973096"/>
                <a:ext cx="3941905" cy="2874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30BBF083-C388-4F74-9611-6170E49561C5}"/>
                  </a:ext>
                </a:extLst>
              </p:cNvPr>
              <p:cNvSpPr txBox="1"/>
              <p:nvPr/>
            </p:nvSpPr>
            <p:spPr>
              <a:xfrm rot="16200000">
                <a:off x="-807324" y="5195164"/>
                <a:ext cx="19855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200" b="1" dirty="0" err="1">
                    <a:solidFill>
                      <a:srgbClr val="0070C0"/>
                    </a:solidFill>
                    <a:latin typeface="+mn-ea"/>
                    <a:cs typeface="Times New Roman" panose="02020603050405020304" pitchFamily="18" charset="0"/>
                  </a:rPr>
                  <a:t>대류층</a:t>
                </a:r>
                <a:endParaRPr kumimoji="1" lang="ko-KR" altLang="en-US" sz="1200" b="1" dirty="0">
                  <a:solidFill>
                    <a:srgbClr val="0070C0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CDD96D66-4359-42DE-8F95-C1464F49B17D}"/>
              </a:ext>
            </a:extLst>
          </p:cNvPr>
          <p:cNvGrpSpPr/>
          <p:nvPr/>
        </p:nvGrpSpPr>
        <p:grpSpPr>
          <a:xfrm flipV="1">
            <a:off x="6580345" y="3809300"/>
            <a:ext cx="3377381" cy="529843"/>
            <a:chOff x="5228303" y="2554672"/>
            <a:chExt cx="3377381" cy="670802"/>
          </a:xfrm>
        </p:grpSpPr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E1DE04F1-3C06-45FC-B7F9-58E094AEC2CF}"/>
                </a:ext>
              </a:extLst>
            </p:cNvPr>
            <p:cNvCxnSpPr>
              <a:cxnSpLocks/>
            </p:cNvCxnSpPr>
            <p:nvPr/>
          </p:nvCxnSpPr>
          <p:spPr>
            <a:xfrm>
              <a:off x="5228303" y="2575141"/>
              <a:ext cx="0" cy="27259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CBB6B74E-B0A8-4C2C-8567-1B86D9D4F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3897" y="2554672"/>
              <a:ext cx="1787" cy="67080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C658F102-E93E-4609-9DA8-16996E9337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6993" y="2571832"/>
              <a:ext cx="7375" cy="442857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4A01676-1C48-4EC5-AC58-6701CB074C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716" y="2575824"/>
              <a:ext cx="7374" cy="34601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0EC4B672-4A26-4FE8-BC68-D892FDA06C32}"/>
              </a:ext>
            </a:extLst>
          </p:cNvPr>
          <p:cNvGrpSpPr/>
          <p:nvPr/>
        </p:nvGrpSpPr>
        <p:grpSpPr>
          <a:xfrm>
            <a:off x="6577887" y="5448626"/>
            <a:ext cx="3382969" cy="531474"/>
            <a:chOff x="5220929" y="2483344"/>
            <a:chExt cx="3382969" cy="694680"/>
          </a:xfrm>
        </p:grpSpPr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66511570-E852-4B67-AB6F-BC0022DD6C3D}"/>
                </a:ext>
              </a:extLst>
            </p:cNvPr>
            <p:cNvCxnSpPr>
              <a:cxnSpLocks/>
            </p:cNvCxnSpPr>
            <p:nvPr/>
          </p:nvCxnSpPr>
          <p:spPr>
            <a:xfrm>
              <a:off x="5220929" y="2914192"/>
              <a:ext cx="0" cy="23433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261DFA9C-4646-48B9-860E-F57706562306}"/>
                </a:ext>
              </a:extLst>
            </p:cNvPr>
            <p:cNvCxnSpPr>
              <a:cxnSpLocks/>
              <a:stCxn id="242" idx="0"/>
            </p:cNvCxnSpPr>
            <p:nvPr/>
          </p:nvCxnSpPr>
          <p:spPr>
            <a:xfrm>
              <a:off x="8600481" y="2483344"/>
              <a:ext cx="3417" cy="69468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>
              <a:extLst>
                <a:ext uri="{FF2B5EF4-FFF2-40B4-BE49-F238E27FC236}">
                  <a16:creationId xmlns:a16="http://schemas.microsoft.com/office/drawing/2014/main" id="{6424934A-A94C-4043-AFE0-3141F309C487}"/>
                </a:ext>
              </a:extLst>
            </p:cNvPr>
            <p:cNvCxnSpPr>
              <a:cxnSpLocks/>
            </p:cNvCxnSpPr>
            <p:nvPr/>
          </p:nvCxnSpPr>
          <p:spPr>
            <a:xfrm>
              <a:off x="6919452" y="2819400"/>
              <a:ext cx="672" cy="341416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A8B5DA70-4A05-4B3D-B224-BB0927B6DA7D}"/>
                </a:ext>
              </a:extLst>
            </p:cNvPr>
            <p:cNvCxnSpPr>
              <a:cxnSpLocks/>
            </p:cNvCxnSpPr>
            <p:nvPr/>
          </p:nvCxnSpPr>
          <p:spPr>
            <a:xfrm>
              <a:off x="6034549" y="2878393"/>
              <a:ext cx="672" cy="27505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원호 263">
            <a:extLst>
              <a:ext uri="{FF2B5EF4-FFF2-40B4-BE49-F238E27FC236}">
                <a16:creationId xmlns:a16="http://schemas.microsoft.com/office/drawing/2014/main" id="{A3016631-09FE-409E-B6E6-0EC5D8FBC5EB}"/>
              </a:ext>
            </a:extLst>
          </p:cNvPr>
          <p:cNvSpPr/>
          <p:nvPr/>
        </p:nvSpPr>
        <p:spPr>
          <a:xfrm flipH="1">
            <a:off x="5968287" y="3965951"/>
            <a:ext cx="3994032" cy="1000807"/>
          </a:xfrm>
          <a:prstGeom prst="arc">
            <a:avLst>
              <a:gd name="adj1" fmla="val 921241"/>
              <a:gd name="adj2" fmla="val 10674594"/>
            </a:avLst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84C7A225-339E-4FB5-934E-6E66171D7C17}"/>
              </a:ext>
            </a:extLst>
          </p:cNvPr>
          <p:cNvGrpSpPr/>
          <p:nvPr/>
        </p:nvGrpSpPr>
        <p:grpSpPr>
          <a:xfrm>
            <a:off x="6570513" y="4527839"/>
            <a:ext cx="3386898" cy="698864"/>
            <a:chOff x="5218471" y="3275072"/>
            <a:chExt cx="3386898" cy="913471"/>
          </a:xfrm>
        </p:grpSpPr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9D11094C-573F-4D62-8A3C-A2F66602E79E}"/>
                </a:ext>
              </a:extLst>
            </p:cNvPr>
            <p:cNvGrpSpPr/>
            <p:nvPr/>
          </p:nvGrpSpPr>
          <p:grpSpPr>
            <a:xfrm flipH="1" flipV="1">
              <a:off x="5218471" y="3275072"/>
              <a:ext cx="3386898" cy="913471"/>
              <a:chOff x="5235992" y="2615131"/>
              <a:chExt cx="3386898" cy="913471"/>
            </a:xfrm>
          </p:grpSpPr>
          <p:cxnSp>
            <p:nvCxnSpPr>
              <p:cNvPr id="268" name="직선 연결선 267">
                <a:extLst>
                  <a:ext uri="{FF2B5EF4-FFF2-40B4-BE49-F238E27FC236}">
                    <a16:creationId xmlns:a16="http://schemas.microsoft.com/office/drawing/2014/main" id="{77F49B1B-3749-4661-8A22-0F902F974D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35992" y="2615131"/>
                <a:ext cx="2143" cy="913471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>
                <a:extLst>
                  <a:ext uri="{FF2B5EF4-FFF2-40B4-BE49-F238E27FC236}">
                    <a16:creationId xmlns:a16="http://schemas.microsoft.com/office/drawing/2014/main" id="{3DF0FF14-2A09-4796-A851-298D6D5443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20432" y="2629877"/>
                <a:ext cx="2458" cy="538316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직선 연결선 269">
                <a:extLst>
                  <a:ext uri="{FF2B5EF4-FFF2-40B4-BE49-F238E27FC236}">
                    <a16:creationId xmlns:a16="http://schemas.microsoft.com/office/drawing/2014/main" id="{EAEFACA1-BD26-4124-AC7D-C77340EAB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9452" y="2637251"/>
                <a:ext cx="4916" cy="317091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43097FBF-7141-48CA-8FEB-ACF145205B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32091" y="3827209"/>
              <a:ext cx="2458" cy="351505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A0DCA323-DEFF-44D6-8431-0DC9CCBE08E9}"/>
              </a:ext>
            </a:extLst>
          </p:cNvPr>
          <p:cNvGrpSpPr/>
          <p:nvPr/>
        </p:nvGrpSpPr>
        <p:grpSpPr>
          <a:xfrm>
            <a:off x="6021512" y="3358073"/>
            <a:ext cx="4232806" cy="1135546"/>
            <a:chOff x="63057" y="4302795"/>
            <a:chExt cx="4232806" cy="1971428"/>
          </a:xfrm>
        </p:grpSpPr>
        <p:cxnSp>
          <p:nvCxnSpPr>
            <p:cNvPr id="272" name="직선 화살표 연결선 271">
              <a:extLst>
                <a:ext uri="{FF2B5EF4-FFF2-40B4-BE49-F238E27FC236}">
                  <a16:creationId xmlns:a16="http://schemas.microsoft.com/office/drawing/2014/main" id="{50AF8556-5517-442C-990E-5642D3B23530}"/>
                </a:ext>
              </a:extLst>
            </p:cNvPr>
            <p:cNvCxnSpPr/>
            <p:nvPr/>
          </p:nvCxnSpPr>
          <p:spPr bwMode="auto">
            <a:xfrm flipH="1" flipV="1">
              <a:off x="362494" y="4504456"/>
              <a:ext cx="6212" cy="146126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0EA269A-6659-4554-9D3B-8C91DDF886EA}"/>
                </a:ext>
              </a:extLst>
            </p:cNvPr>
            <p:cNvGrpSpPr/>
            <p:nvPr/>
          </p:nvGrpSpPr>
          <p:grpSpPr>
            <a:xfrm>
              <a:off x="63057" y="4302795"/>
              <a:ext cx="4232806" cy="1971428"/>
              <a:chOff x="63057" y="4302795"/>
              <a:chExt cx="4232806" cy="1971428"/>
            </a:xfrm>
          </p:grpSpPr>
          <p:cxnSp>
            <p:nvCxnSpPr>
              <p:cNvPr id="274" name="직선 화살표 연결선 273">
                <a:extLst>
                  <a:ext uri="{FF2B5EF4-FFF2-40B4-BE49-F238E27FC236}">
                    <a16:creationId xmlns:a16="http://schemas.microsoft.com/office/drawing/2014/main" id="{00C5D9DF-743E-4C26-9542-60766ECD32E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53958" y="5973096"/>
                <a:ext cx="3941905" cy="2874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ABF22092-F618-4F6B-B60A-7970E12C74BB}"/>
                  </a:ext>
                </a:extLst>
              </p:cNvPr>
              <p:cNvSpPr txBox="1"/>
              <p:nvPr/>
            </p:nvSpPr>
            <p:spPr>
              <a:xfrm rot="16200000">
                <a:off x="-691824" y="5057676"/>
                <a:ext cx="19714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200" b="1" dirty="0">
                    <a:solidFill>
                      <a:srgbClr val="00B050"/>
                    </a:solidFill>
                    <a:latin typeface="+mn-ea"/>
                    <a:cs typeface="Times New Roman" panose="02020603050405020304" pitchFamily="18" charset="0"/>
                  </a:rPr>
                  <a:t>위성 궤도</a:t>
                </a:r>
              </a:p>
            </p:txBody>
          </p:sp>
        </p:grp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D69FEBD2-7D9B-4E19-BA7F-8EBCA690853E}"/>
              </a:ext>
            </a:extLst>
          </p:cNvPr>
          <p:cNvGrpSpPr/>
          <p:nvPr/>
        </p:nvGrpSpPr>
        <p:grpSpPr>
          <a:xfrm>
            <a:off x="6024632" y="4365929"/>
            <a:ext cx="4241979" cy="998878"/>
            <a:chOff x="53884" y="4504456"/>
            <a:chExt cx="4241979" cy="1734157"/>
          </a:xfrm>
        </p:grpSpPr>
        <p:cxnSp>
          <p:nvCxnSpPr>
            <p:cNvPr id="277" name="직선 화살표 연결선 276">
              <a:extLst>
                <a:ext uri="{FF2B5EF4-FFF2-40B4-BE49-F238E27FC236}">
                  <a16:creationId xmlns:a16="http://schemas.microsoft.com/office/drawing/2014/main" id="{21CF8EA4-A234-4AC9-BE1F-C7F4C0ABE7F1}"/>
                </a:ext>
              </a:extLst>
            </p:cNvPr>
            <p:cNvCxnSpPr/>
            <p:nvPr/>
          </p:nvCxnSpPr>
          <p:spPr bwMode="auto">
            <a:xfrm flipH="1" flipV="1">
              <a:off x="362494" y="4504456"/>
              <a:ext cx="6212" cy="146126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78" name="그룹 277">
              <a:extLst>
                <a:ext uri="{FF2B5EF4-FFF2-40B4-BE49-F238E27FC236}">
                  <a16:creationId xmlns:a16="http://schemas.microsoft.com/office/drawing/2014/main" id="{93EEC03E-83A9-4DF5-85F3-67B7803124A6}"/>
                </a:ext>
              </a:extLst>
            </p:cNvPr>
            <p:cNvGrpSpPr/>
            <p:nvPr/>
          </p:nvGrpSpPr>
          <p:grpSpPr>
            <a:xfrm>
              <a:off x="53884" y="4613054"/>
              <a:ext cx="4241979" cy="1625559"/>
              <a:chOff x="53884" y="4613054"/>
              <a:chExt cx="4241979" cy="1625559"/>
            </a:xfrm>
          </p:grpSpPr>
          <p:cxnSp>
            <p:nvCxnSpPr>
              <p:cNvPr id="279" name="직선 화살표 연결선 278">
                <a:extLst>
                  <a:ext uri="{FF2B5EF4-FFF2-40B4-BE49-F238E27FC236}">
                    <a16:creationId xmlns:a16="http://schemas.microsoft.com/office/drawing/2014/main" id="{BE0717FF-0DCE-43D7-8AFA-28504022A6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53958" y="5973096"/>
                <a:ext cx="3941905" cy="2874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46E69530-65CA-484F-A95B-6E98A530B6F9}"/>
                  </a:ext>
                </a:extLst>
              </p:cNvPr>
              <p:cNvSpPr txBox="1"/>
              <p:nvPr/>
            </p:nvSpPr>
            <p:spPr>
              <a:xfrm rot="16200000">
                <a:off x="-620396" y="5287334"/>
                <a:ext cx="16255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200" b="1" dirty="0">
                    <a:solidFill>
                      <a:srgbClr val="FFC000"/>
                    </a:solidFill>
                    <a:latin typeface="+mn-ea"/>
                    <a:cs typeface="Times New Roman" panose="02020603050405020304" pitchFamily="18" charset="0"/>
                  </a:rPr>
                  <a:t>전리층 </a:t>
                </a:r>
              </a:p>
            </p:txBody>
          </p:sp>
        </p:grp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B7D05490-23DB-40BD-911C-64FE71927632}"/>
              </a:ext>
            </a:extLst>
          </p:cNvPr>
          <p:cNvSpPr txBox="1"/>
          <p:nvPr/>
        </p:nvSpPr>
        <p:spPr>
          <a:xfrm>
            <a:off x="9944682" y="6024760"/>
            <a:ext cx="6586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dirty="0">
                <a:latin typeface="+mn-ea"/>
                <a:cs typeface="Times New Roman" panose="02020603050405020304" pitchFamily="18" charset="0"/>
              </a:rPr>
              <a:t>위치</a:t>
            </a:r>
          </a:p>
        </p:txBody>
      </p:sp>
      <p:sp>
        <p:nvSpPr>
          <p:cNvPr id="282" name="오른쪽 화살표 225">
            <a:extLst>
              <a:ext uri="{FF2B5EF4-FFF2-40B4-BE49-F238E27FC236}">
                <a16:creationId xmlns:a16="http://schemas.microsoft.com/office/drawing/2014/main" id="{D75560A4-8BC1-4CDC-B11B-71662E41C481}"/>
              </a:ext>
            </a:extLst>
          </p:cNvPr>
          <p:cNvSpPr/>
          <p:nvPr/>
        </p:nvSpPr>
        <p:spPr>
          <a:xfrm>
            <a:off x="5185202" y="4918450"/>
            <a:ext cx="404915" cy="4572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B8C6ECFC-C7B6-445B-B0E5-664769B79E4A}"/>
              </a:ext>
            </a:extLst>
          </p:cNvPr>
          <p:cNvSpPr txBox="1"/>
          <p:nvPr/>
        </p:nvSpPr>
        <p:spPr>
          <a:xfrm>
            <a:off x="5994772" y="1911468"/>
            <a:ext cx="81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/>
              <a:t>기존 </a:t>
            </a:r>
            <a:r>
              <a:rPr lang="en-US" altLang="ko-KR" sz="1800" b="1" dirty="0"/>
              <a:t>:</a:t>
            </a:r>
            <a:endParaRPr lang="ko-KR" altLang="en-US" sz="1800" b="1" dirty="0"/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F422082D-B0A1-4E44-9D65-C65E9ECA991D}"/>
              </a:ext>
            </a:extLst>
          </p:cNvPr>
          <p:cNvSpPr/>
          <p:nvPr/>
        </p:nvSpPr>
        <p:spPr>
          <a:xfrm>
            <a:off x="6786278" y="1938116"/>
            <a:ext cx="3556379" cy="3160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위성 궤도 </a:t>
            </a:r>
            <a:r>
              <a:rPr lang="en-US" altLang="ko-KR" sz="1600" b="1" dirty="0"/>
              <a:t>+ </a:t>
            </a:r>
            <a:r>
              <a:rPr lang="ko-KR" altLang="en-US" sz="1600" b="1" dirty="0"/>
              <a:t>전리층 </a:t>
            </a:r>
            <a:r>
              <a:rPr lang="en-US" altLang="ko-KR" sz="1600" b="1" dirty="0"/>
              <a:t>+ </a:t>
            </a:r>
            <a:r>
              <a:rPr lang="ko-KR" altLang="en-US" sz="1600" b="1" dirty="0" err="1"/>
              <a:t>대류층</a:t>
            </a:r>
            <a:r>
              <a:rPr lang="ko-KR" altLang="en-US" sz="1600" b="1" dirty="0"/>
              <a:t> 총합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FF7D285A-CABA-40CC-8B6E-7727843D7560}"/>
              </a:ext>
            </a:extLst>
          </p:cNvPr>
          <p:cNvSpPr txBox="1"/>
          <p:nvPr/>
        </p:nvSpPr>
        <p:spPr>
          <a:xfrm>
            <a:off x="6024513" y="2476214"/>
            <a:ext cx="81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FF00FF"/>
                </a:solidFill>
              </a:rPr>
              <a:t>제안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:</a:t>
            </a:r>
            <a:endParaRPr lang="ko-KR" altLang="en-US" sz="1800" b="1" dirty="0"/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BF3A9DCA-50BA-42E6-A29A-3A591D3125D7}"/>
              </a:ext>
            </a:extLst>
          </p:cNvPr>
          <p:cNvSpPr/>
          <p:nvPr/>
        </p:nvSpPr>
        <p:spPr>
          <a:xfrm>
            <a:off x="8257353" y="2514500"/>
            <a:ext cx="841300" cy="2927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전리층</a:t>
            </a: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3F6D607C-7298-4C5B-BD76-42089CEE73ED}"/>
              </a:ext>
            </a:extLst>
          </p:cNvPr>
          <p:cNvSpPr/>
          <p:nvPr/>
        </p:nvSpPr>
        <p:spPr>
          <a:xfrm>
            <a:off x="9464402" y="2514500"/>
            <a:ext cx="874250" cy="29276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대류층</a:t>
            </a:r>
            <a:endParaRPr lang="ko-KR" altLang="en-US" sz="1600" b="1" dirty="0"/>
          </a:p>
        </p:txBody>
      </p:sp>
      <p:sp>
        <p:nvSpPr>
          <p:cNvPr id="289" name="더하기 기호 123">
            <a:extLst>
              <a:ext uri="{FF2B5EF4-FFF2-40B4-BE49-F238E27FC236}">
                <a16:creationId xmlns:a16="http://schemas.microsoft.com/office/drawing/2014/main" id="{FB10A540-A8C7-4978-9838-210C7EACD16C}"/>
              </a:ext>
            </a:extLst>
          </p:cNvPr>
          <p:cNvSpPr/>
          <p:nvPr/>
        </p:nvSpPr>
        <p:spPr>
          <a:xfrm>
            <a:off x="9137537" y="2534969"/>
            <a:ext cx="287980" cy="27158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608EFFBE-B8A7-4A38-9F53-D16D432CAD67}"/>
              </a:ext>
            </a:extLst>
          </p:cNvPr>
          <p:cNvCxnSpPr>
            <a:cxnSpLocks/>
            <a:stCxn id="285" idx="2"/>
            <a:endCxn id="287" idx="0"/>
          </p:cNvCxnSpPr>
          <p:nvPr/>
        </p:nvCxnSpPr>
        <p:spPr>
          <a:xfrm>
            <a:off x="8564468" y="2254154"/>
            <a:ext cx="113535" cy="26034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8323BE2A-12C0-4A1F-83EE-C244D1D67402}"/>
              </a:ext>
            </a:extLst>
          </p:cNvPr>
          <p:cNvCxnSpPr>
            <a:cxnSpLocks/>
            <a:stCxn id="285" idx="2"/>
          </p:cNvCxnSpPr>
          <p:nvPr/>
        </p:nvCxnSpPr>
        <p:spPr>
          <a:xfrm>
            <a:off x="8564468" y="2254154"/>
            <a:ext cx="1337059" cy="20768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BCA822A0-F59C-46DE-BACE-C3A090A728EE}"/>
              </a:ext>
            </a:extLst>
          </p:cNvPr>
          <p:cNvCxnSpPr>
            <a:cxnSpLocks/>
            <a:stCxn id="285" idx="2"/>
          </p:cNvCxnSpPr>
          <p:nvPr/>
        </p:nvCxnSpPr>
        <p:spPr>
          <a:xfrm flipH="1">
            <a:off x="7338942" y="2254154"/>
            <a:ext cx="1225526" cy="22796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9E0F84F9-8F31-44F8-A5B1-C2F41EE68F3B}"/>
              </a:ext>
            </a:extLst>
          </p:cNvPr>
          <p:cNvSpPr/>
          <p:nvPr/>
        </p:nvSpPr>
        <p:spPr>
          <a:xfrm>
            <a:off x="5994772" y="1746949"/>
            <a:ext cx="4479659" cy="14401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98C0369-F0ED-4DEB-B811-4164BE4CA49D}"/>
              </a:ext>
            </a:extLst>
          </p:cNvPr>
          <p:cNvSpPr txBox="1"/>
          <p:nvPr/>
        </p:nvSpPr>
        <p:spPr>
          <a:xfrm>
            <a:off x="6001436" y="1312909"/>
            <a:ext cx="2856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+mn-ea"/>
              </a:rPr>
              <a:t>[Network RTK </a:t>
            </a:r>
            <a:r>
              <a:rPr lang="ko-KR" altLang="en-US" sz="1800" b="1" dirty="0">
                <a:latin typeface="+mn-ea"/>
              </a:rPr>
              <a:t>보정정보</a:t>
            </a:r>
            <a:r>
              <a:rPr lang="en-US" altLang="ko-KR" sz="1800" b="1" dirty="0">
                <a:latin typeface="+mn-ea"/>
              </a:rPr>
              <a:t>]</a:t>
            </a:r>
            <a:endParaRPr lang="ko-KR" altLang="en-US" sz="1800" b="1" dirty="0">
              <a:latin typeface="+mn-ea"/>
            </a:endParaRPr>
          </a:p>
        </p:txBody>
      </p:sp>
      <p:sp>
        <p:nvSpPr>
          <p:cNvPr id="295" name="내용 개체 틀 2">
            <a:extLst>
              <a:ext uri="{FF2B5EF4-FFF2-40B4-BE49-F238E27FC236}">
                <a16:creationId xmlns:a16="http://schemas.microsoft.com/office/drawing/2014/main" id="{FD083483-D968-480C-A0A0-56E617EDAE7C}"/>
              </a:ext>
            </a:extLst>
          </p:cNvPr>
          <p:cNvSpPr txBox="1">
            <a:spLocks/>
          </p:cNvSpPr>
          <p:nvPr/>
        </p:nvSpPr>
        <p:spPr bwMode="auto">
          <a:xfrm>
            <a:off x="7304958" y="2836533"/>
            <a:ext cx="2632554" cy="3385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  <a:defRPr/>
            </a:pPr>
            <a:r>
              <a:rPr lang="en-US" altLang="ko-KR" sz="1600" b="1" dirty="0">
                <a:solidFill>
                  <a:srgbClr val="FF00FF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600" b="1" dirty="0">
                <a:solidFill>
                  <a:srgbClr val="FF00FF"/>
                </a:solidFill>
                <a:sym typeface="Wingdings" panose="05000000000000000000" pitchFamily="2" charset="2"/>
              </a:rPr>
              <a:t>요소별 보정정보</a:t>
            </a:r>
            <a:r>
              <a:rPr lang="en-US" altLang="ko-KR" sz="1600" b="1" dirty="0">
                <a:solidFill>
                  <a:srgbClr val="FF00FF"/>
                </a:solidFill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AA23090-7DAD-4B23-9096-3E7D6D70D3A8}"/>
              </a:ext>
            </a:extLst>
          </p:cNvPr>
          <p:cNvSpPr/>
          <p:nvPr/>
        </p:nvSpPr>
        <p:spPr>
          <a:xfrm>
            <a:off x="6786277" y="2514500"/>
            <a:ext cx="1105329" cy="2927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위성 궤도</a:t>
            </a:r>
          </a:p>
        </p:txBody>
      </p:sp>
      <p:sp>
        <p:nvSpPr>
          <p:cNvPr id="297" name="더하기 기호 124">
            <a:extLst>
              <a:ext uri="{FF2B5EF4-FFF2-40B4-BE49-F238E27FC236}">
                <a16:creationId xmlns:a16="http://schemas.microsoft.com/office/drawing/2014/main" id="{F07D6979-29CA-4BC6-B188-BE173AFC8257}"/>
              </a:ext>
            </a:extLst>
          </p:cNvPr>
          <p:cNvSpPr/>
          <p:nvPr/>
        </p:nvSpPr>
        <p:spPr>
          <a:xfrm>
            <a:off x="7930489" y="2534969"/>
            <a:ext cx="287980" cy="27158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27" name="내용 개체 틀 2">
            <a:extLst>
              <a:ext uri="{FF2B5EF4-FFF2-40B4-BE49-F238E27FC236}">
                <a16:creationId xmlns:a16="http://schemas.microsoft.com/office/drawing/2014/main" id="{7F825B76-F4A2-4816-B713-F579EB22A0C6}"/>
              </a:ext>
            </a:extLst>
          </p:cNvPr>
          <p:cNvSpPr txBox="1">
            <a:spLocks/>
          </p:cNvSpPr>
          <p:nvPr/>
        </p:nvSpPr>
        <p:spPr>
          <a:xfrm>
            <a:off x="378148" y="1420645"/>
            <a:ext cx="10004835" cy="2792034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기존 기술의 한계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600" dirty="0">
                <a:solidFill>
                  <a:schemeClr val="tx1"/>
                </a:solidFill>
              </a:rPr>
              <a:t>현재 </a:t>
            </a:r>
            <a:r>
              <a:rPr lang="ko-KR" altLang="en-US" sz="1600" dirty="0" err="1">
                <a:solidFill>
                  <a:schemeClr val="tx1"/>
                </a:solidFill>
              </a:rPr>
              <a:t>정밀항법</a:t>
            </a:r>
            <a:r>
              <a:rPr lang="en-US" altLang="ko-KR" sz="1600" dirty="0">
                <a:solidFill>
                  <a:schemeClr val="tx1"/>
                </a:solidFill>
              </a:rPr>
              <a:t>(Network RTK) </a:t>
            </a:r>
            <a:r>
              <a:rPr lang="ko-KR" altLang="en-US" sz="1600" dirty="0">
                <a:solidFill>
                  <a:schemeClr val="tx1"/>
                </a:solidFill>
              </a:rPr>
              <a:t>기법의 </a:t>
            </a:r>
            <a:r>
              <a:rPr lang="ko-KR" altLang="en-US" sz="1600" b="1" dirty="0">
                <a:solidFill>
                  <a:srgbClr val="FF0000"/>
                </a:solidFill>
              </a:rPr>
              <a:t>가용범위는 </a:t>
            </a:r>
            <a:r>
              <a:rPr lang="en-US" altLang="ko-KR" sz="1600" b="1" dirty="0">
                <a:solidFill>
                  <a:srgbClr val="FF0000"/>
                </a:solidFill>
              </a:rPr>
              <a:t>50~70km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600" b="1" dirty="0">
                <a:solidFill>
                  <a:srgbClr val="FF0000"/>
                </a:solidFill>
              </a:rPr>
              <a:t>기후변화</a:t>
            </a:r>
            <a:r>
              <a:rPr lang="en-US" altLang="ko-KR" sz="1600" b="1" dirty="0">
                <a:solidFill>
                  <a:srgbClr val="FF0000"/>
                </a:solidFill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</a:rPr>
              <a:t>강우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태풍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  <a:r>
              <a:rPr lang="ko-KR" altLang="en-US" sz="1600" b="1" dirty="0">
                <a:solidFill>
                  <a:srgbClr val="FF0000"/>
                </a:solidFill>
              </a:rPr>
              <a:t> 발생시 </a:t>
            </a:r>
            <a:r>
              <a:rPr lang="ko-KR" altLang="en-US" sz="1600" b="1" dirty="0" err="1">
                <a:solidFill>
                  <a:srgbClr val="FF0000"/>
                </a:solidFill>
              </a:rPr>
              <a:t>측위</a:t>
            </a:r>
            <a:r>
              <a:rPr lang="ko-KR" altLang="en-US" sz="1600" b="1" dirty="0">
                <a:solidFill>
                  <a:srgbClr val="FF0000"/>
                </a:solidFill>
              </a:rPr>
              <a:t> 정확도 저하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제안 기술의 특징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>
              <a:buClr>
                <a:schemeClr val="tx1"/>
              </a:buClr>
            </a:pPr>
            <a:r>
              <a:rPr lang="ko-KR" altLang="en-US" sz="1600" dirty="0">
                <a:solidFill>
                  <a:srgbClr val="00B050"/>
                </a:solidFill>
              </a:rPr>
              <a:t>가용 범위 확장</a:t>
            </a:r>
            <a:r>
              <a:rPr lang="en-US" altLang="ko-KR" sz="1600" dirty="0">
                <a:solidFill>
                  <a:srgbClr val="00B050"/>
                </a:solidFill>
              </a:rPr>
              <a:t> (50km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</a:rPr>
              <a:t>-&gt; 100km)</a:t>
            </a:r>
            <a:endParaRPr lang="en-US" altLang="ko-KR" sz="1600" dirty="0"/>
          </a:p>
          <a:p>
            <a:pPr lvl="1">
              <a:buClr>
                <a:schemeClr val="tx1"/>
              </a:buClr>
            </a:pPr>
            <a:r>
              <a:rPr lang="ko-KR" altLang="en-US" sz="1600" dirty="0">
                <a:solidFill>
                  <a:srgbClr val="00B050"/>
                </a:solidFill>
              </a:rPr>
              <a:t>악천후 대비 강건성</a:t>
            </a:r>
            <a:r>
              <a:rPr lang="ko-KR" altLang="en-US" sz="1600" dirty="0"/>
              <a:t> 확보               </a:t>
            </a:r>
          </a:p>
          <a:p>
            <a:pPr lvl="1">
              <a:buClr>
                <a:schemeClr val="tx1"/>
              </a:buClr>
            </a:pPr>
            <a:r>
              <a:rPr lang="ko-KR" altLang="en-US" sz="1600" dirty="0">
                <a:solidFill>
                  <a:srgbClr val="00B050"/>
                </a:solidFill>
              </a:rPr>
              <a:t>실시간 </a:t>
            </a:r>
            <a:r>
              <a:rPr lang="en-US" altLang="ko-KR" sz="1600" dirty="0"/>
              <a:t>(</a:t>
            </a:r>
            <a:r>
              <a:rPr lang="ko-KR" altLang="en-US" sz="1600" dirty="0"/>
              <a:t>초기 수렴 시간 </a:t>
            </a:r>
            <a:r>
              <a:rPr lang="en-US" altLang="ko-KR" sz="1600" dirty="0"/>
              <a:t>&lt; 60 sec) </a:t>
            </a:r>
            <a:r>
              <a:rPr lang="ko-KR" altLang="en-US" sz="1600" dirty="0"/>
              <a:t>위치 결정 </a:t>
            </a:r>
          </a:p>
          <a:p>
            <a:pPr lvl="1">
              <a:buClr>
                <a:schemeClr val="tx1"/>
              </a:buClr>
            </a:pPr>
            <a:r>
              <a:rPr lang="ko-KR" altLang="en-US" sz="1600" dirty="0">
                <a:solidFill>
                  <a:srgbClr val="00B050"/>
                </a:solidFill>
              </a:rPr>
              <a:t>최소 </a:t>
            </a:r>
            <a:r>
              <a:rPr lang="ko-KR" altLang="en-US" sz="1600" dirty="0" err="1">
                <a:solidFill>
                  <a:srgbClr val="00B050"/>
                </a:solidFill>
              </a:rPr>
              <a:t>기준국</a:t>
            </a:r>
            <a:r>
              <a:rPr lang="ko-KR" altLang="en-US" sz="1600" dirty="0">
                <a:solidFill>
                  <a:srgbClr val="00B050"/>
                </a:solidFill>
              </a:rPr>
              <a:t> 설치</a:t>
            </a:r>
            <a:r>
              <a:rPr lang="ko-KR" altLang="en-US" sz="1600" dirty="0"/>
              <a:t>로 서비스 </a:t>
            </a:r>
            <a:endParaRPr lang="en-US" altLang="ko-KR" sz="1600" dirty="0"/>
          </a:p>
          <a:p>
            <a:pPr marL="357187" lvl="1" indent="0">
              <a:buClr>
                <a:schemeClr val="tx1"/>
              </a:buClr>
              <a:buNone/>
            </a:pPr>
            <a:r>
              <a:rPr lang="en-US" altLang="ko-KR" sz="1600" dirty="0"/>
              <a:t>      (</a:t>
            </a:r>
            <a:r>
              <a:rPr lang="ko-KR" altLang="en-US" sz="1600" dirty="0"/>
              <a:t>전국 </a:t>
            </a:r>
            <a:r>
              <a:rPr lang="ko-KR" altLang="en-US" sz="1600" dirty="0" err="1"/>
              <a:t>기준국</a:t>
            </a:r>
            <a:r>
              <a:rPr lang="ko-KR" altLang="en-US" sz="1600" dirty="0"/>
              <a:t> 수 </a:t>
            </a:r>
            <a:r>
              <a:rPr lang="en-US" altLang="ko-KR" sz="1600" dirty="0"/>
              <a:t>:  50</a:t>
            </a:r>
            <a:r>
              <a:rPr lang="ko-KR" altLang="en-US" sz="1600" dirty="0"/>
              <a:t>개 </a:t>
            </a:r>
            <a:r>
              <a:rPr lang="en-US" altLang="ko-KR" sz="1600" dirty="0"/>
              <a:t>-&gt; 20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  <a:endParaRPr lang="ko-KR" altLang="en-US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AF8D8EEE-3D80-42F3-B3E9-AA5D9967EAD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1745" y="5980943"/>
            <a:ext cx="345883" cy="336459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8FF84B65-4454-4C64-9A43-DABA2585300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820" y="5977439"/>
            <a:ext cx="345883" cy="336459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D5F5BC2F-1F97-4CD3-BDDD-A301B27EBE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7001" y="5981735"/>
            <a:ext cx="345883" cy="336459"/>
          </a:xfrm>
          <a:prstGeom prst="rect">
            <a:avLst/>
          </a:prstGeom>
        </p:spPr>
      </p:pic>
      <p:pic>
        <p:nvPicPr>
          <p:cNvPr id="93" name="Picture 18">
            <a:extLst>
              <a:ext uri="{FF2B5EF4-FFF2-40B4-BE49-F238E27FC236}">
                <a16:creationId xmlns:a16="http://schemas.microsoft.com/office/drawing/2014/main" id="{080E3ABC-E9FD-4DFB-90DB-2AE9A4529B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3264" y="6027398"/>
            <a:ext cx="509879" cy="24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84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6AFEFF0-4E57-4E80-85C5-3BF2E8DDC36B}"/>
              </a:ext>
            </a:extLst>
          </p:cNvPr>
          <p:cNvSpPr/>
          <p:nvPr/>
        </p:nvSpPr>
        <p:spPr>
          <a:xfrm>
            <a:off x="346335" y="884493"/>
            <a:ext cx="10225136" cy="5984174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1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7" name="모서리가 둥근 직사각형 50">
            <a:extLst>
              <a:ext uri="{FF2B5EF4-FFF2-40B4-BE49-F238E27FC236}">
                <a16:creationId xmlns:a16="http://schemas.microsoft.com/office/drawing/2014/main" id="{1386275D-59FA-423E-8DA6-68C3D970BFC0}"/>
              </a:ext>
            </a:extLst>
          </p:cNvPr>
          <p:cNvSpPr/>
          <p:nvPr/>
        </p:nvSpPr>
        <p:spPr>
          <a:xfrm>
            <a:off x="5418708" y="1577079"/>
            <a:ext cx="4660135" cy="5203380"/>
          </a:xfrm>
          <a:prstGeom prst="roundRect">
            <a:avLst>
              <a:gd name="adj" fmla="val 1185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8" name="모서리가 둥근 직사각형 50">
            <a:extLst>
              <a:ext uri="{FF2B5EF4-FFF2-40B4-BE49-F238E27FC236}">
                <a16:creationId xmlns:a16="http://schemas.microsoft.com/office/drawing/2014/main" id="{5DF17353-2DEE-40F7-86B7-F2E0C5F3BFC0}"/>
              </a:ext>
            </a:extLst>
          </p:cNvPr>
          <p:cNvSpPr/>
          <p:nvPr/>
        </p:nvSpPr>
        <p:spPr>
          <a:xfrm>
            <a:off x="788785" y="1577079"/>
            <a:ext cx="4128603" cy="5141314"/>
          </a:xfrm>
          <a:prstGeom prst="roundRect">
            <a:avLst>
              <a:gd name="adj" fmla="val 1185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직사각형 14">
            <a:extLst>
              <a:ext uri="{FF2B5EF4-FFF2-40B4-BE49-F238E27FC236}">
                <a16:creationId xmlns:a16="http://schemas.microsoft.com/office/drawing/2014/main" id="{390735B3-20A4-47D6-ABAD-C19139AF6014}"/>
              </a:ext>
            </a:extLst>
          </p:cNvPr>
          <p:cNvSpPr/>
          <p:nvPr/>
        </p:nvSpPr>
        <p:spPr>
          <a:xfrm>
            <a:off x="1665367" y="1430602"/>
            <a:ext cx="2539014" cy="292955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r>
              <a:rPr lang="ko-KR" altLang="en-US" sz="1600" b="1" dirty="0"/>
              <a:t>단계</a:t>
            </a:r>
          </a:p>
        </p:txBody>
      </p:sp>
      <p:sp>
        <p:nvSpPr>
          <p:cNvPr id="80" name="직사각형 14">
            <a:extLst>
              <a:ext uri="{FF2B5EF4-FFF2-40B4-BE49-F238E27FC236}">
                <a16:creationId xmlns:a16="http://schemas.microsoft.com/office/drawing/2014/main" id="{498CBB53-50EA-49F6-A049-47E70EBBF89E}"/>
              </a:ext>
            </a:extLst>
          </p:cNvPr>
          <p:cNvSpPr/>
          <p:nvPr/>
        </p:nvSpPr>
        <p:spPr>
          <a:xfrm>
            <a:off x="6479901" y="1430602"/>
            <a:ext cx="2539014" cy="292955"/>
          </a:xfrm>
          <a:prstGeom prst="roundRect">
            <a:avLst>
              <a:gd name="adj" fmla="val 50000"/>
            </a:avLst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r>
              <a:rPr lang="ko-KR" altLang="en-US" sz="1600" b="1" dirty="0">
                <a:solidFill>
                  <a:srgbClr val="FF0000"/>
                </a:solidFill>
              </a:rPr>
              <a:t>단계</a:t>
            </a:r>
          </a:p>
        </p:txBody>
      </p:sp>
      <p:sp>
        <p:nvSpPr>
          <p:cNvPr id="81" name="줄무늬가 있는 오른쪽 화살표[S] 40">
            <a:extLst>
              <a:ext uri="{FF2B5EF4-FFF2-40B4-BE49-F238E27FC236}">
                <a16:creationId xmlns:a16="http://schemas.microsoft.com/office/drawing/2014/main" id="{31B01F07-3223-4A3E-81B8-2263DDDE1E18}"/>
              </a:ext>
            </a:extLst>
          </p:cNvPr>
          <p:cNvSpPr/>
          <p:nvPr/>
        </p:nvSpPr>
        <p:spPr>
          <a:xfrm>
            <a:off x="4756557" y="3622309"/>
            <a:ext cx="843827" cy="760631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B6E6ED89-E209-435C-B3E5-B43FAA8CD6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651" y="4279668"/>
            <a:ext cx="1169018" cy="720000"/>
          </a:xfrm>
          <a:prstGeom prst="rect">
            <a:avLst/>
          </a:prstGeom>
        </p:spPr>
      </p:pic>
      <p:pic>
        <p:nvPicPr>
          <p:cNvPr id="83" name="Picture 64" descr="MCj04339180000[1]">
            <a:extLst>
              <a:ext uri="{FF2B5EF4-FFF2-40B4-BE49-F238E27FC236}">
                <a16:creationId xmlns:a16="http://schemas.microsoft.com/office/drawing/2014/main" id="{F7B7FC98-0B5D-4FA0-A21E-CA14B27D8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0857" y="4279668"/>
            <a:ext cx="667410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그래픽 83" descr="표식">
            <a:extLst>
              <a:ext uri="{FF2B5EF4-FFF2-40B4-BE49-F238E27FC236}">
                <a16:creationId xmlns:a16="http://schemas.microsoft.com/office/drawing/2014/main" id="{70456DFD-8C43-4DD4-889F-3A1628064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8267" y="4144565"/>
            <a:ext cx="720000" cy="7200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2D8535C-9821-4576-A91A-BEB884760005}"/>
              </a:ext>
            </a:extLst>
          </p:cNvPr>
          <p:cNvSpPr txBox="1"/>
          <p:nvPr/>
        </p:nvSpPr>
        <p:spPr>
          <a:xfrm>
            <a:off x="1049086" y="1847718"/>
            <a:ext cx="3526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ym typeface="Wingdings" panose="05000000000000000000" pitchFamily="2" charset="2"/>
              </a:rPr>
              <a:t>분리형 보정정보 생성 알고리즘 설계</a:t>
            </a:r>
            <a:r>
              <a:rPr lang="en-US" altLang="ko-KR" sz="1400" b="1" dirty="0">
                <a:sym typeface="Wingdings" panose="05000000000000000000" pitchFamily="2" charset="2"/>
              </a:rPr>
              <a:t> </a:t>
            </a:r>
            <a:endParaRPr lang="ko-KR" altLang="en-US" sz="14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ABB6B81-5008-47EA-9D51-7F58E375E623}"/>
              </a:ext>
            </a:extLst>
          </p:cNvPr>
          <p:cNvSpPr txBox="1"/>
          <p:nvPr/>
        </p:nvSpPr>
        <p:spPr>
          <a:xfrm>
            <a:off x="1049086" y="3576209"/>
            <a:ext cx="350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ym typeface="Wingdings" panose="05000000000000000000" pitchFamily="2" charset="2"/>
              </a:rPr>
              <a:t>시뮬레이션 데이터기반 성능 검증</a:t>
            </a:r>
            <a:endParaRPr lang="ko-KR" altLang="en-US" sz="1400" b="1" dirty="0"/>
          </a:p>
        </p:txBody>
      </p:sp>
      <p:pic>
        <p:nvPicPr>
          <p:cNvPr id="87" name="그래픽 86" descr="신문">
            <a:extLst>
              <a:ext uri="{FF2B5EF4-FFF2-40B4-BE49-F238E27FC236}">
                <a16:creationId xmlns:a16="http://schemas.microsoft.com/office/drawing/2014/main" id="{C6E645A4-BBAB-4675-869A-E1D2E9EDBD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2373" y="4279668"/>
            <a:ext cx="720000" cy="7200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36643C8-CE9B-4036-8517-8F7609C1EB0B}"/>
              </a:ext>
            </a:extLst>
          </p:cNvPr>
          <p:cNvSpPr txBox="1"/>
          <p:nvPr/>
        </p:nvSpPr>
        <p:spPr>
          <a:xfrm>
            <a:off x="1049085" y="3933682"/>
            <a:ext cx="8768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ym typeface="Wingdings" panose="05000000000000000000" pitchFamily="2" charset="2"/>
              </a:rPr>
              <a:t>위치 정보</a:t>
            </a:r>
            <a:endParaRPr lang="ko-KR" altLang="en-US" sz="105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55BC59-1CD1-4A95-9DCF-5832BB6274AC}"/>
              </a:ext>
            </a:extLst>
          </p:cNvPr>
          <p:cNvSpPr txBox="1"/>
          <p:nvPr/>
        </p:nvSpPr>
        <p:spPr>
          <a:xfrm>
            <a:off x="2122285" y="3933682"/>
            <a:ext cx="11690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ym typeface="Wingdings" panose="05000000000000000000" pitchFamily="2" charset="2"/>
              </a:rPr>
              <a:t>시뮬레이션 </a:t>
            </a:r>
            <a:r>
              <a:rPr lang="en-US" altLang="ko-KR" sz="1050" b="1" dirty="0">
                <a:sym typeface="Wingdings" panose="05000000000000000000" pitchFamily="2" charset="2"/>
              </a:rPr>
              <a:t>SW</a:t>
            </a:r>
            <a:endParaRPr lang="ko-KR" altLang="en-US" sz="105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A66CD0F-92E6-4F75-B0A6-FF72242E5838}"/>
              </a:ext>
            </a:extLst>
          </p:cNvPr>
          <p:cNvSpPr txBox="1"/>
          <p:nvPr/>
        </p:nvSpPr>
        <p:spPr>
          <a:xfrm>
            <a:off x="3404830" y="3933682"/>
            <a:ext cx="1391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ym typeface="Wingdings" panose="05000000000000000000" pitchFamily="2" charset="2"/>
              </a:rPr>
              <a:t>시뮬레이션 데이터</a:t>
            </a:r>
            <a:endParaRPr lang="ko-KR" altLang="en-US" sz="1050" b="1" dirty="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A4FD7D0-C5A5-464E-AD45-6209EFC45004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1925970" y="4060640"/>
            <a:ext cx="196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4A1A8E-F462-4E09-B128-40BF1A79D9EC}"/>
              </a:ext>
            </a:extLst>
          </p:cNvPr>
          <p:cNvCxnSpPr>
            <a:cxnSpLocks/>
            <a:stCxn id="89" idx="3"/>
            <a:endCxn id="90" idx="1"/>
          </p:cNvCxnSpPr>
          <p:nvPr/>
        </p:nvCxnSpPr>
        <p:spPr>
          <a:xfrm>
            <a:off x="3291303" y="4060640"/>
            <a:ext cx="1135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>
            <a:extLst>
              <a:ext uri="{FF2B5EF4-FFF2-40B4-BE49-F238E27FC236}">
                <a16:creationId xmlns:a16="http://schemas.microsoft.com/office/drawing/2014/main" id="{4D6EBE8B-E70A-4D52-A1D9-266181E45E9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9009" y="5198001"/>
            <a:ext cx="1387039" cy="1391003"/>
          </a:xfrm>
          <a:prstGeom prst="rect">
            <a:avLst/>
          </a:prstGeom>
        </p:spPr>
      </p:pic>
      <p:sp>
        <p:nvSpPr>
          <p:cNvPr id="94" name="직사각형 10">
            <a:extLst>
              <a:ext uri="{FF2B5EF4-FFF2-40B4-BE49-F238E27FC236}">
                <a16:creationId xmlns:a16="http://schemas.microsoft.com/office/drawing/2014/main" id="{3655D2E9-A359-4509-B7E5-D0FA52A31718}"/>
              </a:ext>
            </a:extLst>
          </p:cNvPr>
          <p:cNvSpPr/>
          <p:nvPr/>
        </p:nvSpPr>
        <p:spPr bwMode="auto">
          <a:xfrm>
            <a:off x="1623698" y="5288878"/>
            <a:ext cx="981253" cy="1265014"/>
          </a:xfrm>
          <a:custGeom>
            <a:avLst/>
            <a:gdLst>
              <a:gd name="connsiteX0" fmla="*/ 0 w 1828777"/>
              <a:gd name="connsiteY0" fmla="*/ 0 h 1503525"/>
              <a:gd name="connsiteX1" fmla="*/ 1828777 w 1828777"/>
              <a:gd name="connsiteY1" fmla="*/ 0 h 1503525"/>
              <a:gd name="connsiteX2" fmla="*/ 1828777 w 1828777"/>
              <a:gd name="connsiteY2" fmla="*/ 1503525 h 1503525"/>
              <a:gd name="connsiteX3" fmla="*/ 0 w 1828777"/>
              <a:gd name="connsiteY3" fmla="*/ 1503525 h 1503525"/>
              <a:gd name="connsiteX4" fmla="*/ 0 w 1828777"/>
              <a:gd name="connsiteY4" fmla="*/ 0 h 1503525"/>
              <a:gd name="connsiteX0" fmla="*/ 577048 w 2405825"/>
              <a:gd name="connsiteY0" fmla="*/ 0 h 2524457"/>
              <a:gd name="connsiteX1" fmla="*/ 2405825 w 2405825"/>
              <a:gd name="connsiteY1" fmla="*/ 0 h 2524457"/>
              <a:gd name="connsiteX2" fmla="*/ 2405825 w 2405825"/>
              <a:gd name="connsiteY2" fmla="*/ 1503525 h 2524457"/>
              <a:gd name="connsiteX3" fmla="*/ 0 w 2405825"/>
              <a:gd name="connsiteY3" fmla="*/ 2524457 h 2524457"/>
              <a:gd name="connsiteX4" fmla="*/ 577048 w 2405825"/>
              <a:gd name="connsiteY4" fmla="*/ 0 h 2524457"/>
              <a:gd name="connsiteX0" fmla="*/ 577048 w 2405825"/>
              <a:gd name="connsiteY0" fmla="*/ 0 h 2542213"/>
              <a:gd name="connsiteX1" fmla="*/ 2405825 w 2405825"/>
              <a:gd name="connsiteY1" fmla="*/ 0 h 2542213"/>
              <a:gd name="connsiteX2" fmla="*/ 1464792 w 2405825"/>
              <a:gd name="connsiteY2" fmla="*/ 2542213 h 2542213"/>
              <a:gd name="connsiteX3" fmla="*/ 0 w 2405825"/>
              <a:gd name="connsiteY3" fmla="*/ 2524457 h 2542213"/>
              <a:gd name="connsiteX4" fmla="*/ 577048 w 2405825"/>
              <a:gd name="connsiteY4" fmla="*/ 0 h 2542213"/>
              <a:gd name="connsiteX0" fmla="*/ 577048 w 2183884"/>
              <a:gd name="connsiteY0" fmla="*/ 0 h 2542213"/>
              <a:gd name="connsiteX1" fmla="*/ 2183884 w 2183884"/>
              <a:gd name="connsiteY1" fmla="*/ 834501 h 2542213"/>
              <a:gd name="connsiteX2" fmla="*/ 1464792 w 2183884"/>
              <a:gd name="connsiteY2" fmla="*/ 2542213 h 2542213"/>
              <a:gd name="connsiteX3" fmla="*/ 0 w 2183884"/>
              <a:gd name="connsiteY3" fmla="*/ 2524457 h 2542213"/>
              <a:gd name="connsiteX4" fmla="*/ 577048 w 2183884"/>
              <a:gd name="connsiteY4" fmla="*/ 0 h 2542213"/>
              <a:gd name="connsiteX0" fmla="*/ 577048 w 2183884"/>
              <a:gd name="connsiteY0" fmla="*/ 0 h 2524457"/>
              <a:gd name="connsiteX1" fmla="*/ 2183884 w 2183884"/>
              <a:gd name="connsiteY1" fmla="*/ 834501 h 2524457"/>
              <a:gd name="connsiteX2" fmla="*/ 1376016 w 2183884"/>
              <a:gd name="connsiteY2" fmla="*/ 2435681 h 2524457"/>
              <a:gd name="connsiteX3" fmla="*/ 0 w 2183884"/>
              <a:gd name="connsiteY3" fmla="*/ 2524457 h 2524457"/>
              <a:gd name="connsiteX4" fmla="*/ 577048 w 2183884"/>
              <a:gd name="connsiteY4" fmla="*/ 0 h 2524457"/>
              <a:gd name="connsiteX0" fmla="*/ 577048 w 2636645"/>
              <a:gd name="connsiteY0" fmla="*/ 372862 h 2897319"/>
              <a:gd name="connsiteX1" fmla="*/ 2636645 w 2636645"/>
              <a:gd name="connsiteY1" fmla="*/ 0 h 2897319"/>
              <a:gd name="connsiteX2" fmla="*/ 1376016 w 2636645"/>
              <a:gd name="connsiteY2" fmla="*/ 2808543 h 2897319"/>
              <a:gd name="connsiteX3" fmla="*/ 0 w 2636645"/>
              <a:gd name="connsiteY3" fmla="*/ 2897319 h 2897319"/>
              <a:gd name="connsiteX4" fmla="*/ 577048 w 2636645"/>
              <a:gd name="connsiteY4" fmla="*/ 372862 h 2897319"/>
              <a:gd name="connsiteX0" fmla="*/ 577048 w 2636645"/>
              <a:gd name="connsiteY0" fmla="*/ 372862 h 2897319"/>
              <a:gd name="connsiteX1" fmla="*/ 2636645 w 2636645"/>
              <a:gd name="connsiteY1" fmla="*/ 0 h 2897319"/>
              <a:gd name="connsiteX2" fmla="*/ 2423581 w 2636645"/>
              <a:gd name="connsiteY2" fmla="*/ 2124962 h 2897319"/>
              <a:gd name="connsiteX3" fmla="*/ 0 w 2636645"/>
              <a:gd name="connsiteY3" fmla="*/ 2897319 h 2897319"/>
              <a:gd name="connsiteX4" fmla="*/ 577048 w 2636645"/>
              <a:gd name="connsiteY4" fmla="*/ 372862 h 2897319"/>
              <a:gd name="connsiteX0" fmla="*/ 577048 w 2636645"/>
              <a:gd name="connsiteY0" fmla="*/ 372862 h 2897319"/>
              <a:gd name="connsiteX1" fmla="*/ 2636645 w 2636645"/>
              <a:gd name="connsiteY1" fmla="*/ 0 h 2897319"/>
              <a:gd name="connsiteX2" fmla="*/ 2352560 w 2636645"/>
              <a:gd name="connsiteY2" fmla="*/ 1654446 h 2897319"/>
              <a:gd name="connsiteX3" fmla="*/ 0 w 2636645"/>
              <a:gd name="connsiteY3" fmla="*/ 2897319 h 2897319"/>
              <a:gd name="connsiteX4" fmla="*/ 577048 w 2636645"/>
              <a:gd name="connsiteY4" fmla="*/ 372862 h 2897319"/>
              <a:gd name="connsiteX0" fmla="*/ 640203 w 2636645"/>
              <a:gd name="connsiteY0" fmla="*/ 341131 h 2897319"/>
              <a:gd name="connsiteX1" fmla="*/ 2636645 w 2636645"/>
              <a:gd name="connsiteY1" fmla="*/ 0 h 2897319"/>
              <a:gd name="connsiteX2" fmla="*/ 2352560 w 2636645"/>
              <a:gd name="connsiteY2" fmla="*/ 1654446 h 2897319"/>
              <a:gd name="connsiteX3" fmla="*/ 0 w 2636645"/>
              <a:gd name="connsiteY3" fmla="*/ 2897319 h 2897319"/>
              <a:gd name="connsiteX4" fmla="*/ 640203 w 2636645"/>
              <a:gd name="connsiteY4" fmla="*/ 341131 h 2897319"/>
              <a:gd name="connsiteX0" fmla="*/ 640203 w 2375002"/>
              <a:gd name="connsiteY0" fmla="*/ 1174072 h 3730260"/>
              <a:gd name="connsiteX1" fmla="*/ 2375002 w 2375002"/>
              <a:gd name="connsiteY1" fmla="*/ 0 h 3730260"/>
              <a:gd name="connsiteX2" fmla="*/ 2352560 w 2375002"/>
              <a:gd name="connsiteY2" fmla="*/ 2487387 h 3730260"/>
              <a:gd name="connsiteX3" fmla="*/ 0 w 2375002"/>
              <a:gd name="connsiteY3" fmla="*/ 3730260 h 3730260"/>
              <a:gd name="connsiteX4" fmla="*/ 640203 w 2375002"/>
              <a:gd name="connsiteY4" fmla="*/ 1174072 h 3730260"/>
              <a:gd name="connsiteX0" fmla="*/ 640203 w 2749536"/>
              <a:gd name="connsiteY0" fmla="*/ 1174072 h 3730260"/>
              <a:gd name="connsiteX1" fmla="*/ 2375002 w 2749536"/>
              <a:gd name="connsiteY1" fmla="*/ 0 h 3730260"/>
              <a:gd name="connsiteX2" fmla="*/ 2749536 w 2749536"/>
              <a:gd name="connsiteY2" fmla="*/ 2527051 h 3730260"/>
              <a:gd name="connsiteX3" fmla="*/ 0 w 2749536"/>
              <a:gd name="connsiteY3" fmla="*/ 3730260 h 3730260"/>
              <a:gd name="connsiteX4" fmla="*/ 640203 w 2749536"/>
              <a:gd name="connsiteY4" fmla="*/ 1174072 h 3730260"/>
              <a:gd name="connsiteX0" fmla="*/ 640203 w 2749536"/>
              <a:gd name="connsiteY0" fmla="*/ 1499316 h 4055504"/>
              <a:gd name="connsiteX1" fmla="*/ 1644206 w 2749536"/>
              <a:gd name="connsiteY1" fmla="*/ 0 h 4055504"/>
              <a:gd name="connsiteX2" fmla="*/ 2749536 w 2749536"/>
              <a:gd name="connsiteY2" fmla="*/ 2852295 h 4055504"/>
              <a:gd name="connsiteX3" fmla="*/ 0 w 2749536"/>
              <a:gd name="connsiteY3" fmla="*/ 4055504 h 4055504"/>
              <a:gd name="connsiteX4" fmla="*/ 640203 w 2749536"/>
              <a:gd name="connsiteY4" fmla="*/ 1499316 h 4055504"/>
              <a:gd name="connsiteX0" fmla="*/ 640203 w 2749536"/>
              <a:gd name="connsiteY0" fmla="*/ 1189938 h 3746126"/>
              <a:gd name="connsiteX1" fmla="*/ 2365980 w 2749536"/>
              <a:gd name="connsiteY1" fmla="*/ 0 h 3746126"/>
              <a:gd name="connsiteX2" fmla="*/ 2749536 w 2749536"/>
              <a:gd name="connsiteY2" fmla="*/ 2542917 h 3746126"/>
              <a:gd name="connsiteX3" fmla="*/ 0 w 2749536"/>
              <a:gd name="connsiteY3" fmla="*/ 3746126 h 3746126"/>
              <a:gd name="connsiteX4" fmla="*/ 640203 w 2749536"/>
              <a:gd name="connsiteY4" fmla="*/ 1189938 h 3746126"/>
              <a:gd name="connsiteX0" fmla="*/ 640203 w 3060688"/>
              <a:gd name="connsiteY0" fmla="*/ 341131 h 2897319"/>
              <a:gd name="connsiteX1" fmla="*/ 3060688 w 3060688"/>
              <a:gd name="connsiteY1" fmla="*/ 0 h 2897319"/>
              <a:gd name="connsiteX2" fmla="*/ 2749536 w 3060688"/>
              <a:gd name="connsiteY2" fmla="*/ 1694110 h 2897319"/>
              <a:gd name="connsiteX3" fmla="*/ 0 w 3060688"/>
              <a:gd name="connsiteY3" fmla="*/ 2897319 h 2897319"/>
              <a:gd name="connsiteX4" fmla="*/ 640203 w 3060688"/>
              <a:gd name="connsiteY4" fmla="*/ 341131 h 2897319"/>
              <a:gd name="connsiteX0" fmla="*/ 640203 w 2749536"/>
              <a:gd name="connsiteY0" fmla="*/ 1142341 h 3698529"/>
              <a:gd name="connsiteX1" fmla="*/ 2375002 w 2749536"/>
              <a:gd name="connsiteY1" fmla="*/ 0 h 3698529"/>
              <a:gd name="connsiteX2" fmla="*/ 2749536 w 2749536"/>
              <a:gd name="connsiteY2" fmla="*/ 2495320 h 3698529"/>
              <a:gd name="connsiteX3" fmla="*/ 0 w 2749536"/>
              <a:gd name="connsiteY3" fmla="*/ 3698529 h 3698529"/>
              <a:gd name="connsiteX4" fmla="*/ 640203 w 2749536"/>
              <a:gd name="connsiteY4" fmla="*/ 1142341 h 3698529"/>
              <a:gd name="connsiteX0" fmla="*/ 640203 w 2767580"/>
              <a:gd name="connsiteY0" fmla="*/ 1142341 h 3698529"/>
              <a:gd name="connsiteX1" fmla="*/ 2375002 w 2767580"/>
              <a:gd name="connsiteY1" fmla="*/ 0 h 3698529"/>
              <a:gd name="connsiteX2" fmla="*/ 2767580 w 2767580"/>
              <a:gd name="connsiteY2" fmla="*/ 2447723 h 3698529"/>
              <a:gd name="connsiteX3" fmla="*/ 0 w 2767580"/>
              <a:gd name="connsiteY3" fmla="*/ 3698529 h 3698529"/>
              <a:gd name="connsiteX4" fmla="*/ 640203 w 2767580"/>
              <a:gd name="connsiteY4" fmla="*/ 1142341 h 3698529"/>
              <a:gd name="connsiteX0" fmla="*/ 640203 w 2767580"/>
              <a:gd name="connsiteY0" fmla="*/ 1142341 h 3698529"/>
              <a:gd name="connsiteX1" fmla="*/ 2365980 w 2767580"/>
              <a:gd name="connsiteY1" fmla="*/ 0 h 3698529"/>
              <a:gd name="connsiteX2" fmla="*/ 2767580 w 2767580"/>
              <a:gd name="connsiteY2" fmla="*/ 2447723 h 3698529"/>
              <a:gd name="connsiteX3" fmla="*/ 0 w 2767580"/>
              <a:gd name="connsiteY3" fmla="*/ 3698529 h 3698529"/>
              <a:gd name="connsiteX4" fmla="*/ 640203 w 2767580"/>
              <a:gd name="connsiteY4" fmla="*/ 1142341 h 3698529"/>
              <a:gd name="connsiteX0" fmla="*/ 640203 w 2767580"/>
              <a:gd name="connsiteY0" fmla="*/ 1239566 h 3795754"/>
              <a:gd name="connsiteX1" fmla="*/ 2312863 w 2767580"/>
              <a:gd name="connsiteY1" fmla="*/ 0 h 3795754"/>
              <a:gd name="connsiteX2" fmla="*/ 2767580 w 2767580"/>
              <a:gd name="connsiteY2" fmla="*/ 2544948 h 3795754"/>
              <a:gd name="connsiteX3" fmla="*/ 0 w 2767580"/>
              <a:gd name="connsiteY3" fmla="*/ 3795754 h 3795754"/>
              <a:gd name="connsiteX4" fmla="*/ 640203 w 2767580"/>
              <a:gd name="connsiteY4" fmla="*/ 1239566 h 3795754"/>
              <a:gd name="connsiteX0" fmla="*/ 640203 w 2714464"/>
              <a:gd name="connsiteY0" fmla="*/ 1239566 h 3795754"/>
              <a:gd name="connsiteX1" fmla="*/ 2312863 w 2714464"/>
              <a:gd name="connsiteY1" fmla="*/ 0 h 3795754"/>
              <a:gd name="connsiteX2" fmla="*/ 2714464 w 2714464"/>
              <a:gd name="connsiteY2" fmla="*/ 2520641 h 3795754"/>
              <a:gd name="connsiteX3" fmla="*/ 0 w 2714464"/>
              <a:gd name="connsiteY3" fmla="*/ 3795754 h 3795754"/>
              <a:gd name="connsiteX4" fmla="*/ 640203 w 2714464"/>
              <a:gd name="connsiteY4" fmla="*/ 1239566 h 3795754"/>
              <a:gd name="connsiteX0" fmla="*/ 640203 w 2714464"/>
              <a:gd name="connsiteY0" fmla="*/ 1251719 h 3807907"/>
              <a:gd name="connsiteX1" fmla="*/ 2299584 w 2714464"/>
              <a:gd name="connsiteY1" fmla="*/ 0 h 3807907"/>
              <a:gd name="connsiteX2" fmla="*/ 2714464 w 2714464"/>
              <a:gd name="connsiteY2" fmla="*/ 2532794 h 3807907"/>
              <a:gd name="connsiteX3" fmla="*/ 0 w 2714464"/>
              <a:gd name="connsiteY3" fmla="*/ 3807907 h 3807907"/>
              <a:gd name="connsiteX4" fmla="*/ 640203 w 2714464"/>
              <a:gd name="connsiteY4" fmla="*/ 1251719 h 3807907"/>
              <a:gd name="connsiteX0" fmla="*/ 640203 w 2741022"/>
              <a:gd name="connsiteY0" fmla="*/ 1251719 h 3807907"/>
              <a:gd name="connsiteX1" fmla="*/ 2299584 w 2741022"/>
              <a:gd name="connsiteY1" fmla="*/ 0 h 3807907"/>
              <a:gd name="connsiteX2" fmla="*/ 2741022 w 2741022"/>
              <a:gd name="connsiteY2" fmla="*/ 2581406 h 3807907"/>
              <a:gd name="connsiteX3" fmla="*/ 0 w 2741022"/>
              <a:gd name="connsiteY3" fmla="*/ 3807907 h 3807907"/>
              <a:gd name="connsiteX4" fmla="*/ 640203 w 2741022"/>
              <a:gd name="connsiteY4" fmla="*/ 1251719 h 3807907"/>
              <a:gd name="connsiteX0" fmla="*/ 653481 w 2754300"/>
              <a:gd name="connsiteY0" fmla="*/ 1251719 h 3807907"/>
              <a:gd name="connsiteX1" fmla="*/ 2312862 w 2754300"/>
              <a:gd name="connsiteY1" fmla="*/ 0 h 3807907"/>
              <a:gd name="connsiteX2" fmla="*/ 2754300 w 2754300"/>
              <a:gd name="connsiteY2" fmla="*/ 2581406 h 3807907"/>
              <a:gd name="connsiteX3" fmla="*/ 0 w 2754300"/>
              <a:gd name="connsiteY3" fmla="*/ 3807907 h 3807907"/>
              <a:gd name="connsiteX4" fmla="*/ 653481 w 2754300"/>
              <a:gd name="connsiteY4" fmla="*/ 1251719 h 3807907"/>
              <a:gd name="connsiteX0" fmla="*/ 653481 w 2599655"/>
              <a:gd name="connsiteY0" fmla="*/ 1251719 h 3807907"/>
              <a:gd name="connsiteX1" fmla="*/ 2312862 w 2599655"/>
              <a:gd name="connsiteY1" fmla="*/ 0 h 3807907"/>
              <a:gd name="connsiteX2" fmla="*/ 2599655 w 2599655"/>
              <a:gd name="connsiteY2" fmla="*/ 2102369 h 3807907"/>
              <a:gd name="connsiteX3" fmla="*/ 0 w 2599655"/>
              <a:gd name="connsiteY3" fmla="*/ 3807907 h 3807907"/>
              <a:gd name="connsiteX4" fmla="*/ 653481 w 2599655"/>
              <a:gd name="connsiteY4" fmla="*/ 1251719 h 3807907"/>
              <a:gd name="connsiteX0" fmla="*/ 653481 w 2599655"/>
              <a:gd name="connsiteY0" fmla="*/ 1251719 h 3807907"/>
              <a:gd name="connsiteX1" fmla="*/ 2312862 w 2599655"/>
              <a:gd name="connsiteY1" fmla="*/ 0 h 3807907"/>
              <a:gd name="connsiteX2" fmla="*/ 2599655 w 2599655"/>
              <a:gd name="connsiteY2" fmla="*/ 2156805 h 3807907"/>
              <a:gd name="connsiteX3" fmla="*/ 0 w 2599655"/>
              <a:gd name="connsiteY3" fmla="*/ 3807907 h 3807907"/>
              <a:gd name="connsiteX4" fmla="*/ 653481 w 2599655"/>
              <a:gd name="connsiteY4" fmla="*/ 1251719 h 3807907"/>
              <a:gd name="connsiteX0" fmla="*/ 653481 w 2563968"/>
              <a:gd name="connsiteY0" fmla="*/ 1251719 h 3807907"/>
              <a:gd name="connsiteX1" fmla="*/ 2312862 w 2563968"/>
              <a:gd name="connsiteY1" fmla="*/ 0 h 3807907"/>
              <a:gd name="connsiteX2" fmla="*/ 2563968 w 2563968"/>
              <a:gd name="connsiteY2" fmla="*/ 2091482 h 3807907"/>
              <a:gd name="connsiteX3" fmla="*/ 0 w 2563968"/>
              <a:gd name="connsiteY3" fmla="*/ 3807907 h 3807907"/>
              <a:gd name="connsiteX4" fmla="*/ 653481 w 2563968"/>
              <a:gd name="connsiteY4" fmla="*/ 1251719 h 3807907"/>
              <a:gd name="connsiteX0" fmla="*/ 177650 w 2088137"/>
              <a:gd name="connsiteY0" fmla="*/ 1251719 h 2091482"/>
              <a:gd name="connsiteX1" fmla="*/ 1837031 w 2088137"/>
              <a:gd name="connsiteY1" fmla="*/ 0 h 2091482"/>
              <a:gd name="connsiteX2" fmla="*/ 2088137 w 2088137"/>
              <a:gd name="connsiteY2" fmla="*/ 2091482 h 2091482"/>
              <a:gd name="connsiteX3" fmla="*/ 0 w 2088137"/>
              <a:gd name="connsiteY3" fmla="*/ 2022405 h 2091482"/>
              <a:gd name="connsiteX4" fmla="*/ 177650 w 2088137"/>
              <a:gd name="connsiteY4" fmla="*/ 1251719 h 2091482"/>
              <a:gd name="connsiteX0" fmla="*/ 177650 w 2088137"/>
              <a:gd name="connsiteY0" fmla="*/ 631148 h 1470911"/>
              <a:gd name="connsiteX1" fmla="*/ 1004327 w 2088137"/>
              <a:gd name="connsiteY1" fmla="*/ 0 h 1470911"/>
              <a:gd name="connsiteX2" fmla="*/ 2088137 w 2088137"/>
              <a:gd name="connsiteY2" fmla="*/ 1470911 h 1470911"/>
              <a:gd name="connsiteX3" fmla="*/ 0 w 2088137"/>
              <a:gd name="connsiteY3" fmla="*/ 1401834 h 1470911"/>
              <a:gd name="connsiteX4" fmla="*/ 177650 w 2088137"/>
              <a:gd name="connsiteY4" fmla="*/ 631148 h 1470911"/>
              <a:gd name="connsiteX0" fmla="*/ 177650 w 1004327"/>
              <a:gd name="connsiteY0" fmla="*/ 631148 h 1841076"/>
              <a:gd name="connsiteX1" fmla="*/ 1004327 w 1004327"/>
              <a:gd name="connsiteY1" fmla="*/ 0 h 1841076"/>
              <a:gd name="connsiteX2" fmla="*/ 934246 w 1004327"/>
              <a:gd name="connsiteY2" fmla="*/ 1841076 h 1841076"/>
              <a:gd name="connsiteX3" fmla="*/ 0 w 1004327"/>
              <a:gd name="connsiteY3" fmla="*/ 1401834 h 1841076"/>
              <a:gd name="connsiteX4" fmla="*/ 177650 w 1004327"/>
              <a:gd name="connsiteY4" fmla="*/ 631148 h 1841076"/>
              <a:gd name="connsiteX0" fmla="*/ 177650 w 1004327"/>
              <a:gd name="connsiteY0" fmla="*/ 631148 h 1884625"/>
              <a:gd name="connsiteX1" fmla="*/ 1004327 w 1004327"/>
              <a:gd name="connsiteY1" fmla="*/ 0 h 1884625"/>
              <a:gd name="connsiteX2" fmla="*/ 946142 w 1004327"/>
              <a:gd name="connsiteY2" fmla="*/ 1884625 h 1884625"/>
              <a:gd name="connsiteX3" fmla="*/ 0 w 1004327"/>
              <a:gd name="connsiteY3" fmla="*/ 1401834 h 1884625"/>
              <a:gd name="connsiteX4" fmla="*/ 177650 w 1004327"/>
              <a:gd name="connsiteY4" fmla="*/ 631148 h 1884625"/>
              <a:gd name="connsiteX0" fmla="*/ 138006 w 1004327"/>
              <a:gd name="connsiteY0" fmla="*/ 482096 h 1884625"/>
              <a:gd name="connsiteX1" fmla="*/ 1004327 w 1004327"/>
              <a:gd name="connsiteY1" fmla="*/ 0 h 1884625"/>
              <a:gd name="connsiteX2" fmla="*/ 946142 w 1004327"/>
              <a:gd name="connsiteY2" fmla="*/ 1884625 h 1884625"/>
              <a:gd name="connsiteX3" fmla="*/ 0 w 1004327"/>
              <a:gd name="connsiteY3" fmla="*/ 1401834 h 1884625"/>
              <a:gd name="connsiteX4" fmla="*/ 138006 w 1004327"/>
              <a:gd name="connsiteY4" fmla="*/ 482096 h 1884625"/>
              <a:gd name="connsiteX0" fmla="*/ 129196 w 995517"/>
              <a:gd name="connsiteY0" fmla="*/ 482096 h 1884625"/>
              <a:gd name="connsiteX1" fmla="*/ 995517 w 995517"/>
              <a:gd name="connsiteY1" fmla="*/ 0 h 1884625"/>
              <a:gd name="connsiteX2" fmla="*/ 937332 w 995517"/>
              <a:gd name="connsiteY2" fmla="*/ 1884625 h 1884625"/>
              <a:gd name="connsiteX3" fmla="*/ 0 w 995517"/>
              <a:gd name="connsiteY3" fmla="*/ 1457196 h 1884625"/>
              <a:gd name="connsiteX4" fmla="*/ 129196 w 995517"/>
              <a:gd name="connsiteY4" fmla="*/ 482096 h 1884625"/>
              <a:gd name="connsiteX0" fmla="*/ 129196 w 995517"/>
              <a:gd name="connsiteY0" fmla="*/ 482096 h 1914436"/>
              <a:gd name="connsiteX1" fmla="*/ 995517 w 995517"/>
              <a:gd name="connsiteY1" fmla="*/ 0 h 1914436"/>
              <a:gd name="connsiteX2" fmla="*/ 928522 w 995517"/>
              <a:gd name="connsiteY2" fmla="*/ 1914436 h 1914436"/>
              <a:gd name="connsiteX3" fmla="*/ 0 w 995517"/>
              <a:gd name="connsiteY3" fmla="*/ 1457196 h 1914436"/>
              <a:gd name="connsiteX4" fmla="*/ 129196 w 995517"/>
              <a:gd name="connsiteY4" fmla="*/ 482096 h 1914436"/>
              <a:gd name="connsiteX0" fmla="*/ 129196 w 955873"/>
              <a:gd name="connsiteY0" fmla="*/ 499131 h 1931471"/>
              <a:gd name="connsiteX1" fmla="*/ 955873 w 955873"/>
              <a:gd name="connsiteY1" fmla="*/ 0 h 1931471"/>
              <a:gd name="connsiteX2" fmla="*/ 928522 w 955873"/>
              <a:gd name="connsiteY2" fmla="*/ 1931471 h 1931471"/>
              <a:gd name="connsiteX3" fmla="*/ 0 w 955873"/>
              <a:gd name="connsiteY3" fmla="*/ 1474231 h 1931471"/>
              <a:gd name="connsiteX4" fmla="*/ 129196 w 955873"/>
              <a:gd name="connsiteY4" fmla="*/ 499131 h 193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873" h="1931471">
                <a:moveTo>
                  <a:pt x="129196" y="499131"/>
                </a:moveTo>
                <a:lnTo>
                  <a:pt x="955873" y="0"/>
                </a:lnTo>
                <a:lnTo>
                  <a:pt x="928522" y="1931471"/>
                </a:lnTo>
                <a:lnTo>
                  <a:pt x="0" y="1474231"/>
                </a:lnTo>
                <a:lnTo>
                  <a:pt x="129196" y="499131"/>
                </a:lnTo>
                <a:close/>
              </a:path>
            </a:pathLst>
          </a:custGeom>
          <a:solidFill>
            <a:srgbClr val="00B050">
              <a:alpha val="200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286" b="1" u="sng"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95" name="Group 62">
            <a:extLst>
              <a:ext uri="{FF2B5EF4-FFF2-40B4-BE49-F238E27FC236}">
                <a16:creationId xmlns:a16="http://schemas.microsoft.com/office/drawing/2014/main" id="{5A3AE0F6-9E04-40C1-BD37-804CB7B095F1}"/>
              </a:ext>
            </a:extLst>
          </p:cNvPr>
          <p:cNvGrpSpPr>
            <a:grpSpLocks/>
          </p:cNvGrpSpPr>
          <p:nvPr/>
        </p:nvGrpSpPr>
        <p:grpSpPr bwMode="auto">
          <a:xfrm>
            <a:off x="1646666" y="5449950"/>
            <a:ext cx="261872" cy="290656"/>
            <a:chOff x="1067" y="3015"/>
            <a:chExt cx="831" cy="831"/>
          </a:xfrm>
        </p:grpSpPr>
        <p:pic>
          <p:nvPicPr>
            <p:cNvPr id="96" name="Picture 63" descr="안테나">
              <a:extLst>
                <a:ext uri="{FF2B5EF4-FFF2-40B4-BE49-F238E27FC236}">
                  <a16:creationId xmlns:a16="http://schemas.microsoft.com/office/drawing/2014/main" id="{7CB92355-2772-4D14-91AD-F844841874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" y="3077"/>
              <a:ext cx="343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64" descr="MCj04339180000[1]">
              <a:extLst>
                <a:ext uri="{FF2B5EF4-FFF2-40B4-BE49-F238E27FC236}">
                  <a16:creationId xmlns:a16="http://schemas.microsoft.com/office/drawing/2014/main" id="{C08B9752-5CA7-434F-8A94-3DF9BD54F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" y="3015"/>
              <a:ext cx="831" cy="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8" name="Group 62">
            <a:extLst>
              <a:ext uri="{FF2B5EF4-FFF2-40B4-BE49-F238E27FC236}">
                <a16:creationId xmlns:a16="http://schemas.microsoft.com/office/drawing/2014/main" id="{A29F0508-8FB4-4CA5-9027-89ADDD7DAE9A}"/>
              </a:ext>
            </a:extLst>
          </p:cNvPr>
          <p:cNvGrpSpPr>
            <a:grpSpLocks/>
          </p:cNvGrpSpPr>
          <p:nvPr/>
        </p:nvGrpSpPr>
        <p:grpSpPr bwMode="auto">
          <a:xfrm>
            <a:off x="2488617" y="5135304"/>
            <a:ext cx="261872" cy="290656"/>
            <a:chOff x="1067" y="3015"/>
            <a:chExt cx="831" cy="831"/>
          </a:xfrm>
        </p:grpSpPr>
        <p:pic>
          <p:nvPicPr>
            <p:cNvPr id="99" name="Picture 63" descr="안테나">
              <a:extLst>
                <a:ext uri="{FF2B5EF4-FFF2-40B4-BE49-F238E27FC236}">
                  <a16:creationId xmlns:a16="http://schemas.microsoft.com/office/drawing/2014/main" id="{AD0AB2A1-20E8-4873-88AF-49FD570BF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" y="3077"/>
              <a:ext cx="343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0" name="Picture 64" descr="MCj04339180000[1]">
              <a:extLst>
                <a:ext uri="{FF2B5EF4-FFF2-40B4-BE49-F238E27FC236}">
                  <a16:creationId xmlns:a16="http://schemas.microsoft.com/office/drawing/2014/main" id="{0BF316B4-05CC-4831-B15A-8AA887BF0C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" y="3015"/>
              <a:ext cx="831" cy="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1" name="Group 62">
            <a:extLst>
              <a:ext uri="{FF2B5EF4-FFF2-40B4-BE49-F238E27FC236}">
                <a16:creationId xmlns:a16="http://schemas.microsoft.com/office/drawing/2014/main" id="{8AEE1CFE-7B71-41D8-869D-D3C2611820ED}"/>
              </a:ext>
            </a:extLst>
          </p:cNvPr>
          <p:cNvGrpSpPr>
            <a:grpSpLocks/>
          </p:cNvGrpSpPr>
          <p:nvPr/>
        </p:nvGrpSpPr>
        <p:grpSpPr bwMode="auto">
          <a:xfrm>
            <a:off x="1509876" y="6088582"/>
            <a:ext cx="261872" cy="290656"/>
            <a:chOff x="1067" y="3015"/>
            <a:chExt cx="831" cy="831"/>
          </a:xfrm>
        </p:grpSpPr>
        <p:pic>
          <p:nvPicPr>
            <p:cNvPr id="102" name="Picture 63" descr="안테나">
              <a:extLst>
                <a:ext uri="{FF2B5EF4-FFF2-40B4-BE49-F238E27FC236}">
                  <a16:creationId xmlns:a16="http://schemas.microsoft.com/office/drawing/2014/main" id="{55D2FEA4-3539-4484-BA91-76828EB89E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" y="3077"/>
              <a:ext cx="343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" name="Picture 64" descr="MCj04339180000[1]">
              <a:extLst>
                <a:ext uri="{FF2B5EF4-FFF2-40B4-BE49-F238E27FC236}">
                  <a16:creationId xmlns:a16="http://schemas.microsoft.com/office/drawing/2014/main" id="{DFD2BED7-4D70-45B2-893A-1EDE438B0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" y="3015"/>
              <a:ext cx="831" cy="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5" name="Group 62">
            <a:extLst>
              <a:ext uri="{FF2B5EF4-FFF2-40B4-BE49-F238E27FC236}">
                <a16:creationId xmlns:a16="http://schemas.microsoft.com/office/drawing/2014/main" id="{40BAA8B1-5420-408A-9937-09C5503115D1}"/>
              </a:ext>
            </a:extLst>
          </p:cNvPr>
          <p:cNvGrpSpPr>
            <a:grpSpLocks/>
          </p:cNvGrpSpPr>
          <p:nvPr/>
        </p:nvGrpSpPr>
        <p:grpSpPr bwMode="auto">
          <a:xfrm>
            <a:off x="2433699" y="6353349"/>
            <a:ext cx="261872" cy="290656"/>
            <a:chOff x="1067" y="3015"/>
            <a:chExt cx="831" cy="831"/>
          </a:xfrm>
        </p:grpSpPr>
        <p:pic>
          <p:nvPicPr>
            <p:cNvPr id="106" name="Picture 63" descr="안테나">
              <a:extLst>
                <a:ext uri="{FF2B5EF4-FFF2-40B4-BE49-F238E27FC236}">
                  <a16:creationId xmlns:a16="http://schemas.microsoft.com/office/drawing/2014/main" id="{990798E5-7E30-4E29-AA6E-D76DD022E4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" y="3077"/>
              <a:ext cx="343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7" name="Picture 64" descr="MCj04339180000[1]">
              <a:extLst>
                <a:ext uri="{FF2B5EF4-FFF2-40B4-BE49-F238E27FC236}">
                  <a16:creationId xmlns:a16="http://schemas.microsoft.com/office/drawing/2014/main" id="{1B63C8FB-AA6C-417C-BA6A-5AE2E13768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" y="3015"/>
              <a:ext cx="831" cy="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8" name="타원 107">
            <a:extLst>
              <a:ext uri="{FF2B5EF4-FFF2-40B4-BE49-F238E27FC236}">
                <a16:creationId xmlns:a16="http://schemas.microsoft.com/office/drawing/2014/main" id="{4F479C9B-379B-4B75-BE37-D4B3629BFE35}"/>
              </a:ext>
            </a:extLst>
          </p:cNvPr>
          <p:cNvSpPr/>
          <p:nvPr/>
        </p:nvSpPr>
        <p:spPr>
          <a:xfrm>
            <a:off x="2071969" y="6039203"/>
            <a:ext cx="261171" cy="2241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05BC710-2E7F-47F8-8ADD-B2C96F9A387A}"/>
              </a:ext>
            </a:extLst>
          </p:cNvPr>
          <p:cNvSpPr txBox="1"/>
          <p:nvPr/>
        </p:nvSpPr>
        <p:spPr>
          <a:xfrm>
            <a:off x="1906315" y="6209118"/>
            <a:ext cx="609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</a:rPr>
              <a:t>User</a:t>
            </a:r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36CA9B88-BBDB-45BC-8E4D-20CEAE0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0737" y="5170554"/>
            <a:ext cx="1423271" cy="1438229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3676F039-87C7-4CCA-B104-CF13D082E343}"/>
              </a:ext>
            </a:extLst>
          </p:cNvPr>
          <p:cNvSpPr txBox="1"/>
          <p:nvPr/>
        </p:nvSpPr>
        <p:spPr>
          <a:xfrm>
            <a:off x="3824257" y="6040701"/>
            <a:ext cx="609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5cm</a:t>
            </a:r>
            <a:endParaRPr lang="ko-KR" altLang="en-US" sz="1100" b="1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D0EA523-4929-444E-9E00-2A93F1B86F02}"/>
              </a:ext>
            </a:extLst>
          </p:cNvPr>
          <p:cNvSpPr/>
          <p:nvPr/>
        </p:nvSpPr>
        <p:spPr>
          <a:xfrm>
            <a:off x="1489131" y="5067038"/>
            <a:ext cx="699506" cy="29018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 anchorCtr="0"/>
          <a:lstStyle/>
          <a:p>
            <a:pPr algn="ctr">
              <a:defRPr/>
            </a:pPr>
            <a:r>
              <a:rPr lang="en-US" altLang="ko-KR" sz="1000" b="1" kern="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50km </a:t>
            </a:r>
          </a:p>
          <a:p>
            <a:pPr algn="ctr">
              <a:defRPr/>
            </a:pPr>
            <a:r>
              <a:rPr lang="ko-KR" altLang="en-US" sz="1000" b="1" kern="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네트워크</a:t>
            </a:r>
            <a:endParaRPr lang="en-US" altLang="ko-KR" sz="1000" b="1" kern="0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7B146F5-BC53-4F80-8C14-7A7C257996E1}"/>
              </a:ext>
            </a:extLst>
          </p:cNvPr>
          <p:cNvSpPr/>
          <p:nvPr/>
        </p:nvSpPr>
        <p:spPr>
          <a:xfrm>
            <a:off x="2130961" y="2309083"/>
            <a:ext cx="2354061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기존 </a:t>
            </a:r>
            <a:r>
              <a:rPr lang="en-US" altLang="ko-KR" sz="1100" b="1" dirty="0">
                <a:solidFill>
                  <a:schemeClr val="bg1"/>
                </a:solidFill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</a:rPr>
              <a:t>전리층 </a:t>
            </a:r>
            <a:r>
              <a:rPr lang="en-US" altLang="ko-KR" sz="1100" b="1" dirty="0">
                <a:solidFill>
                  <a:schemeClr val="bg1"/>
                </a:solidFill>
              </a:rPr>
              <a:t>+ </a:t>
            </a:r>
            <a:r>
              <a:rPr lang="ko-KR" altLang="en-US" sz="1100" b="1" dirty="0" err="1">
                <a:solidFill>
                  <a:schemeClr val="bg1"/>
                </a:solidFill>
              </a:rPr>
              <a:t>비전리층</a:t>
            </a:r>
            <a:r>
              <a:rPr lang="en-US" altLang="ko-KR" sz="1100" b="1" dirty="0">
                <a:solidFill>
                  <a:schemeClr val="bg1"/>
                </a:solidFill>
              </a:rPr>
              <a:t>)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16B9A39-88D9-48A8-B853-F3CD11254DAD}"/>
              </a:ext>
            </a:extLst>
          </p:cNvPr>
          <p:cNvSpPr/>
          <p:nvPr/>
        </p:nvSpPr>
        <p:spPr>
          <a:xfrm>
            <a:off x="2128257" y="2728322"/>
            <a:ext cx="1065455" cy="216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전리층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0DA1E35-11D1-4226-82EC-A376E0576CA9}"/>
              </a:ext>
            </a:extLst>
          </p:cNvPr>
          <p:cNvSpPr/>
          <p:nvPr/>
        </p:nvSpPr>
        <p:spPr>
          <a:xfrm>
            <a:off x="3291304" y="2728322"/>
            <a:ext cx="1191014" cy="216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/>
              <a:t>비전리층</a:t>
            </a:r>
            <a:endParaRPr lang="ko-KR" altLang="en-US" sz="1100" b="1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10230A1-6EFF-43AD-BADE-788DE5BD6D20}"/>
              </a:ext>
            </a:extLst>
          </p:cNvPr>
          <p:cNvSpPr/>
          <p:nvPr/>
        </p:nvSpPr>
        <p:spPr>
          <a:xfrm>
            <a:off x="2128257" y="3192625"/>
            <a:ext cx="1059583" cy="216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전리층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B8B8C2C-9A88-4BD3-9BB6-5D4E387E8664}"/>
              </a:ext>
            </a:extLst>
          </p:cNvPr>
          <p:cNvSpPr/>
          <p:nvPr/>
        </p:nvSpPr>
        <p:spPr>
          <a:xfrm>
            <a:off x="3258468" y="3192625"/>
            <a:ext cx="669523" cy="216000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/>
              <a:t>대류층</a:t>
            </a:r>
            <a:endParaRPr lang="ko-KR" altLang="en-US" sz="1100" b="1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CEEB85-F151-4726-A18C-B63BC4CBF026}"/>
              </a:ext>
            </a:extLst>
          </p:cNvPr>
          <p:cNvSpPr/>
          <p:nvPr/>
        </p:nvSpPr>
        <p:spPr>
          <a:xfrm>
            <a:off x="3998620" y="3192625"/>
            <a:ext cx="483698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궤도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4F5F10F-04BA-4827-AAFB-7A37D8289E12}"/>
              </a:ext>
            </a:extLst>
          </p:cNvPr>
          <p:cNvCxnSpPr>
            <a:cxnSpLocks/>
            <a:stCxn id="113" idx="2"/>
          </p:cNvCxnSpPr>
          <p:nvPr/>
        </p:nvCxnSpPr>
        <p:spPr>
          <a:xfrm flipH="1">
            <a:off x="2734334" y="2525083"/>
            <a:ext cx="573658" cy="18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1BC68DE9-A317-415B-AD5D-51D74967F790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3307992" y="2525083"/>
            <a:ext cx="633613" cy="18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C08746D-7FFA-4722-990F-9CB962F143B6}"/>
              </a:ext>
            </a:extLst>
          </p:cNvPr>
          <p:cNvCxnSpPr>
            <a:cxnSpLocks/>
            <a:stCxn id="115" idx="2"/>
            <a:endCxn id="117" idx="0"/>
          </p:cNvCxnSpPr>
          <p:nvPr/>
        </p:nvCxnSpPr>
        <p:spPr>
          <a:xfrm flipH="1">
            <a:off x="3593230" y="2944322"/>
            <a:ext cx="293581" cy="2483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4A3012BC-87C2-45B6-8C06-A14CD8E34255}"/>
              </a:ext>
            </a:extLst>
          </p:cNvPr>
          <p:cNvCxnSpPr>
            <a:cxnSpLocks/>
            <a:stCxn id="115" idx="2"/>
            <a:endCxn id="118" idx="0"/>
          </p:cNvCxnSpPr>
          <p:nvPr/>
        </p:nvCxnSpPr>
        <p:spPr>
          <a:xfrm>
            <a:off x="3886811" y="2944322"/>
            <a:ext cx="353658" cy="2483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화살표: 오른쪽으로 구부러짐 128">
            <a:extLst>
              <a:ext uri="{FF2B5EF4-FFF2-40B4-BE49-F238E27FC236}">
                <a16:creationId xmlns:a16="http://schemas.microsoft.com/office/drawing/2014/main" id="{70C433F7-AEEA-4689-A022-D10BB4AEF06A}"/>
              </a:ext>
            </a:extLst>
          </p:cNvPr>
          <p:cNvSpPr/>
          <p:nvPr/>
        </p:nvSpPr>
        <p:spPr>
          <a:xfrm>
            <a:off x="1838712" y="2367826"/>
            <a:ext cx="222069" cy="492125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9916A7F-9E12-49A3-907E-5929E34304E7}"/>
              </a:ext>
            </a:extLst>
          </p:cNvPr>
          <p:cNvSpPr txBox="1"/>
          <p:nvPr/>
        </p:nvSpPr>
        <p:spPr>
          <a:xfrm>
            <a:off x="1066581" y="2476926"/>
            <a:ext cx="858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ym typeface="Wingdings" panose="05000000000000000000" pitchFamily="2" charset="2"/>
              </a:rPr>
              <a:t>주파수 조합</a:t>
            </a:r>
            <a:endParaRPr lang="ko-KR" altLang="en-US" sz="900" b="1" dirty="0"/>
          </a:p>
        </p:txBody>
      </p:sp>
      <p:sp>
        <p:nvSpPr>
          <p:cNvPr id="131" name="화살표: 오른쪽으로 구부러짐 130">
            <a:extLst>
              <a:ext uri="{FF2B5EF4-FFF2-40B4-BE49-F238E27FC236}">
                <a16:creationId xmlns:a16="http://schemas.microsoft.com/office/drawing/2014/main" id="{8BB1407D-3C45-4B5B-8DC9-D25677BB7D8B}"/>
              </a:ext>
            </a:extLst>
          </p:cNvPr>
          <p:cNvSpPr/>
          <p:nvPr/>
        </p:nvSpPr>
        <p:spPr>
          <a:xfrm>
            <a:off x="1838712" y="2892358"/>
            <a:ext cx="222069" cy="492125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DFD5D4B-8671-4200-96B4-8CB6858220F9}"/>
              </a:ext>
            </a:extLst>
          </p:cNvPr>
          <p:cNvSpPr txBox="1"/>
          <p:nvPr/>
        </p:nvSpPr>
        <p:spPr>
          <a:xfrm>
            <a:off x="1075759" y="3004985"/>
            <a:ext cx="75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ym typeface="Wingdings" panose="05000000000000000000" pitchFamily="2" charset="2"/>
              </a:rPr>
              <a:t>정밀 궤도</a:t>
            </a:r>
            <a:endParaRPr lang="ko-KR" altLang="en-US" sz="900" b="1" dirty="0"/>
          </a:p>
        </p:txBody>
      </p:sp>
      <p:pic>
        <p:nvPicPr>
          <p:cNvPr id="133" name="그래픽 132" descr="비">
            <a:extLst>
              <a:ext uri="{FF2B5EF4-FFF2-40B4-BE49-F238E27FC236}">
                <a16:creationId xmlns:a16="http://schemas.microsoft.com/office/drawing/2014/main" id="{B21120AD-72AF-4641-B368-7230AF7173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74614" y="5581117"/>
            <a:ext cx="472844" cy="472844"/>
          </a:xfrm>
          <a:prstGeom prst="rect">
            <a:avLst/>
          </a:prstGeom>
        </p:spPr>
      </p:pic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67F61F56-4CD0-4083-9ACB-9374EA9DF80E}"/>
              </a:ext>
            </a:extLst>
          </p:cNvPr>
          <p:cNvGrpSpPr/>
          <p:nvPr/>
        </p:nvGrpSpPr>
        <p:grpSpPr>
          <a:xfrm>
            <a:off x="5579147" y="3481663"/>
            <a:ext cx="4434331" cy="3395312"/>
            <a:chOff x="4562008" y="1088957"/>
            <a:chExt cx="4434331" cy="3395312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134184E8-05BD-4705-A3EE-3C98EF2829A1}"/>
                </a:ext>
              </a:extLst>
            </p:cNvPr>
            <p:cNvSpPr/>
            <p:nvPr/>
          </p:nvSpPr>
          <p:spPr>
            <a:xfrm>
              <a:off x="4818561" y="2452993"/>
              <a:ext cx="3917717" cy="17492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6" name="Picture 8" descr="Gps satellites yellow color with solar panels. isometric view. wireless technology. navigation system. flat 3d vector illustration.">
              <a:extLst>
                <a:ext uri="{FF2B5EF4-FFF2-40B4-BE49-F238E27FC236}">
                  <a16:creationId xmlns:a16="http://schemas.microsoft.com/office/drawing/2014/main" id="{9071DA2D-525D-4BDA-B585-D286CBED7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85" b="89617" l="2077" r="95527">
                          <a14:foregroundMark x1="6550" y1="66933" x2="6550" y2="66933"/>
                          <a14:foregroundMark x1="2077" y1="68530" x2="2077" y2="68530"/>
                          <a14:foregroundMark x1="92013" y1="32109" x2="92013" y2="32109"/>
                          <a14:foregroundMark x1="95527" y1="32748" x2="95527" y2="327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526" y="112333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10" descr="Galileo II 3D Model">
              <a:extLst>
                <a:ext uri="{FF2B5EF4-FFF2-40B4-BE49-F238E27FC236}">
                  <a16:creationId xmlns:a16="http://schemas.microsoft.com/office/drawing/2014/main" id="{46EB0533-07AF-4594-AAF2-90ABDBBF0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2438" r="98500">
                          <a14:foregroundMark x1="2438" y1="65833" x2="2438" y2="65833"/>
                          <a14:foregroundMark x1="92000" y1="30333" x2="92000" y2="30333"/>
                          <a14:foregroundMark x1="95438" y1="28667" x2="95438" y2="28667"/>
                          <a14:foregroundMark x1="98500" y1="27917" x2="98500" y2="279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980082" flipV="1">
              <a:off x="6562312" y="1088957"/>
              <a:ext cx="628734" cy="647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12" descr="Chinese Navigation Satellite Systems | SpringerLink">
              <a:extLst>
                <a:ext uri="{FF2B5EF4-FFF2-40B4-BE49-F238E27FC236}">
                  <a16:creationId xmlns:a16="http://schemas.microsoft.com/office/drawing/2014/main" id="{C816804A-6B1E-4F97-9775-E8F8CD70DF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375" b="89844" l="7143" r="95143">
                          <a14:foregroundMark x1="7143" y1="37500" x2="7143" y2="37500"/>
                          <a14:foregroundMark x1="92857" y1="79688" x2="92857" y2="79688"/>
                          <a14:foregroundMark x1="95143" y1="75781" x2="95143" y2="757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919745">
              <a:off x="5491984" y="1213717"/>
              <a:ext cx="809656" cy="296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4" descr="Power Spectral Density of Galileo and GPS signals in L1, including... |  Download Scientific Diagram">
              <a:extLst>
                <a:ext uri="{FF2B5EF4-FFF2-40B4-BE49-F238E27FC236}">
                  <a16:creationId xmlns:a16="http://schemas.microsoft.com/office/drawing/2014/main" id="{F1521AA3-3B9C-45CA-908E-FF0F56B704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email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1622" r="97838">
                          <a14:foregroundMark x1="2162" y1="63889" x2="2162" y2="63889"/>
                          <a14:foregroundMark x1="97838" y1="74074" x2="97838" y2="740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032692" y="1526545"/>
              <a:ext cx="770211" cy="450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42195D-5EB6-4FE2-9CD8-AD668364F5B4}"/>
                </a:ext>
              </a:extLst>
            </p:cNvPr>
            <p:cNvSpPr txBox="1"/>
            <p:nvPr/>
          </p:nvSpPr>
          <p:spPr>
            <a:xfrm>
              <a:off x="7985399" y="1997625"/>
              <a:ext cx="90207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sz="1200" b="1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live signals</a:t>
              </a:r>
              <a:endParaRPr lang="ko-Kore-KR" altLang="en-US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7EB7D28-EA91-4444-BA23-8876E238ACA2}"/>
                </a:ext>
              </a:extLst>
            </p:cNvPr>
            <p:cNvSpPr/>
            <p:nvPr/>
          </p:nvSpPr>
          <p:spPr>
            <a:xfrm>
              <a:off x="8021139" y="2043383"/>
              <a:ext cx="762267" cy="179968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06D3610E-EBD1-4633-A2A6-89FC61A25AEC}"/>
                </a:ext>
              </a:extLst>
            </p:cNvPr>
            <p:cNvSpPr/>
            <p:nvPr/>
          </p:nvSpPr>
          <p:spPr>
            <a:xfrm>
              <a:off x="6153296" y="1778625"/>
              <a:ext cx="721384" cy="391318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43" name="Picture 14" descr="현대 탐색 위성 Glonass 로열티 무료 사진, 그림, 이미지 그리고 스톡포토그래피. Image 12351974.">
              <a:extLst>
                <a:ext uri="{FF2B5EF4-FFF2-40B4-BE49-F238E27FC236}">
                  <a16:creationId xmlns:a16="http://schemas.microsoft.com/office/drawing/2014/main" id="{D6CAFE8E-B9A7-4E98-AAC3-EEF6F7AD6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email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7101" b="89941" l="6889" r="95556">
                          <a14:foregroundMark x1="8889" y1="66568" x2="7111" y2="82544"/>
                          <a14:foregroundMark x1="33556" y1="82840" x2="33778" y2="80473"/>
                          <a14:foregroundMark x1="32000" y1="86391" x2="34000" y2="79290"/>
                          <a14:foregroundMark x1="34889" y1="80178" x2="34889" y2="80178"/>
                          <a14:foregroundMark x1="34889" y1="80178" x2="36000" y2="82840"/>
                          <a14:foregroundMark x1="35556" y1="80178" x2="36667" y2="84320"/>
                          <a14:foregroundMark x1="36667" y1="80769" x2="37556" y2="83432"/>
                          <a14:foregroundMark x1="90667" y1="28107" x2="92444" y2="38462"/>
                          <a14:foregroundMark x1="84889" y1="7101" x2="86222" y2="9467"/>
                          <a14:foregroundMark x1="95333" y1="36391" x2="95556" y2="38166"/>
                          <a14:foregroundMark x1="95556" y1="37870" x2="95556" y2="378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3835548">
              <a:off x="7219385" y="1309159"/>
              <a:ext cx="612453" cy="460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4" name="구부러진 연결선[U] 7193">
              <a:extLst>
                <a:ext uri="{FF2B5EF4-FFF2-40B4-BE49-F238E27FC236}">
                  <a16:creationId xmlns:a16="http://schemas.microsoft.com/office/drawing/2014/main" id="{12A78CDF-230E-4257-8994-1A64156D8721}"/>
                </a:ext>
              </a:extLst>
            </p:cNvPr>
            <p:cNvCxnSpPr>
              <a:cxnSpLocks/>
              <a:stCxn id="142" idx="6"/>
            </p:cNvCxnSpPr>
            <p:nvPr/>
          </p:nvCxnSpPr>
          <p:spPr>
            <a:xfrm>
              <a:off x="6874680" y="1974284"/>
              <a:ext cx="1135276" cy="200961"/>
            </a:xfrm>
            <a:prstGeom prst="curvedConnector3">
              <a:avLst>
                <a:gd name="adj1" fmla="val 5000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DD7BD11-C61A-40D9-9266-752DAB50FC51}"/>
                </a:ext>
              </a:extLst>
            </p:cNvPr>
            <p:cNvGrpSpPr/>
            <p:nvPr/>
          </p:nvGrpSpPr>
          <p:grpSpPr>
            <a:xfrm>
              <a:off x="4562008" y="2599408"/>
              <a:ext cx="689137" cy="1035451"/>
              <a:chOff x="4361688" y="2272303"/>
              <a:chExt cx="689137" cy="1035451"/>
            </a:xfrm>
          </p:grpSpPr>
          <p:pic>
            <p:nvPicPr>
              <p:cNvPr id="168" name="그림 167">
                <a:extLst>
                  <a:ext uri="{FF2B5EF4-FFF2-40B4-BE49-F238E27FC236}">
                    <a16:creationId xmlns:a16="http://schemas.microsoft.com/office/drawing/2014/main" id="{522EA16D-276E-4D51-BC8C-92B815673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email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9901" b="95050" l="9639" r="89157">
                            <a14:foregroundMark x1="26506" y1="47525" x2="26506" y2="46535"/>
                            <a14:foregroundMark x1="40964" y1="31683" x2="40964" y2="31683"/>
                            <a14:foregroundMark x1="40964" y1="20792" x2="40964" y2="20792"/>
                            <a14:foregroundMark x1="27711" y1="18812" x2="27711" y2="18812"/>
                            <a14:foregroundMark x1="53012" y1="92079" x2="53012" y2="92079"/>
                            <a14:foregroundMark x1="45783" y1="95050" x2="45783" y2="95050"/>
                            <a14:backgroundMark x1="21687" y1="49505" x2="21687" y2="495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86659" y="2272303"/>
                <a:ext cx="564166" cy="688007"/>
              </a:xfrm>
              <a:prstGeom prst="rect">
                <a:avLst/>
              </a:prstGeom>
            </p:spPr>
          </p:pic>
          <p:pic>
            <p:nvPicPr>
              <p:cNvPr id="169" name="Picture 64" descr="MCj04339180000[1]">
                <a:extLst>
                  <a:ext uri="{FF2B5EF4-FFF2-40B4-BE49-F238E27FC236}">
                    <a16:creationId xmlns:a16="http://schemas.microsoft.com/office/drawing/2014/main" id="{B709E499-E1A5-4C24-BB27-FE231680E9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1688" y="2596058"/>
                <a:ext cx="659710" cy="7116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E1DA2EA-7948-46AB-9B8B-7DA31AAFB385}"/>
                </a:ext>
              </a:extLst>
            </p:cNvPr>
            <p:cNvGrpSpPr/>
            <p:nvPr/>
          </p:nvGrpSpPr>
          <p:grpSpPr>
            <a:xfrm>
              <a:off x="6115109" y="1756898"/>
              <a:ext cx="689137" cy="1035451"/>
              <a:chOff x="4361688" y="2272303"/>
              <a:chExt cx="689137" cy="1035451"/>
            </a:xfrm>
          </p:grpSpPr>
          <p:pic>
            <p:nvPicPr>
              <p:cNvPr id="166" name="그림 165">
                <a:extLst>
                  <a:ext uri="{FF2B5EF4-FFF2-40B4-BE49-F238E27FC236}">
                    <a16:creationId xmlns:a16="http://schemas.microsoft.com/office/drawing/2014/main" id="{76928A58-DC03-4551-A3E4-38AE954CA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email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9901" b="95050" l="9639" r="89157">
                            <a14:foregroundMark x1="26506" y1="47525" x2="26506" y2="46535"/>
                            <a14:foregroundMark x1="40964" y1="31683" x2="40964" y2="31683"/>
                            <a14:foregroundMark x1="40964" y1="20792" x2="40964" y2="20792"/>
                            <a14:foregroundMark x1="27711" y1="18812" x2="27711" y2="18812"/>
                            <a14:foregroundMark x1="53012" y1="92079" x2="53012" y2="92079"/>
                            <a14:foregroundMark x1="45783" y1="95050" x2="45783" y2="95050"/>
                            <a14:backgroundMark x1="21687" y1="49505" x2="21687" y2="495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86659" y="2272303"/>
                <a:ext cx="564166" cy="688007"/>
              </a:xfrm>
              <a:prstGeom prst="rect">
                <a:avLst/>
              </a:prstGeom>
            </p:spPr>
          </p:pic>
          <p:pic>
            <p:nvPicPr>
              <p:cNvPr id="167" name="Picture 64" descr="MCj04339180000[1]">
                <a:extLst>
                  <a:ext uri="{FF2B5EF4-FFF2-40B4-BE49-F238E27FC236}">
                    <a16:creationId xmlns:a16="http://schemas.microsoft.com/office/drawing/2014/main" id="{207FD7C3-D6DF-4502-9AC6-54065380B0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1688" y="2596058"/>
                <a:ext cx="659710" cy="7116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9C10FBA4-7EB4-404E-859F-29AB29EEB23B}"/>
                </a:ext>
              </a:extLst>
            </p:cNvPr>
            <p:cNvGrpSpPr/>
            <p:nvPr/>
          </p:nvGrpSpPr>
          <p:grpSpPr>
            <a:xfrm>
              <a:off x="8307202" y="2432289"/>
              <a:ext cx="689137" cy="1035451"/>
              <a:chOff x="4361688" y="2272303"/>
              <a:chExt cx="689137" cy="1035451"/>
            </a:xfrm>
          </p:grpSpPr>
          <p:pic>
            <p:nvPicPr>
              <p:cNvPr id="164" name="그림 163">
                <a:extLst>
                  <a:ext uri="{FF2B5EF4-FFF2-40B4-BE49-F238E27FC236}">
                    <a16:creationId xmlns:a16="http://schemas.microsoft.com/office/drawing/2014/main" id="{F241FFFC-8675-4DE1-B640-42BE41C3D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email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9901" b="95050" l="9639" r="89157">
                            <a14:foregroundMark x1="26506" y1="47525" x2="26506" y2="46535"/>
                            <a14:foregroundMark x1="40964" y1="31683" x2="40964" y2="31683"/>
                            <a14:foregroundMark x1="40964" y1="20792" x2="40964" y2="20792"/>
                            <a14:foregroundMark x1="27711" y1="18812" x2="27711" y2="18812"/>
                            <a14:foregroundMark x1="53012" y1="92079" x2="53012" y2="92079"/>
                            <a14:foregroundMark x1="45783" y1="95050" x2="45783" y2="95050"/>
                            <a14:backgroundMark x1="21687" y1="49505" x2="21687" y2="495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86659" y="2272303"/>
                <a:ext cx="564166" cy="688007"/>
              </a:xfrm>
              <a:prstGeom prst="rect">
                <a:avLst/>
              </a:prstGeom>
            </p:spPr>
          </p:pic>
          <p:pic>
            <p:nvPicPr>
              <p:cNvPr id="165" name="Picture 64" descr="MCj04339180000[1]">
                <a:extLst>
                  <a:ext uri="{FF2B5EF4-FFF2-40B4-BE49-F238E27FC236}">
                    <a16:creationId xmlns:a16="http://schemas.microsoft.com/office/drawing/2014/main" id="{2B8C305A-1C3E-4524-88D6-B1C132E57E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1688" y="2596058"/>
                <a:ext cx="659710" cy="7116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E3A3DB11-048C-41BA-A635-BCE3EEE55F86}"/>
                </a:ext>
              </a:extLst>
            </p:cNvPr>
            <p:cNvGrpSpPr/>
            <p:nvPr/>
          </p:nvGrpSpPr>
          <p:grpSpPr>
            <a:xfrm>
              <a:off x="6672932" y="3448818"/>
              <a:ext cx="689137" cy="1035451"/>
              <a:chOff x="4361688" y="2272303"/>
              <a:chExt cx="689137" cy="1035451"/>
            </a:xfrm>
          </p:grpSpPr>
          <p:pic>
            <p:nvPicPr>
              <p:cNvPr id="162" name="그림 161">
                <a:extLst>
                  <a:ext uri="{FF2B5EF4-FFF2-40B4-BE49-F238E27FC236}">
                    <a16:creationId xmlns:a16="http://schemas.microsoft.com/office/drawing/2014/main" id="{7655C855-938F-4F29-91E9-423FD4B2E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email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9901" b="95050" l="9639" r="89157">
                            <a14:foregroundMark x1="26506" y1="47525" x2="26506" y2="46535"/>
                            <a14:foregroundMark x1="40964" y1="31683" x2="40964" y2="31683"/>
                            <a14:foregroundMark x1="40964" y1="20792" x2="40964" y2="20792"/>
                            <a14:foregroundMark x1="27711" y1="18812" x2="27711" y2="18812"/>
                            <a14:foregroundMark x1="53012" y1="92079" x2="53012" y2="92079"/>
                            <a14:foregroundMark x1="45783" y1="95050" x2="45783" y2="95050"/>
                            <a14:backgroundMark x1="21687" y1="49505" x2="21687" y2="495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86659" y="2272303"/>
                <a:ext cx="564166" cy="688007"/>
              </a:xfrm>
              <a:prstGeom prst="rect">
                <a:avLst/>
              </a:prstGeom>
            </p:spPr>
          </p:pic>
          <p:pic>
            <p:nvPicPr>
              <p:cNvPr id="163" name="Picture 64" descr="MCj04339180000[1]">
                <a:extLst>
                  <a:ext uri="{FF2B5EF4-FFF2-40B4-BE49-F238E27FC236}">
                    <a16:creationId xmlns:a16="http://schemas.microsoft.com/office/drawing/2014/main" id="{9FB6F0BD-CD5A-4C7E-9F20-3C7FCE409A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1688" y="2596058"/>
                <a:ext cx="659710" cy="7116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D68CEDB-DEDF-4323-856C-14A4DB1C0275}"/>
                </a:ext>
              </a:extLst>
            </p:cNvPr>
            <p:cNvSpPr txBox="1"/>
            <p:nvPr/>
          </p:nvSpPr>
          <p:spPr>
            <a:xfrm>
              <a:off x="7258330" y="2631488"/>
              <a:ext cx="6097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00B050"/>
                  </a:solidFill>
                </a:rPr>
                <a:t>5cm</a:t>
              </a:r>
              <a:endParaRPr lang="ko-KR" altLang="en-US" sz="1100" b="1" dirty="0">
                <a:solidFill>
                  <a:srgbClr val="00B050"/>
                </a:solidFill>
              </a:endParaRPr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AB36C9FA-E60B-4717-BCEC-EC6F9EA7EF0A}"/>
                </a:ext>
              </a:extLst>
            </p:cNvPr>
            <p:cNvCxnSpPr>
              <a:cxnSpLocks/>
              <a:stCxn id="169" idx="3"/>
              <a:endCxn id="156" idx="3"/>
            </p:cNvCxnSpPr>
            <p:nvPr/>
          </p:nvCxnSpPr>
          <p:spPr>
            <a:xfrm>
              <a:off x="5221718" y="3279011"/>
              <a:ext cx="601427" cy="1543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C07573BC-5450-4C71-BA0E-659F84714760}"/>
                </a:ext>
              </a:extLst>
            </p:cNvPr>
            <p:cNvCxnSpPr>
              <a:cxnSpLocks/>
              <a:stCxn id="167" idx="2"/>
              <a:endCxn id="156" idx="7"/>
            </p:cNvCxnSpPr>
            <p:nvPr/>
          </p:nvCxnSpPr>
          <p:spPr>
            <a:xfrm flipH="1">
              <a:off x="5848601" y="2792349"/>
              <a:ext cx="596363" cy="47663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3FD6B5A3-E6FC-48A9-818B-5EF145F0699C}"/>
                </a:ext>
              </a:extLst>
            </p:cNvPr>
            <p:cNvCxnSpPr>
              <a:cxnSpLocks/>
              <a:stCxn id="165" idx="1"/>
              <a:endCxn id="156" idx="6"/>
            </p:cNvCxnSpPr>
            <p:nvPr/>
          </p:nvCxnSpPr>
          <p:spPr>
            <a:xfrm flipH="1">
              <a:off x="5853873" y="3111892"/>
              <a:ext cx="2453329" cy="16982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9EB8D1B3-5914-47C3-A403-EC624CC2AAD5}"/>
                </a:ext>
              </a:extLst>
            </p:cNvPr>
            <p:cNvCxnSpPr>
              <a:cxnSpLocks/>
              <a:stCxn id="163" idx="1"/>
              <a:endCxn id="156" idx="5"/>
            </p:cNvCxnSpPr>
            <p:nvPr/>
          </p:nvCxnSpPr>
          <p:spPr>
            <a:xfrm flipH="1" flipV="1">
              <a:off x="5848601" y="3294444"/>
              <a:ext cx="824331" cy="83397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1881F343-A374-4F9A-9870-F80F3F6150A1}"/>
                </a:ext>
              </a:extLst>
            </p:cNvPr>
            <p:cNvSpPr/>
            <p:nvPr/>
          </p:nvSpPr>
          <p:spPr bwMode="auto">
            <a:xfrm>
              <a:off x="7086122" y="2870867"/>
              <a:ext cx="945868" cy="647481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prstClr val="black"/>
                </a:solidFill>
              </a:endParaRPr>
            </a:p>
          </p:txBody>
        </p:sp>
        <p:pic>
          <p:nvPicPr>
            <p:cNvPr id="155" name="Picture 18">
              <a:extLst>
                <a:ext uri="{FF2B5EF4-FFF2-40B4-BE49-F238E27FC236}">
                  <a16:creationId xmlns:a16="http://schemas.microsoft.com/office/drawing/2014/main" id="{FF5E7760-0D02-43A6-A101-25E903282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3842" y="3023380"/>
              <a:ext cx="928148" cy="410579"/>
            </a:xfrm>
            <a:prstGeom prst="rect">
              <a:avLst/>
            </a:prstGeom>
          </p:spPr>
        </p:pic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DB24EC9E-A794-4F72-A2B6-FF8A260F0C63}"/>
                </a:ext>
              </a:extLst>
            </p:cNvPr>
            <p:cNvSpPr/>
            <p:nvPr/>
          </p:nvSpPr>
          <p:spPr>
            <a:xfrm>
              <a:off x="5817873" y="3263716"/>
              <a:ext cx="36000" cy="36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번개 156">
              <a:extLst>
                <a:ext uri="{FF2B5EF4-FFF2-40B4-BE49-F238E27FC236}">
                  <a16:creationId xmlns:a16="http://schemas.microsoft.com/office/drawing/2014/main" id="{37168102-A061-457F-A51F-EC4F3149D86B}"/>
                </a:ext>
              </a:extLst>
            </p:cNvPr>
            <p:cNvSpPr/>
            <p:nvPr/>
          </p:nvSpPr>
          <p:spPr>
            <a:xfrm rot="21053640">
              <a:off x="6177985" y="2739622"/>
              <a:ext cx="802977" cy="375934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12EF6CE0-C0A2-4E20-AFFD-810DAA81A53E}"/>
                </a:ext>
              </a:extLst>
            </p:cNvPr>
            <p:cNvSpPr txBox="1"/>
            <p:nvPr/>
          </p:nvSpPr>
          <p:spPr>
            <a:xfrm>
              <a:off x="6570288" y="2496544"/>
              <a:ext cx="852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FFC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실시간 </a:t>
              </a:r>
              <a:endParaRPr lang="en-US" altLang="ko-KR" sz="1100" b="1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r>
                <a:rPr lang="ko-KR" altLang="en-US" sz="1100" b="1" dirty="0">
                  <a:solidFill>
                    <a:srgbClr val="FFC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보정정보</a:t>
              </a: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6B51DAF5-701C-4E4A-8959-03309B94F20F}"/>
                </a:ext>
              </a:extLst>
            </p:cNvPr>
            <p:cNvGrpSpPr/>
            <p:nvPr/>
          </p:nvGrpSpPr>
          <p:grpSpPr>
            <a:xfrm>
              <a:off x="5611103" y="2611030"/>
              <a:ext cx="573313" cy="979743"/>
              <a:chOff x="582303" y="5022719"/>
              <a:chExt cx="952560" cy="1539986"/>
            </a:xfrm>
          </p:grpSpPr>
          <p:pic>
            <p:nvPicPr>
              <p:cNvPr id="160" name="Picture 41" descr="https://encrypted-tbn1.gstatic.com/images?q=tbn:ANd9GcS2IDUjeIC8o48is_PZ00OaVK3_NIGavccd8FWFJD3OlG0lCRrI0g">
                <a:extLst>
                  <a:ext uri="{FF2B5EF4-FFF2-40B4-BE49-F238E27FC236}">
                    <a16:creationId xmlns:a16="http://schemas.microsoft.com/office/drawing/2014/main" id="{5D548DE9-9AA9-4ACD-9E39-14883C3D50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 cstate="email"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429318">
                <a:off x="794405" y="5022719"/>
                <a:ext cx="623943" cy="5839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" name="Picture 8" descr="MCj04348470000[1]">
                <a:extLst>
                  <a:ext uri="{FF2B5EF4-FFF2-40B4-BE49-F238E27FC236}">
                    <a16:creationId xmlns:a16="http://schemas.microsoft.com/office/drawing/2014/main" id="{4B78600E-5844-4CA8-B99B-2A4A200712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2303" y="5581960"/>
                <a:ext cx="952560" cy="9807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5B6E5AB3-B017-4152-B550-C50B256CB732}"/>
              </a:ext>
            </a:extLst>
          </p:cNvPr>
          <p:cNvGrpSpPr/>
          <p:nvPr/>
        </p:nvGrpSpPr>
        <p:grpSpPr>
          <a:xfrm>
            <a:off x="5602651" y="1681397"/>
            <a:ext cx="4301963" cy="1927533"/>
            <a:chOff x="4533635" y="4260639"/>
            <a:chExt cx="4301963" cy="1927533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DFA5902-35F1-43F1-A752-BE9553E68255}"/>
                </a:ext>
              </a:extLst>
            </p:cNvPr>
            <p:cNvSpPr txBox="1"/>
            <p:nvPr/>
          </p:nvSpPr>
          <p:spPr>
            <a:xfrm>
              <a:off x="4533635" y="4310735"/>
              <a:ext cx="4301963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atin typeface="+mn-ea"/>
                </a:rPr>
                <a:t>실측 데이터기반 성능 검증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테스트베드 활용 성능 검증</a:t>
              </a:r>
              <a:endParaRPr lang="en-US" altLang="ko-KR" sz="1400" b="1" dirty="0">
                <a:solidFill>
                  <a:srgbClr val="FF0000"/>
                </a:solidFill>
                <a:latin typeface="+mn-ea"/>
              </a:endParaRPr>
            </a:p>
            <a:p>
              <a:pPr marL="628650" lvl="1" indent="-171450"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sym typeface="Wingdings" panose="05000000000000000000" pitchFamily="2" charset="2"/>
                </a:rPr>
                <a:t>테스트베드 선정</a:t>
              </a:r>
              <a:endParaRPr lang="en-US" altLang="ko-KR" sz="1200" dirty="0">
                <a:sym typeface="Wingdings" panose="05000000000000000000" pitchFamily="2" charset="2"/>
              </a:endParaRPr>
            </a:p>
            <a:p>
              <a:pPr marL="628650" lvl="1" indent="-171450"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sym typeface="Wingdings" panose="05000000000000000000" pitchFamily="2" charset="2"/>
                </a:rPr>
                <a:t>테스트베드 기동 테스트</a:t>
              </a:r>
              <a:endParaRPr lang="ko-KR" altLang="en-US" sz="1400" b="1" dirty="0">
                <a:latin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보정정보 생성 실시간 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SW 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개발</a:t>
              </a:r>
              <a:endParaRPr lang="en-US" altLang="ko-KR" sz="1400" b="1" dirty="0">
                <a:solidFill>
                  <a:srgbClr val="FF0000"/>
                </a:solidFill>
                <a:latin typeface="+mn-ea"/>
              </a:endParaRPr>
            </a:p>
            <a:p>
              <a:pPr marL="628650" lvl="1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데이터 수집 기술 </a:t>
              </a:r>
              <a:r>
                <a:rPr lang="en-US" altLang="ko-KR" sz="1200" dirty="0"/>
                <a:t>(GNSS </a:t>
              </a:r>
              <a:r>
                <a:rPr lang="ko-KR" altLang="en-US" sz="1200" dirty="0"/>
                <a:t>원시 측정치 </a:t>
              </a:r>
              <a:r>
                <a:rPr lang="en-US" altLang="ko-KR" sz="1200" dirty="0"/>
                <a:t>/ </a:t>
              </a:r>
              <a:r>
                <a:rPr lang="ko-KR" altLang="en-US" sz="1200" dirty="0"/>
                <a:t>정밀 궤도</a:t>
              </a:r>
              <a:r>
                <a:rPr lang="en-US" altLang="ko-KR" sz="1200" dirty="0"/>
                <a:t>)</a:t>
              </a:r>
            </a:p>
            <a:p>
              <a:pPr marL="628650" lvl="1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보정정보 생성 기술</a:t>
              </a:r>
              <a:endParaRPr lang="en-US" altLang="ko-KR" sz="1200" dirty="0"/>
            </a:p>
            <a:p>
              <a:pPr marL="628650" lvl="1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보정정보 방송 기술 </a:t>
              </a:r>
              <a:endParaRPr lang="ko-KR" altLang="en-US" sz="1400" b="1" dirty="0">
                <a:latin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atin typeface="+mn-ea"/>
                </a:rPr>
                <a:t>기술 </a:t>
              </a:r>
              <a:r>
                <a:rPr lang="ko-KR" altLang="en-US" sz="1400" b="1" dirty="0" err="1">
                  <a:latin typeface="+mn-ea"/>
                </a:rPr>
                <a:t>실증기</a:t>
              </a:r>
              <a:r>
                <a:rPr lang="ko-KR" altLang="en-US" sz="1400" b="1" dirty="0">
                  <a:latin typeface="+mn-ea"/>
                </a:rPr>
                <a:t> 탑재 성능 검증</a:t>
              </a:r>
            </a:p>
          </p:txBody>
        </p:sp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BC5C6BA2-884C-4A41-9CB2-FB0CF03AA6ED}"/>
                </a:ext>
              </a:extLst>
            </p:cNvPr>
            <p:cNvSpPr/>
            <p:nvPr/>
          </p:nvSpPr>
          <p:spPr>
            <a:xfrm>
              <a:off x="4562007" y="4558079"/>
              <a:ext cx="4169521" cy="133902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FDF954FA-D1C9-4B6A-9665-8003CB0096C0}"/>
                </a:ext>
              </a:extLst>
            </p:cNvPr>
            <p:cNvSpPr txBox="1"/>
            <p:nvPr/>
          </p:nvSpPr>
          <p:spPr>
            <a:xfrm>
              <a:off x="8070247" y="4260639"/>
              <a:ext cx="556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현재</a:t>
              </a:r>
            </a:p>
          </p:txBody>
        </p:sp>
      </p:grpSp>
      <p:sp>
        <p:nvSpPr>
          <p:cNvPr id="175" name="직사각형 14">
            <a:extLst>
              <a:ext uri="{FF2B5EF4-FFF2-40B4-BE49-F238E27FC236}">
                <a16:creationId xmlns:a16="http://schemas.microsoft.com/office/drawing/2014/main" id="{6A0A7E6E-983F-4D12-81CB-3FAA960DA2DD}"/>
              </a:ext>
            </a:extLst>
          </p:cNvPr>
          <p:cNvSpPr/>
          <p:nvPr/>
        </p:nvSpPr>
        <p:spPr>
          <a:xfrm>
            <a:off x="522164" y="692596"/>
            <a:ext cx="2295018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추진 계획</a:t>
            </a:r>
            <a:endParaRPr lang="ko-KR" altLang="en-US" sz="2000" spc="-150" dirty="0"/>
          </a:p>
        </p:txBody>
      </p:sp>
    </p:spTree>
    <p:extLst>
      <p:ext uri="{BB962C8B-B14F-4D97-AF65-F5344CB8AC3E}">
        <p14:creationId xmlns:p14="http://schemas.microsoft.com/office/powerpoint/2010/main" val="3011562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6AFEFF0-4E57-4E80-85C5-3BF2E8DDC36B}"/>
              </a:ext>
            </a:extLst>
          </p:cNvPr>
          <p:cNvSpPr/>
          <p:nvPr/>
        </p:nvSpPr>
        <p:spPr>
          <a:xfrm>
            <a:off x="346335" y="884493"/>
            <a:ext cx="10225136" cy="6136498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 b="1" kern="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1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9CFB99DA-FA03-4156-8B25-11EC43E8185D}"/>
              </a:ext>
            </a:extLst>
          </p:cNvPr>
          <p:cNvSpPr/>
          <p:nvPr/>
        </p:nvSpPr>
        <p:spPr>
          <a:xfrm>
            <a:off x="522164" y="692596"/>
            <a:ext cx="2880320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진행 현황 </a:t>
            </a:r>
            <a:r>
              <a:rPr lang="en-US" altLang="ko-KR" sz="2000" b="1" kern="0" spc="-150" dirty="0">
                <a:solidFill>
                  <a:srgbClr val="FFC000">
                    <a:lumMod val="60000"/>
                    <a:lumOff val="40000"/>
                  </a:srgbClr>
                </a:solidFill>
              </a:rPr>
              <a:t>[1/3]</a:t>
            </a:r>
            <a:endParaRPr lang="ko-KR" altLang="en-US" sz="2000" spc="-150" dirty="0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A2BAECCA-0F9A-4731-ADA1-0635968C9819}"/>
              </a:ext>
            </a:extLst>
          </p:cNvPr>
          <p:cNvSpPr txBox="1">
            <a:spLocks/>
          </p:cNvSpPr>
          <p:nvPr/>
        </p:nvSpPr>
        <p:spPr>
          <a:xfrm>
            <a:off x="378148" y="1420645"/>
            <a:ext cx="10004835" cy="2792034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정밀 </a:t>
            </a:r>
            <a:r>
              <a:rPr lang="ko-KR" altLang="en-US" sz="18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보강항법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시스템 인프라 시범운용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100km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반경 </a:t>
            </a: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기준국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네트워크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2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차 테스트베드 시범운용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기준국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고장상황 대비 예비 </a:t>
            </a: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기준국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네트워크 운용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실시간 보정정보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SW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모듈 별 통합 완료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6A24324F-A0BA-44FC-BCDE-564218AFC2CE}"/>
              </a:ext>
            </a:extLst>
          </p:cNvPr>
          <p:cNvSpPr/>
          <p:nvPr/>
        </p:nvSpPr>
        <p:spPr>
          <a:xfrm>
            <a:off x="3186460" y="5886400"/>
            <a:ext cx="2052048" cy="1081049"/>
          </a:xfrm>
          <a:prstGeom prst="wedgeRectCallout">
            <a:avLst>
              <a:gd name="adj1" fmla="val -6790"/>
              <a:gd name="adj2" fmla="val -67839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말풍선: 사각형 65">
            <a:extLst>
              <a:ext uri="{FF2B5EF4-FFF2-40B4-BE49-F238E27FC236}">
                <a16:creationId xmlns:a16="http://schemas.microsoft.com/office/drawing/2014/main" id="{B9247B72-8EC5-4921-985D-54657037CE9A}"/>
              </a:ext>
            </a:extLst>
          </p:cNvPr>
          <p:cNvSpPr/>
          <p:nvPr/>
        </p:nvSpPr>
        <p:spPr>
          <a:xfrm>
            <a:off x="7905809" y="5964037"/>
            <a:ext cx="2154086" cy="825882"/>
          </a:xfrm>
          <a:prstGeom prst="wedgeRectCallout">
            <a:avLst>
              <a:gd name="adj1" fmla="val -61625"/>
              <a:gd name="adj2" fmla="val -75922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내용 개체 틀 2">
            <a:extLst>
              <a:ext uri="{FF2B5EF4-FFF2-40B4-BE49-F238E27FC236}">
                <a16:creationId xmlns:a16="http://schemas.microsoft.com/office/drawing/2014/main" id="{D4A251BC-2C63-4008-A73B-9FAA6C3B24DA}"/>
              </a:ext>
            </a:extLst>
          </p:cNvPr>
          <p:cNvSpPr txBox="1">
            <a:spLocks/>
          </p:cNvSpPr>
          <p:nvPr/>
        </p:nvSpPr>
        <p:spPr>
          <a:xfrm>
            <a:off x="3169955" y="5878527"/>
            <a:ext cx="2133089" cy="1167745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다중 </a:t>
            </a:r>
            <a:r>
              <a:rPr lang="ko-KR" altLang="en-US" sz="1000" b="1" spc="0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기준국</a:t>
            </a:r>
            <a:r>
              <a:rPr lang="ko-KR" altLang="en-US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</a:t>
            </a:r>
            <a:r>
              <a:rPr lang="en-US" altLang="ko-KR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NTRIP </a:t>
            </a:r>
            <a:r>
              <a:rPr lang="ko-KR" altLang="en-US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통신</a:t>
            </a:r>
            <a:endParaRPr lang="en-US" altLang="ko-KR" sz="1000" b="1" spc="0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RTCM </a:t>
            </a:r>
            <a:r>
              <a:rPr lang="ko-KR" altLang="en-US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메시지 </a:t>
            </a:r>
            <a:r>
              <a:rPr lang="ko-KR" altLang="en-US" sz="1000" b="1" spc="0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디코더</a:t>
            </a:r>
            <a:r>
              <a:rPr lang="en-US" altLang="ko-KR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</a:t>
            </a: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데이터 시각 동기화</a:t>
            </a:r>
            <a:endParaRPr lang="en-US" altLang="ko-KR" sz="1000" b="1" spc="0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위성 궤도</a:t>
            </a:r>
            <a:r>
              <a:rPr lang="en-US" altLang="ko-KR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/</a:t>
            </a:r>
            <a:r>
              <a:rPr lang="ko-KR" altLang="en-US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시각 계산</a:t>
            </a:r>
            <a:endParaRPr lang="en-US" altLang="ko-KR" sz="1000" b="1" spc="0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FE71FA70-C50B-4DB7-BE51-4A7C68DA2F51}"/>
              </a:ext>
            </a:extLst>
          </p:cNvPr>
          <p:cNvSpPr txBox="1">
            <a:spLocks/>
          </p:cNvSpPr>
          <p:nvPr/>
        </p:nvSpPr>
        <p:spPr>
          <a:xfrm>
            <a:off x="7910636" y="5976678"/>
            <a:ext cx="2189462" cy="825881"/>
          </a:xfrm>
          <a:prstGeom prst="rect">
            <a:avLst/>
          </a:prstGeom>
          <a:ln w="9525">
            <a:noFill/>
          </a:ln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TCP/IP </a:t>
            </a:r>
            <a:r>
              <a:rPr lang="ko-KR" altLang="en-US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기반 통신 서버 구축</a:t>
            </a:r>
            <a:endParaRPr lang="en-US" altLang="ko-KR" sz="1000" b="1" spc="0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보정정보 메시지화</a:t>
            </a:r>
            <a:endParaRPr lang="en-US" altLang="ko-KR" sz="1000" b="1" spc="0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보정정보 스케줄링</a:t>
            </a:r>
            <a:endParaRPr lang="en-US" altLang="ko-KR" sz="1000" b="1" spc="0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5E5F4E-758B-44D7-8ED2-F1DC3993DE27}"/>
              </a:ext>
            </a:extLst>
          </p:cNvPr>
          <p:cNvSpPr txBox="1"/>
          <p:nvPr/>
        </p:nvSpPr>
        <p:spPr>
          <a:xfrm>
            <a:off x="548035" y="2824782"/>
            <a:ext cx="2410850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2</a:t>
            </a:r>
            <a:r>
              <a:rPr lang="ko-KR" altLang="en-US" sz="1400" b="1" dirty="0"/>
              <a:t>차 테스트베드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9394CDC-73A1-4BAC-B669-2427287E37F3}"/>
              </a:ext>
            </a:extLst>
          </p:cNvPr>
          <p:cNvGrpSpPr/>
          <p:nvPr/>
        </p:nvGrpSpPr>
        <p:grpSpPr>
          <a:xfrm>
            <a:off x="561457" y="3265567"/>
            <a:ext cx="2378182" cy="3078048"/>
            <a:chOff x="505724" y="3348297"/>
            <a:chExt cx="2568118" cy="332388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267A9F7-14C3-4B3F-B6B3-2C3256B3241A}"/>
                </a:ext>
              </a:extLst>
            </p:cNvPr>
            <p:cNvGrpSpPr/>
            <p:nvPr/>
          </p:nvGrpSpPr>
          <p:grpSpPr>
            <a:xfrm>
              <a:off x="532458" y="3439200"/>
              <a:ext cx="2520940" cy="3066714"/>
              <a:chOff x="574737" y="2444521"/>
              <a:chExt cx="2071355" cy="2820683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66A53AB5-45BA-4190-A836-7FEDB2F254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4737" y="2444521"/>
                <a:ext cx="2071355" cy="2820683"/>
              </a:xfrm>
              <a:prstGeom prst="rect">
                <a:avLst/>
              </a:prstGeom>
            </p:spPr>
          </p:pic>
          <p:sp>
            <p:nvSpPr>
              <p:cNvPr id="36" name="직사각형 10">
                <a:extLst>
                  <a:ext uri="{FF2B5EF4-FFF2-40B4-BE49-F238E27FC236}">
                    <a16:creationId xmlns:a16="http://schemas.microsoft.com/office/drawing/2014/main" id="{05571A6E-E23D-4A82-A570-40EC3A903B6A}"/>
                  </a:ext>
                </a:extLst>
              </p:cNvPr>
              <p:cNvSpPr/>
              <p:nvPr/>
            </p:nvSpPr>
            <p:spPr bwMode="auto">
              <a:xfrm>
                <a:off x="761969" y="2700865"/>
                <a:ext cx="1582976" cy="2482419"/>
              </a:xfrm>
              <a:custGeom>
                <a:avLst/>
                <a:gdLst>
                  <a:gd name="connsiteX0" fmla="*/ 0 w 1828777"/>
                  <a:gd name="connsiteY0" fmla="*/ 0 h 1503525"/>
                  <a:gd name="connsiteX1" fmla="*/ 1828777 w 1828777"/>
                  <a:gd name="connsiteY1" fmla="*/ 0 h 1503525"/>
                  <a:gd name="connsiteX2" fmla="*/ 1828777 w 1828777"/>
                  <a:gd name="connsiteY2" fmla="*/ 1503525 h 1503525"/>
                  <a:gd name="connsiteX3" fmla="*/ 0 w 1828777"/>
                  <a:gd name="connsiteY3" fmla="*/ 1503525 h 1503525"/>
                  <a:gd name="connsiteX4" fmla="*/ 0 w 1828777"/>
                  <a:gd name="connsiteY4" fmla="*/ 0 h 1503525"/>
                  <a:gd name="connsiteX0" fmla="*/ 577048 w 2405825"/>
                  <a:gd name="connsiteY0" fmla="*/ 0 h 2524457"/>
                  <a:gd name="connsiteX1" fmla="*/ 2405825 w 2405825"/>
                  <a:gd name="connsiteY1" fmla="*/ 0 h 2524457"/>
                  <a:gd name="connsiteX2" fmla="*/ 2405825 w 2405825"/>
                  <a:gd name="connsiteY2" fmla="*/ 1503525 h 2524457"/>
                  <a:gd name="connsiteX3" fmla="*/ 0 w 2405825"/>
                  <a:gd name="connsiteY3" fmla="*/ 2524457 h 2524457"/>
                  <a:gd name="connsiteX4" fmla="*/ 577048 w 2405825"/>
                  <a:gd name="connsiteY4" fmla="*/ 0 h 2524457"/>
                  <a:gd name="connsiteX0" fmla="*/ 577048 w 2405825"/>
                  <a:gd name="connsiteY0" fmla="*/ 0 h 2542213"/>
                  <a:gd name="connsiteX1" fmla="*/ 2405825 w 2405825"/>
                  <a:gd name="connsiteY1" fmla="*/ 0 h 2542213"/>
                  <a:gd name="connsiteX2" fmla="*/ 1464792 w 2405825"/>
                  <a:gd name="connsiteY2" fmla="*/ 2542213 h 2542213"/>
                  <a:gd name="connsiteX3" fmla="*/ 0 w 2405825"/>
                  <a:gd name="connsiteY3" fmla="*/ 2524457 h 2542213"/>
                  <a:gd name="connsiteX4" fmla="*/ 577048 w 2405825"/>
                  <a:gd name="connsiteY4" fmla="*/ 0 h 2542213"/>
                  <a:gd name="connsiteX0" fmla="*/ 577048 w 2183884"/>
                  <a:gd name="connsiteY0" fmla="*/ 0 h 2542213"/>
                  <a:gd name="connsiteX1" fmla="*/ 2183884 w 2183884"/>
                  <a:gd name="connsiteY1" fmla="*/ 834501 h 2542213"/>
                  <a:gd name="connsiteX2" fmla="*/ 1464792 w 2183884"/>
                  <a:gd name="connsiteY2" fmla="*/ 2542213 h 2542213"/>
                  <a:gd name="connsiteX3" fmla="*/ 0 w 2183884"/>
                  <a:gd name="connsiteY3" fmla="*/ 2524457 h 2542213"/>
                  <a:gd name="connsiteX4" fmla="*/ 577048 w 2183884"/>
                  <a:gd name="connsiteY4" fmla="*/ 0 h 2542213"/>
                  <a:gd name="connsiteX0" fmla="*/ 577048 w 2183884"/>
                  <a:gd name="connsiteY0" fmla="*/ 0 h 2524457"/>
                  <a:gd name="connsiteX1" fmla="*/ 2183884 w 2183884"/>
                  <a:gd name="connsiteY1" fmla="*/ 834501 h 2524457"/>
                  <a:gd name="connsiteX2" fmla="*/ 1376016 w 2183884"/>
                  <a:gd name="connsiteY2" fmla="*/ 2435681 h 2524457"/>
                  <a:gd name="connsiteX3" fmla="*/ 0 w 2183884"/>
                  <a:gd name="connsiteY3" fmla="*/ 2524457 h 2524457"/>
                  <a:gd name="connsiteX4" fmla="*/ 577048 w 2183884"/>
                  <a:gd name="connsiteY4" fmla="*/ 0 h 2524457"/>
                  <a:gd name="connsiteX0" fmla="*/ 577048 w 2636645"/>
                  <a:gd name="connsiteY0" fmla="*/ 372862 h 2897319"/>
                  <a:gd name="connsiteX1" fmla="*/ 2636645 w 2636645"/>
                  <a:gd name="connsiteY1" fmla="*/ 0 h 2897319"/>
                  <a:gd name="connsiteX2" fmla="*/ 1376016 w 2636645"/>
                  <a:gd name="connsiteY2" fmla="*/ 2808543 h 2897319"/>
                  <a:gd name="connsiteX3" fmla="*/ 0 w 2636645"/>
                  <a:gd name="connsiteY3" fmla="*/ 2897319 h 2897319"/>
                  <a:gd name="connsiteX4" fmla="*/ 577048 w 2636645"/>
                  <a:gd name="connsiteY4" fmla="*/ 372862 h 2897319"/>
                  <a:gd name="connsiteX0" fmla="*/ 577048 w 2636645"/>
                  <a:gd name="connsiteY0" fmla="*/ 372862 h 2897319"/>
                  <a:gd name="connsiteX1" fmla="*/ 2636645 w 2636645"/>
                  <a:gd name="connsiteY1" fmla="*/ 0 h 2897319"/>
                  <a:gd name="connsiteX2" fmla="*/ 2423581 w 2636645"/>
                  <a:gd name="connsiteY2" fmla="*/ 2124962 h 2897319"/>
                  <a:gd name="connsiteX3" fmla="*/ 0 w 2636645"/>
                  <a:gd name="connsiteY3" fmla="*/ 2897319 h 2897319"/>
                  <a:gd name="connsiteX4" fmla="*/ 577048 w 2636645"/>
                  <a:gd name="connsiteY4" fmla="*/ 372862 h 2897319"/>
                  <a:gd name="connsiteX0" fmla="*/ 577048 w 2636645"/>
                  <a:gd name="connsiteY0" fmla="*/ 372862 h 2897319"/>
                  <a:gd name="connsiteX1" fmla="*/ 2636645 w 2636645"/>
                  <a:gd name="connsiteY1" fmla="*/ 0 h 2897319"/>
                  <a:gd name="connsiteX2" fmla="*/ 2352560 w 2636645"/>
                  <a:gd name="connsiteY2" fmla="*/ 1654446 h 2897319"/>
                  <a:gd name="connsiteX3" fmla="*/ 0 w 2636645"/>
                  <a:gd name="connsiteY3" fmla="*/ 2897319 h 2897319"/>
                  <a:gd name="connsiteX4" fmla="*/ 577048 w 2636645"/>
                  <a:gd name="connsiteY4" fmla="*/ 372862 h 2897319"/>
                  <a:gd name="connsiteX0" fmla="*/ 640203 w 2636645"/>
                  <a:gd name="connsiteY0" fmla="*/ 341131 h 2897319"/>
                  <a:gd name="connsiteX1" fmla="*/ 2636645 w 2636645"/>
                  <a:gd name="connsiteY1" fmla="*/ 0 h 2897319"/>
                  <a:gd name="connsiteX2" fmla="*/ 2352560 w 2636645"/>
                  <a:gd name="connsiteY2" fmla="*/ 1654446 h 2897319"/>
                  <a:gd name="connsiteX3" fmla="*/ 0 w 2636645"/>
                  <a:gd name="connsiteY3" fmla="*/ 2897319 h 2897319"/>
                  <a:gd name="connsiteX4" fmla="*/ 640203 w 2636645"/>
                  <a:gd name="connsiteY4" fmla="*/ 341131 h 2897319"/>
                  <a:gd name="connsiteX0" fmla="*/ 640203 w 2375002"/>
                  <a:gd name="connsiteY0" fmla="*/ 1174072 h 3730260"/>
                  <a:gd name="connsiteX1" fmla="*/ 2375002 w 2375002"/>
                  <a:gd name="connsiteY1" fmla="*/ 0 h 3730260"/>
                  <a:gd name="connsiteX2" fmla="*/ 2352560 w 2375002"/>
                  <a:gd name="connsiteY2" fmla="*/ 2487387 h 3730260"/>
                  <a:gd name="connsiteX3" fmla="*/ 0 w 2375002"/>
                  <a:gd name="connsiteY3" fmla="*/ 3730260 h 3730260"/>
                  <a:gd name="connsiteX4" fmla="*/ 640203 w 2375002"/>
                  <a:gd name="connsiteY4" fmla="*/ 1174072 h 3730260"/>
                  <a:gd name="connsiteX0" fmla="*/ 640203 w 2749536"/>
                  <a:gd name="connsiteY0" fmla="*/ 1174072 h 3730260"/>
                  <a:gd name="connsiteX1" fmla="*/ 2375002 w 2749536"/>
                  <a:gd name="connsiteY1" fmla="*/ 0 h 3730260"/>
                  <a:gd name="connsiteX2" fmla="*/ 2749536 w 2749536"/>
                  <a:gd name="connsiteY2" fmla="*/ 2527051 h 3730260"/>
                  <a:gd name="connsiteX3" fmla="*/ 0 w 2749536"/>
                  <a:gd name="connsiteY3" fmla="*/ 3730260 h 3730260"/>
                  <a:gd name="connsiteX4" fmla="*/ 640203 w 2749536"/>
                  <a:gd name="connsiteY4" fmla="*/ 1174072 h 3730260"/>
                  <a:gd name="connsiteX0" fmla="*/ 640203 w 2749536"/>
                  <a:gd name="connsiteY0" fmla="*/ 1499316 h 4055504"/>
                  <a:gd name="connsiteX1" fmla="*/ 1644206 w 2749536"/>
                  <a:gd name="connsiteY1" fmla="*/ 0 h 4055504"/>
                  <a:gd name="connsiteX2" fmla="*/ 2749536 w 2749536"/>
                  <a:gd name="connsiteY2" fmla="*/ 2852295 h 4055504"/>
                  <a:gd name="connsiteX3" fmla="*/ 0 w 2749536"/>
                  <a:gd name="connsiteY3" fmla="*/ 4055504 h 4055504"/>
                  <a:gd name="connsiteX4" fmla="*/ 640203 w 2749536"/>
                  <a:gd name="connsiteY4" fmla="*/ 1499316 h 4055504"/>
                  <a:gd name="connsiteX0" fmla="*/ 640203 w 2749536"/>
                  <a:gd name="connsiteY0" fmla="*/ 1189938 h 3746126"/>
                  <a:gd name="connsiteX1" fmla="*/ 2365980 w 2749536"/>
                  <a:gd name="connsiteY1" fmla="*/ 0 h 3746126"/>
                  <a:gd name="connsiteX2" fmla="*/ 2749536 w 2749536"/>
                  <a:gd name="connsiteY2" fmla="*/ 2542917 h 3746126"/>
                  <a:gd name="connsiteX3" fmla="*/ 0 w 2749536"/>
                  <a:gd name="connsiteY3" fmla="*/ 3746126 h 3746126"/>
                  <a:gd name="connsiteX4" fmla="*/ 640203 w 2749536"/>
                  <a:gd name="connsiteY4" fmla="*/ 1189938 h 3746126"/>
                  <a:gd name="connsiteX0" fmla="*/ 640203 w 3060688"/>
                  <a:gd name="connsiteY0" fmla="*/ 341131 h 2897319"/>
                  <a:gd name="connsiteX1" fmla="*/ 3060688 w 3060688"/>
                  <a:gd name="connsiteY1" fmla="*/ 0 h 2897319"/>
                  <a:gd name="connsiteX2" fmla="*/ 2749536 w 3060688"/>
                  <a:gd name="connsiteY2" fmla="*/ 1694110 h 2897319"/>
                  <a:gd name="connsiteX3" fmla="*/ 0 w 3060688"/>
                  <a:gd name="connsiteY3" fmla="*/ 2897319 h 2897319"/>
                  <a:gd name="connsiteX4" fmla="*/ 640203 w 3060688"/>
                  <a:gd name="connsiteY4" fmla="*/ 341131 h 2897319"/>
                  <a:gd name="connsiteX0" fmla="*/ 640203 w 2749536"/>
                  <a:gd name="connsiteY0" fmla="*/ 1142341 h 3698529"/>
                  <a:gd name="connsiteX1" fmla="*/ 2375002 w 2749536"/>
                  <a:gd name="connsiteY1" fmla="*/ 0 h 3698529"/>
                  <a:gd name="connsiteX2" fmla="*/ 2749536 w 2749536"/>
                  <a:gd name="connsiteY2" fmla="*/ 2495320 h 3698529"/>
                  <a:gd name="connsiteX3" fmla="*/ 0 w 2749536"/>
                  <a:gd name="connsiteY3" fmla="*/ 3698529 h 3698529"/>
                  <a:gd name="connsiteX4" fmla="*/ 640203 w 2749536"/>
                  <a:gd name="connsiteY4" fmla="*/ 1142341 h 3698529"/>
                  <a:gd name="connsiteX0" fmla="*/ 640203 w 2767580"/>
                  <a:gd name="connsiteY0" fmla="*/ 1142341 h 3698529"/>
                  <a:gd name="connsiteX1" fmla="*/ 2375002 w 2767580"/>
                  <a:gd name="connsiteY1" fmla="*/ 0 h 3698529"/>
                  <a:gd name="connsiteX2" fmla="*/ 2767580 w 2767580"/>
                  <a:gd name="connsiteY2" fmla="*/ 2447723 h 3698529"/>
                  <a:gd name="connsiteX3" fmla="*/ 0 w 2767580"/>
                  <a:gd name="connsiteY3" fmla="*/ 3698529 h 3698529"/>
                  <a:gd name="connsiteX4" fmla="*/ 640203 w 2767580"/>
                  <a:gd name="connsiteY4" fmla="*/ 1142341 h 3698529"/>
                  <a:gd name="connsiteX0" fmla="*/ 640203 w 2767580"/>
                  <a:gd name="connsiteY0" fmla="*/ 1142341 h 3698529"/>
                  <a:gd name="connsiteX1" fmla="*/ 2365980 w 2767580"/>
                  <a:gd name="connsiteY1" fmla="*/ 0 h 3698529"/>
                  <a:gd name="connsiteX2" fmla="*/ 2767580 w 2767580"/>
                  <a:gd name="connsiteY2" fmla="*/ 2447723 h 3698529"/>
                  <a:gd name="connsiteX3" fmla="*/ 0 w 2767580"/>
                  <a:gd name="connsiteY3" fmla="*/ 3698529 h 3698529"/>
                  <a:gd name="connsiteX4" fmla="*/ 640203 w 2767580"/>
                  <a:gd name="connsiteY4" fmla="*/ 1142341 h 3698529"/>
                  <a:gd name="connsiteX0" fmla="*/ 640203 w 2767580"/>
                  <a:gd name="connsiteY0" fmla="*/ 1239566 h 3795754"/>
                  <a:gd name="connsiteX1" fmla="*/ 2312863 w 2767580"/>
                  <a:gd name="connsiteY1" fmla="*/ 0 h 3795754"/>
                  <a:gd name="connsiteX2" fmla="*/ 2767580 w 2767580"/>
                  <a:gd name="connsiteY2" fmla="*/ 2544948 h 3795754"/>
                  <a:gd name="connsiteX3" fmla="*/ 0 w 2767580"/>
                  <a:gd name="connsiteY3" fmla="*/ 3795754 h 3795754"/>
                  <a:gd name="connsiteX4" fmla="*/ 640203 w 2767580"/>
                  <a:gd name="connsiteY4" fmla="*/ 1239566 h 3795754"/>
                  <a:gd name="connsiteX0" fmla="*/ 640203 w 2714464"/>
                  <a:gd name="connsiteY0" fmla="*/ 1239566 h 3795754"/>
                  <a:gd name="connsiteX1" fmla="*/ 2312863 w 2714464"/>
                  <a:gd name="connsiteY1" fmla="*/ 0 h 3795754"/>
                  <a:gd name="connsiteX2" fmla="*/ 2714464 w 2714464"/>
                  <a:gd name="connsiteY2" fmla="*/ 2520641 h 3795754"/>
                  <a:gd name="connsiteX3" fmla="*/ 0 w 2714464"/>
                  <a:gd name="connsiteY3" fmla="*/ 3795754 h 3795754"/>
                  <a:gd name="connsiteX4" fmla="*/ 640203 w 2714464"/>
                  <a:gd name="connsiteY4" fmla="*/ 1239566 h 3795754"/>
                  <a:gd name="connsiteX0" fmla="*/ 640203 w 2714464"/>
                  <a:gd name="connsiteY0" fmla="*/ 1251719 h 3807907"/>
                  <a:gd name="connsiteX1" fmla="*/ 2299584 w 2714464"/>
                  <a:gd name="connsiteY1" fmla="*/ 0 h 3807907"/>
                  <a:gd name="connsiteX2" fmla="*/ 2714464 w 2714464"/>
                  <a:gd name="connsiteY2" fmla="*/ 2532794 h 3807907"/>
                  <a:gd name="connsiteX3" fmla="*/ 0 w 2714464"/>
                  <a:gd name="connsiteY3" fmla="*/ 3807907 h 3807907"/>
                  <a:gd name="connsiteX4" fmla="*/ 640203 w 2714464"/>
                  <a:gd name="connsiteY4" fmla="*/ 1251719 h 3807907"/>
                  <a:gd name="connsiteX0" fmla="*/ 640203 w 2741022"/>
                  <a:gd name="connsiteY0" fmla="*/ 1251719 h 3807907"/>
                  <a:gd name="connsiteX1" fmla="*/ 2299584 w 2741022"/>
                  <a:gd name="connsiteY1" fmla="*/ 0 h 3807907"/>
                  <a:gd name="connsiteX2" fmla="*/ 2741022 w 2741022"/>
                  <a:gd name="connsiteY2" fmla="*/ 2581406 h 3807907"/>
                  <a:gd name="connsiteX3" fmla="*/ 0 w 2741022"/>
                  <a:gd name="connsiteY3" fmla="*/ 3807907 h 3807907"/>
                  <a:gd name="connsiteX4" fmla="*/ 640203 w 2741022"/>
                  <a:gd name="connsiteY4" fmla="*/ 1251719 h 3807907"/>
                  <a:gd name="connsiteX0" fmla="*/ 653481 w 2754300"/>
                  <a:gd name="connsiteY0" fmla="*/ 1251719 h 3807907"/>
                  <a:gd name="connsiteX1" fmla="*/ 2312862 w 2754300"/>
                  <a:gd name="connsiteY1" fmla="*/ 0 h 3807907"/>
                  <a:gd name="connsiteX2" fmla="*/ 2754300 w 2754300"/>
                  <a:gd name="connsiteY2" fmla="*/ 2581406 h 3807907"/>
                  <a:gd name="connsiteX3" fmla="*/ 0 w 2754300"/>
                  <a:gd name="connsiteY3" fmla="*/ 3807907 h 3807907"/>
                  <a:gd name="connsiteX4" fmla="*/ 653481 w 2754300"/>
                  <a:gd name="connsiteY4" fmla="*/ 1251719 h 3807907"/>
                  <a:gd name="connsiteX0" fmla="*/ 653481 w 2599655"/>
                  <a:gd name="connsiteY0" fmla="*/ 1251719 h 3807907"/>
                  <a:gd name="connsiteX1" fmla="*/ 2312862 w 2599655"/>
                  <a:gd name="connsiteY1" fmla="*/ 0 h 3807907"/>
                  <a:gd name="connsiteX2" fmla="*/ 2599655 w 2599655"/>
                  <a:gd name="connsiteY2" fmla="*/ 2102369 h 3807907"/>
                  <a:gd name="connsiteX3" fmla="*/ 0 w 2599655"/>
                  <a:gd name="connsiteY3" fmla="*/ 3807907 h 3807907"/>
                  <a:gd name="connsiteX4" fmla="*/ 653481 w 2599655"/>
                  <a:gd name="connsiteY4" fmla="*/ 1251719 h 3807907"/>
                  <a:gd name="connsiteX0" fmla="*/ 653481 w 2599655"/>
                  <a:gd name="connsiteY0" fmla="*/ 1251719 h 3807907"/>
                  <a:gd name="connsiteX1" fmla="*/ 2312862 w 2599655"/>
                  <a:gd name="connsiteY1" fmla="*/ 0 h 3807907"/>
                  <a:gd name="connsiteX2" fmla="*/ 2599655 w 2599655"/>
                  <a:gd name="connsiteY2" fmla="*/ 2156805 h 3807907"/>
                  <a:gd name="connsiteX3" fmla="*/ 0 w 2599655"/>
                  <a:gd name="connsiteY3" fmla="*/ 3807907 h 3807907"/>
                  <a:gd name="connsiteX4" fmla="*/ 653481 w 2599655"/>
                  <a:gd name="connsiteY4" fmla="*/ 1251719 h 3807907"/>
                  <a:gd name="connsiteX0" fmla="*/ 653481 w 2563968"/>
                  <a:gd name="connsiteY0" fmla="*/ 1251719 h 3807907"/>
                  <a:gd name="connsiteX1" fmla="*/ 2312862 w 2563968"/>
                  <a:gd name="connsiteY1" fmla="*/ 0 h 3807907"/>
                  <a:gd name="connsiteX2" fmla="*/ 2563968 w 2563968"/>
                  <a:gd name="connsiteY2" fmla="*/ 2091482 h 3807907"/>
                  <a:gd name="connsiteX3" fmla="*/ 0 w 2563968"/>
                  <a:gd name="connsiteY3" fmla="*/ 3807907 h 3807907"/>
                  <a:gd name="connsiteX4" fmla="*/ 653481 w 2563968"/>
                  <a:gd name="connsiteY4" fmla="*/ 1251719 h 3807907"/>
                  <a:gd name="connsiteX0" fmla="*/ 177650 w 2088137"/>
                  <a:gd name="connsiteY0" fmla="*/ 1251719 h 2091482"/>
                  <a:gd name="connsiteX1" fmla="*/ 1837031 w 2088137"/>
                  <a:gd name="connsiteY1" fmla="*/ 0 h 2091482"/>
                  <a:gd name="connsiteX2" fmla="*/ 2088137 w 2088137"/>
                  <a:gd name="connsiteY2" fmla="*/ 2091482 h 2091482"/>
                  <a:gd name="connsiteX3" fmla="*/ 0 w 2088137"/>
                  <a:gd name="connsiteY3" fmla="*/ 2022405 h 2091482"/>
                  <a:gd name="connsiteX4" fmla="*/ 177650 w 2088137"/>
                  <a:gd name="connsiteY4" fmla="*/ 1251719 h 2091482"/>
                  <a:gd name="connsiteX0" fmla="*/ 177650 w 2088137"/>
                  <a:gd name="connsiteY0" fmla="*/ 631148 h 1470911"/>
                  <a:gd name="connsiteX1" fmla="*/ 1004327 w 2088137"/>
                  <a:gd name="connsiteY1" fmla="*/ 0 h 1470911"/>
                  <a:gd name="connsiteX2" fmla="*/ 2088137 w 2088137"/>
                  <a:gd name="connsiteY2" fmla="*/ 1470911 h 1470911"/>
                  <a:gd name="connsiteX3" fmla="*/ 0 w 2088137"/>
                  <a:gd name="connsiteY3" fmla="*/ 1401834 h 1470911"/>
                  <a:gd name="connsiteX4" fmla="*/ 177650 w 2088137"/>
                  <a:gd name="connsiteY4" fmla="*/ 631148 h 1470911"/>
                  <a:gd name="connsiteX0" fmla="*/ 177650 w 1004327"/>
                  <a:gd name="connsiteY0" fmla="*/ 631148 h 1841076"/>
                  <a:gd name="connsiteX1" fmla="*/ 1004327 w 1004327"/>
                  <a:gd name="connsiteY1" fmla="*/ 0 h 1841076"/>
                  <a:gd name="connsiteX2" fmla="*/ 934246 w 1004327"/>
                  <a:gd name="connsiteY2" fmla="*/ 1841076 h 1841076"/>
                  <a:gd name="connsiteX3" fmla="*/ 0 w 1004327"/>
                  <a:gd name="connsiteY3" fmla="*/ 1401834 h 1841076"/>
                  <a:gd name="connsiteX4" fmla="*/ 177650 w 1004327"/>
                  <a:gd name="connsiteY4" fmla="*/ 631148 h 1841076"/>
                  <a:gd name="connsiteX0" fmla="*/ 177650 w 1004327"/>
                  <a:gd name="connsiteY0" fmla="*/ 631148 h 1884625"/>
                  <a:gd name="connsiteX1" fmla="*/ 1004327 w 1004327"/>
                  <a:gd name="connsiteY1" fmla="*/ 0 h 1884625"/>
                  <a:gd name="connsiteX2" fmla="*/ 946142 w 1004327"/>
                  <a:gd name="connsiteY2" fmla="*/ 1884625 h 1884625"/>
                  <a:gd name="connsiteX3" fmla="*/ 0 w 1004327"/>
                  <a:gd name="connsiteY3" fmla="*/ 1401834 h 1884625"/>
                  <a:gd name="connsiteX4" fmla="*/ 177650 w 1004327"/>
                  <a:gd name="connsiteY4" fmla="*/ 631148 h 1884625"/>
                  <a:gd name="connsiteX0" fmla="*/ 138006 w 1004327"/>
                  <a:gd name="connsiteY0" fmla="*/ 482096 h 1884625"/>
                  <a:gd name="connsiteX1" fmla="*/ 1004327 w 1004327"/>
                  <a:gd name="connsiteY1" fmla="*/ 0 h 1884625"/>
                  <a:gd name="connsiteX2" fmla="*/ 946142 w 1004327"/>
                  <a:gd name="connsiteY2" fmla="*/ 1884625 h 1884625"/>
                  <a:gd name="connsiteX3" fmla="*/ 0 w 1004327"/>
                  <a:gd name="connsiteY3" fmla="*/ 1401834 h 1884625"/>
                  <a:gd name="connsiteX4" fmla="*/ 138006 w 1004327"/>
                  <a:gd name="connsiteY4" fmla="*/ 482096 h 1884625"/>
                  <a:gd name="connsiteX0" fmla="*/ 129196 w 995517"/>
                  <a:gd name="connsiteY0" fmla="*/ 482096 h 1884625"/>
                  <a:gd name="connsiteX1" fmla="*/ 995517 w 995517"/>
                  <a:gd name="connsiteY1" fmla="*/ 0 h 1884625"/>
                  <a:gd name="connsiteX2" fmla="*/ 937332 w 995517"/>
                  <a:gd name="connsiteY2" fmla="*/ 1884625 h 1884625"/>
                  <a:gd name="connsiteX3" fmla="*/ 0 w 995517"/>
                  <a:gd name="connsiteY3" fmla="*/ 1457196 h 1884625"/>
                  <a:gd name="connsiteX4" fmla="*/ 129196 w 995517"/>
                  <a:gd name="connsiteY4" fmla="*/ 482096 h 1884625"/>
                  <a:gd name="connsiteX0" fmla="*/ 129196 w 995517"/>
                  <a:gd name="connsiteY0" fmla="*/ 482096 h 1914436"/>
                  <a:gd name="connsiteX1" fmla="*/ 995517 w 995517"/>
                  <a:gd name="connsiteY1" fmla="*/ 0 h 1914436"/>
                  <a:gd name="connsiteX2" fmla="*/ 928522 w 995517"/>
                  <a:gd name="connsiteY2" fmla="*/ 1914436 h 1914436"/>
                  <a:gd name="connsiteX3" fmla="*/ 0 w 995517"/>
                  <a:gd name="connsiteY3" fmla="*/ 1457196 h 1914436"/>
                  <a:gd name="connsiteX4" fmla="*/ 129196 w 995517"/>
                  <a:gd name="connsiteY4" fmla="*/ 482096 h 1914436"/>
                  <a:gd name="connsiteX0" fmla="*/ 129196 w 955873"/>
                  <a:gd name="connsiteY0" fmla="*/ 499131 h 1931471"/>
                  <a:gd name="connsiteX1" fmla="*/ 955873 w 955873"/>
                  <a:gd name="connsiteY1" fmla="*/ 0 h 1931471"/>
                  <a:gd name="connsiteX2" fmla="*/ 928522 w 955873"/>
                  <a:gd name="connsiteY2" fmla="*/ 1931471 h 1931471"/>
                  <a:gd name="connsiteX3" fmla="*/ 0 w 955873"/>
                  <a:gd name="connsiteY3" fmla="*/ 1474231 h 1931471"/>
                  <a:gd name="connsiteX4" fmla="*/ 129196 w 955873"/>
                  <a:gd name="connsiteY4" fmla="*/ 499131 h 1931471"/>
                  <a:gd name="connsiteX0" fmla="*/ 129196 w 928522"/>
                  <a:gd name="connsiteY0" fmla="*/ 452286 h 1884626"/>
                  <a:gd name="connsiteX1" fmla="*/ 775270 w 928522"/>
                  <a:gd name="connsiteY1" fmla="*/ 0 h 1884626"/>
                  <a:gd name="connsiteX2" fmla="*/ 928522 w 928522"/>
                  <a:gd name="connsiteY2" fmla="*/ 1884626 h 1884626"/>
                  <a:gd name="connsiteX3" fmla="*/ 0 w 928522"/>
                  <a:gd name="connsiteY3" fmla="*/ 1427386 h 1884626"/>
                  <a:gd name="connsiteX4" fmla="*/ 129196 w 928522"/>
                  <a:gd name="connsiteY4" fmla="*/ 452286 h 1884626"/>
                  <a:gd name="connsiteX0" fmla="*/ 129196 w 946142"/>
                  <a:gd name="connsiteY0" fmla="*/ 452286 h 1427386"/>
                  <a:gd name="connsiteX1" fmla="*/ 775270 w 946142"/>
                  <a:gd name="connsiteY1" fmla="*/ 0 h 1427386"/>
                  <a:gd name="connsiteX2" fmla="*/ 946142 w 946142"/>
                  <a:gd name="connsiteY2" fmla="*/ 807191 h 1427386"/>
                  <a:gd name="connsiteX3" fmla="*/ 0 w 946142"/>
                  <a:gd name="connsiteY3" fmla="*/ 1427386 h 1427386"/>
                  <a:gd name="connsiteX4" fmla="*/ 129196 w 946142"/>
                  <a:gd name="connsiteY4" fmla="*/ 452286 h 1427386"/>
                  <a:gd name="connsiteX0" fmla="*/ 168840 w 985786"/>
                  <a:gd name="connsiteY0" fmla="*/ 452286 h 1252782"/>
                  <a:gd name="connsiteX1" fmla="*/ 814914 w 985786"/>
                  <a:gd name="connsiteY1" fmla="*/ 0 h 1252782"/>
                  <a:gd name="connsiteX2" fmla="*/ 985786 w 985786"/>
                  <a:gd name="connsiteY2" fmla="*/ 807191 h 1252782"/>
                  <a:gd name="connsiteX3" fmla="*/ 0 w 985786"/>
                  <a:gd name="connsiteY3" fmla="*/ 1252782 h 1252782"/>
                  <a:gd name="connsiteX4" fmla="*/ 168840 w 985786"/>
                  <a:gd name="connsiteY4" fmla="*/ 452286 h 1252782"/>
                  <a:gd name="connsiteX0" fmla="*/ 160122 w 977068"/>
                  <a:gd name="connsiteY0" fmla="*/ 452286 h 1231711"/>
                  <a:gd name="connsiteX1" fmla="*/ 806196 w 977068"/>
                  <a:gd name="connsiteY1" fmla="*/ 0 h 1231711"/>
                  <a:gd name="connsiteX2" fmla="*/ 977068 w 977068"/>
                  <a:gd name="connsiteY2" fmla="*/ 807191 h 1231711"/>
                  <a:gd name="connsiteX3" fmla="*/ 0 w 977068"/>
                  <a:gd name="connsiteY3" fmla="*/ 1231711 h 1231711"/>
                  <a:gd name="connsiteX4" fmla="*/ 160122 w 977068"/>
                  <a:gd name="connsiteY4" fmla="*/ 452286 h 1231711"/>
                  <a:gd name="connsiteX0" fmla="*/ 160122 w 990145"/>
                  <a:gd name="connsiteY0" fmla="*/ 452286 h 1231711"/>
                  <a:gd name="connsiteX1" fmla="*/ 806196 w 990145"/>
                  <a:gd name="connsiteY1" fmla="*/ 0 h 1231711"/>
                  <a:gd name="connsiteX2" fmla="*/ 990145 w 990145"/>
                  <a:gd name="connsiteY2" fmla="*/ 790334 h 1231711"/>
                  <a:gd name="connsiteX3" fmla="*/ 0 w 990145"/>
                  <a:gd name="connsiteY3" fmla="*/ 1231711 h 1231711"/>
                  <a:gd name="connsiteX4" fmla="*/ 160122 w 990145"/>
                  <a:gd name="connsiteY4" fmla="*/ 452286 h 1231711"/>
                  <a:gd name="connsiteX0" fmla="*/ 173199 w 990145"/>
                  <a:gd name="connsiteY0" fmla="*/ 452286 h 1231711"/>
                  <a:gd name="connsiteX1" fmla="*/ 806196 w 990145"/>
                  <a:gd name="connsiteY1" fmla="*/ 0 h 1231711"/>
                  <a:gd name="connsiteX2" fmla="*/ 990145 w 990145"/>
                  <a:gd name="connsiteY2" fmla="*/ 790334 h 1231711"/>
                  <a:gd name="connsiteX3" fmla="*/ 0 w 990145"/>
                  <a:gd name="connsiteY3" fmla="*/ 1231711 h 1231711"/>
                  <a:gd name="connsiteX4" fmla="*/ 173199 w 990145"/>
                  <a:gd name="connsiteY4" fmla="*/ 452286 h 1231711"/>
                  <a:gd name="connsiteX0" fmla="*/ 173199 w 990145"/>
                  <a:gd name="connsiteY0" fmla="*/ 584090 h 1363515"/>
                  <a:gd name="connsiteX1" fmla="*/ 783552 w 990145"/>
                  <a:gd name="connsiteY1" fmla="*/ 0 h 1363515"/>
                  <a:gd name="connsiteX2" fmla="*/ 990145 w 990145"/>
                  <a:gd name="connsiteY2" fmla="*/ 922138 h 1363515"/>
                  <a:gd name="connsiteX3" fmla="*/ 0 w 990145"/>
                  <a:gd name="connsiteY3" fmla="*/ 1363515 h 1363515"/>
                  <a:gd name="connsiteX4" fmla="*/ 173199 w 990145"/>
                  <a:gd name="connsiteY4" fmla="*/ 584090 h 1363515"/>
                  <a:gd name="connsiteX0" fmla="*/ 0 w 816946"/>
                  <a:gd name="connsiteY0" fmla="*/ 584090 h 1474231"/>
                  <a:gd name="connsiteX1" fmla="*/ 610353 w 816946"/>
                  <a:gd name="connsiteY1" fmla="*/ 0 h 1474231"/>
                  <a:gd name="connsiteX2" fmla="*/ 816946 w 816946"/>
                  <a:gd name="connsiteY2" fmla="*/ 922138 h 1474231"/>
                  <a:gd name="connsiteX3" fmla="*/ 13616 w 816946"/>
                  <a:gd name="connsiteY3" fmla="*/ 1474231 h 1474231"/>
                  <a:gd name="connsiteX4" fmla="*/ 0 w 816946"/>
                  <a:gd name="connsiteY4" fmla="*/ 584090 h 1474231"/>
                  <a:gd name="connsiteX0" fmla="*/ 0 w 981116"/>
                  <a:gd name="connsiteY0" fmla="*/ 584090 h 1474231"/>
                  <a:gd name="connsiteX1" fmla="*/ 610353 w 981116"/>
                  <a:gd name="connsiteY1" fmla="*/ 0 h 1474231"/>
                  <a:gd name="connsiteX2" fmla="*/ 981116 w 981116"/>
                  <a:gd name="connsiteY2" fmla="*/ 980132 h 1474231"/>
                  <a:gd name="connsiteX3" fmla="*/ 13616 w 981116"/>
                  <a:gd name="connsiteY3" fmla="*/ 1474231 h 1474231"/>
                  <a:gd name="connsiteX4" fmla="*/ 0 w 981116"/>
                  <a:gd name="connsiteY4" fmla="*/ 584090 h 1474231"/>
                  <a:gd name="connsiteX0" fmla="*/ 0 w 1009421"/>
                  <a:gd name="connsiteY0" fmla="*/ 563001 h 1474231"/>
                  <a:gd name="connsiteX1" fmla="*/ 638658 w 1009421"/>
                  <a:gd name="connsiteY1" fmla="*/ 0 h 1474231"/>
                  <a:gd name="connsiteX2" fmla="*/ 1009421 w 1009421"/>
                  <a:gd name="connsiteY2" fmla="*/ 980132 h 1474231"/>
                  <a:gd name="connsiteX3" fmla="*/ 41921 w 1009421"/>
                  <a:gd name="connsiteY3" fmla="*/ 1474231 h 1474231"/>
                  <a:gd name="connsiteX4" fmla="*/ 0 w 1009421"/>
                  <a:gd name="connsiteY4" fmla="*/ 563001 h 1474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421" h="1474231">
                    <a:moveTo>
                      <a:pt x="0" y="563001"/>
                    </a:moveTo>
                    <a:lnTo>
                      <a:pt x="638658" y="0"/>
                    </a:lnTo>
                    <a:lnTo>
                      <a:pt x="1009421" y="980132"/>
                    </a:lnTo>
                    <a:lnTo>
                      <a:pt x="41921" y="1474231"/>
                    </a:lnTo>
                    <a:lnTo>
                      <a:pt x="0" y="563001"/>
                    </a:lnTo>
                    <a:close/>
                  </a:path>
                </a:pathLst>
              </a:custGeom>
              <a:solidFill>
                <a:srgbClr val="00B050">
                  <a:alpha val="2000"/>
                </a:srgb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286" b="1" u="sng" dirty="0"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3622163-A9AC-4D15-9D9D-181A9CE60CEB}"/>
                </a:ext>
              </a:extLst>
            </p:cNvPr>
            <p:cNvSpPr/>
            <p:nvPr/>
          </p:nvSpPr>
          <p:spPr>
            <a:xfrm>
              <a:off x="1625847" y="3349216"/>
              <a:ext cx="622003" cy="1749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 anchorCtr="0"/>
            <a:lstStyle/>
            <a:p>
              <a:pPr algn="ctr">
                <a:defRPr/>
              </a:pPr>
              <a:r>
                <a:rPr lang="en-US" altLang="ko-KR" sz="1000" b="1" kern="0" dirty="0">
                  <a:latin typeface="+mn-ea"/>
                  <a:cs typeface="Times New Roman" panose="02020603050405020304" pitchFamily="18" charset="0"/>
                </a:rPr>
                <a:t>CHUL</a:t>
              </a:r>
              <a:endParaRPr lang="ko-KR" altLang="en-US" sz="1000" b="1" kern="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3AAE6E9-5F3B-4001-9F71-A90A30C98687}"/>
                </a:ext>
              </a:extLst>
            </p:cNvPr>
            <p:cNvSpPr/>
            <p:nvPr/>
          </p:nvSpPr>
          <p:spPr>
            <a:xfrm>
              <a:off x="505724" y="4308054"/>
              <a:ext cx="622003" cy="1749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 anchorCtr="0"/>
            <a:lstStyle/>
            <a:p>
              <a:pPr algn="ctr">
                <a:defRPr/>
              </a:pPr>
              <a:r>
                <a:rPr lang="en-US" altLang="ko-KR" sz="1000" b="1" kern="0" dirty="0">
                  <a:latin typeface="+mn-ea"/>
                  <a:cs typeface="Times New Roman" panose="02020603050405020304" pitchFamily="18" charset="0"/>
                </a:rPr>
                <a:t>GANH</a:t>
              </a:r>
              <a:endParaRPr lang="ko-KR" altLang="en-US" sz="1000" b="1" kern="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2C9513B-A449-49BC-A57F-B67BD125AB95}"/>
                </a:ext>
              </a:extLst>
            </p:cNvPr>
            <p:cNvSpPr/>
            <p:nvPr/>
          </p:nvSpPr>
          <p:spPr>
            <a:xfrm>
              <a:off x="527331" y="5848751"/>
              <a:ext cx="816379" cy="34987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 anchorCtr="0"/>
            <a:lstStyle/>
            <a:p>
              <a:pPr algn="ctr">
                <a:defRPr/>
              </a:pPr>
              <a:r>
                <a:rPr lang="en-US" altLang="ko-KR" sz="1000" b="1" kern="0" dirty="0">
                  <a:latin typeface="+mn-ea"/>
                  <a:cs typeface="Times New Roman" panose="02020603050405020304" pitchFamily="18" charset="0"/>
                </a:rPr>
                <a:t>SEOS</a:t>
              </a:r>
            </a:p>
            <a:p>
              <a:pPr algn="ctr">
                <a:defRPr/>
              </a:pPr>
              <a:r>
                <a:rPr lang="en-US" altLang="ko-KR" sz="1000" b="1" kern="0" dirty="0">
                  <a:latin typeface="+mn-ea"/>
                  <a:cs typeface="Times New Roman" panose="02020603050405020304" pitchFamily="18" charset="0"/>
                </a:rPr>
                <a:t>(</a:t>
              </a:r>
              <a:r>
                <a:rPr lang="ko-KR" altLang="en-US" sz="1000" b="1" kern="0" dirty="0">
                  <a:latin typeface="+mn-ea"/>
                  <a:cs typeface="Times New Roman" panose="02020603050405020304" pitchFamily="18" charset="0"/>
                </a:rPr>
                <a:t>주기준국</a:t>
              </a:r>
              <a:r>
                <a:rPr lang="en-US" altLang="ko-KR" sz="1000" b="1" kern="0" dirty="0">
                  <a:latin typeface="+mn-ea"/>
                  <a:cs typeface="Times New Roman" panose="02020603050405020304" pitchFamily="18" charset="0"/>
                </a:rPr>
                <a:t>)</a:t>
              </a:r>
              <a:endParaRPr lang="ko-KR" altLang="en-US" sz="1000" b="1" kern="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71533B6-CC0D-490E-A12E-B9057B677514}"/>
                </a:ext>
              </a:extLst>
            </p:cNvPr>
            <p:cNvSpPr/>
            <p:nvPr/>
          </p:nvSpPr>
          <p:spPr>
            <a:xfrm>
              <a:off x="2352998" y="5700257"/>
              <a:ext cx="622003" cy="1749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 anchorCtr="0"/>
            <a:lstStyle/>
            <a:p>
              <a:pPr algn="ctr">
                <a:defRPr/>
              </a:pPr>
              <a:r>
                <a:rPr lang="en-US" altLang="ko-KR" sz="1000" b="1" kern="0" dirty="0">
                  <a:latin typeface="+mn-ea"/>
                  <a:cs typeface="Times New Roman" panose="02020603050405020304" pitchFamily="18" charset="0"/>
                </a:rPr>
                <a:t>YEOJ</a:t>
              </a:r>
              <a:endParaRPr lang="ko-KR" altLang="en-US" sz="1000" b="1" kern="0" dirty="0">
                <a:latin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F491F393-D200-4008-8F77-E6396618A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5260" y="3504783"/>
              <a:ext cx="502706" cy="492970"/>
            </a:xfrm>
            <a:prstGeom prst="rect">
              <a:avLst/>
            </a:prstGeom>
          </p:spPr>
        </p:pic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EB82517-89FF-4273-B5B9-130F4590FAE9}"/>
                </a:ext>
              </a:extLst>
            </p:cNvPr>
            <p:cNvSpPr/>
            <p:nvPr/>
          </p:nvSpPr>
          <p:spPr>
            <a:xfrm>
              <a:off x="2451839" y="3348297"/>
              <a:ext cx="622003" cy="1749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 anchorCtr="0"/>
            <a:lstStyle/>
            <a:p>
              <a:pPr algn="ctr">
                <a:defRPr/>
              </a:pPr>
              <a:r>
                <a:rPr lang="en-US" altLang="ko-KR" sz="1000" b="1" kern="0" dirty="0">
                  <a:solidFill>
                    <a:srgbClr val="FF00FF"/>
                  </a:solidFill>
                  <a:latin typeface="+mn-ea"/>
                  <a:cs typeface="Times New Roman" panose="02020603050405020304" pitchFamily="18" charset="0"/>
                </a:rPr>
                <a:t>HCNH</a:t>
              </a:r>
              <a:endParaRPr lang="ko-KR" altLang="en-US" sz="1000" b="1" kern="0" dirty="0">
                <a:solidFill>
                  <a:srgbClr val="FF00FF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B5B9DB08-27B3-4A63-B52D-B8C82F4D9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duotone>
                <a:prstClr val="black"/>
                <a:srgbClr val="FF00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4328" y="3504783"/>
              <a:ext cx="502706" cy="49297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7F41917-3C51-4F03-AF2A-C54165FA7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926" y="4466120"/>
              <a:ext cx="502706" cy="49297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F7D158A-133A-4E71-9FC7-3F641F9B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243" y="6179207"/>
              <a:ext cx="502706" cy="49297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E79F29F-6903-47E9-95C2-00ECFB2B8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5403" y="5278493"/>
              <a:ext cx="502706" cy="492970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583F0BF9-9FB2-40B3-9C14-4220D7774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duotone>
                <a:prstClr val="black"/>
                <a:srgbClr val="FF00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12488" y="4771045"/>
              <a:ext cx="502706" cy="492970"/>
            </a:xfrm>
            <a:prstGeom prst="rect">
              <a:avLst/>
            </a:prstGeom>
          </p:spPr>
        </p:pic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150A232-3C9B-4A12-8C5B-6F8092BD82E4}"/>
                </a:ext>
              </a:extLst>
            </p:cNvPr>
            <p:cNvSpPr/>
            <p:nvPr/>
          </p:nvSpPr>
          <p:spPr>
            <a:xfrm>
              <a:off x="2292302" y="4633294"/>
              <a:ext cx="622003" cy="1749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 anchorCtr="0"/>
            <a:lstStyle/>
            <a:p>
              <a:pPr algn="ctr">
                <a:defRPr/>
              </a:pPr>
              <a:r>
                <a:rPr lang="en-US" altLang="ko-KR" sz="1000" b="1" kern="0" dirty="0">
                  <a:solidFill>
                    <a:srgbClr val="FF00FF"/>
                  </a:solidFill>
                  <a:latin typeface="+mn-ea"/>
                  <a:cs typeface="Times New Roman" panose="02020603050405020304" pitchFamily="18" charset="0"/>
                </a:rPr>
                <a:t>WNJU</a:t>
              </a:r>
              <a:endParaRPr lang="ko-KR" altLang="en-US" sz="1000" b="1" kern="0" dirty="0">
                <a:solidFill>
                  <a:srgbClr val="FF00FF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09937E65-0CDA-456A-8351-96F7AC5FECF1}"/>
              </a:ext>
            </a:extLst>
          </p:cNvPr>
          <p:cNvSpPr/>
          <p:nvPr/>
        </p:nvSpPr>
        <p:spPr>
          <a:xfrm>
            <a:off x="3105309" y="5076978"/>
            <a:ext cx="5284021" cy="182796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pic>
        <p:nvPicPr>
          <p:cNvPr id="86" name="Picture 18">
            <a:extLst>
              <a:ext uri="{FF2B5EF4-FFF2-40B4-BE49-F238E27FC236}">
                <a16:creationId xmlns:a16="http://schemas.microsoft.com/office/drawing/2014/main" id="{DDA00EF3-49FA-484D-BFD0-0D98C64CA4E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382" y="4310727"/>
            <a:ext cx="1116722" cy="468252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5C860E5-00F1-408C-B1E6-9B2C4FC728CF}"/>
              </a:ext>
            </a:extLst>
          </p:cNvPr>
          <p:cNvSpPr txBox="1"/>
          <p:nvPr/>
        </p:nvSpPr>
        <p:spPr>
          <a:xfrm>
            <a:off x="8516793" y="474036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z="1200" b="1" kern="0" dirty="0">
                <a:latin typeface="맑은 고딕" panose="020F0502020204030204"/>
              </a:rPr>
              <a:t>사용자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52737E4-C9C8-4063-BFC1-C698C5F38667}"/>
              </a:ext>
            </a:extLst>
          </p:cNvPr>
          <p:cNvSpPr txBox="1"/>
          <p:nvPr/>
        </p:nvSpPr>
        <p:spPr>
          <a:xfrm>
            <a:off x="8365063" y="3334495"/>
            <a:ext cx="1925902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ym typeface="Wingdings" panose="05000000000000000000" pitchFamily="2" charset="2"/>
              </a:rPr>
              <a:t>보정정보 </a:t>
            </a:r>
            <a:r>
              <a:rPr lang="en-US" altLang="ko-KR" sz="1400" b="1" dirty="0">
                <a:sym typeface="Wingdings" panose="05000000000000000000" pitchFamily="2" charset="2"/>
              </a:rPr>
              <a:t>SW </a:t>
            </a:r>
            <a:r>
              <a:rPr lang="ko-KR" altLang="en-US" sz="1400" b="1" dirty="0">
                <a:sym typeface="Wingdings" panose="05000000000000000000" pitchFamily="2" charset="2"/>
              </a:rPr>
              <a:t>모듈 별</a:t>
            </a:r>
            <a:endParaRPr lang="en-US" altLang="ko-KR" sz="1400" b="1" dirty="0">
              <a:sym typeface="Wingdings" panose="05000000000000000000" pitchFamily="2" charset="2"/>
            </a:endParaRPr>
          </a:p>
          <a:p>
            <a:pPr algn="ctr"/>
            <a:r>
              <a:rPr lang="ko-KR" altLang="en-US" sz="1400" b="1" dirty="0">
                <a:sym typeface="Wingdings" panose="05000000000000000000" pitchFamily="2" charset="2"/>
              </a:rPr>
              <a:t>기능 검증 </a:t>
            </a:r>
            <a:r>
              <a:rPr lang="en-US" altLang="ko-KR" sz="1400" b="1" dirty="0">
                <a:sym typeface="Wingdings" panose="05000000000000000000" pitchFamily="2" charset="2"/>
              </a:rPr>
              <a:t>(2</a:t>
            </a:r>
            <a:r>
              <a:rPr lang="ko-KR" altLang="en-US" sz="1400" b="1" dirty="0">
                <a:sym typeface="Wingdings" panose="05000000000000000000" pitchFamily="2" charset="2"/>
              </a:rPr>
              <a:t>차년도</a:t>
            </a:r>
            <a:r>
              <a:rPr lang="en-US" altLang="ko-KR" sz="1400" b="1" dirty="0">
                <a:sym typeface="Wingdings" panose="05000000000000000000" pitchFamily="2" charset="2"/>
              </a:rPr>
              <a:t>)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E323E5A-C97D-4DBD-B839-9A663C122650}"/>
              </a:ext>
            </a:extLst>
          </p:cNvPr>
          <p:cNvGrpSpPr/>
          <p:nvPr/>
        </p:nvGrpSpPr>
        <p:grpSpPr>
          <a:xfrm>
            <a:off x="3462596" y="4620536"/>
            <a:ext cx="4935638" cy="1215411"/>
            <a:chOff x="2005418" y="2417494"/>
            <a:chExt cx="4935638" cy="121541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1F8C3DF-BB07-494D-A60E-34848C121A36}"/>
                </a:ext>
              </a:extLst>
            </p:cNvPr>
            <p:cNvSpPr/>
            <p:nvPr/>
          </p:nvSpPr>
          <p:spPr>
            <a:xfrm>
              <a:off x="2202944" y="2436533"/>
              <a:ext cx="4404880" cy="1009589"/>
            </a:xfrm>
            <a:prstGeom prst="rect">
              <a:avLst/>
            </a:prstGeom>
            <a:solidFill>
              <a:srgbClr val="F2F2F2"/>
            </a:solidFill>
            <a:ln w="285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91" name="그래픽 90" descr="컴퓨터">
              <a:extLst>
                <a:ext uri="{FF2B5EF4-FFF2-40B4-BE49-F238E27FC236}">
                  <a16:creationId xmlns:a16="http://schemas.microsoft.com/office/drawing/2014/main" id="{315B6265-EE5A-4257-B650-238F96918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31165" y="2586129"/>
              <a:ext cx="1046776" cy="1046776"/>
            </a:xfrm>
            <a:prstGeom prst="rect">
              <a:avLst/>
            </a:prstGeom>
          </p:spPr>
        </p:pic>
        <p:pic>
          <p:nvPicPr>
            <p:cNvPr id="92" name="그래픽 91" descr="컴퓨터">
              <a:extLst>
                <a:ext uri="{FF2B5EF4-FFF2-40B4-BE49-F238E27FC236}">
                  <a16:creationId xmlns:a16="http://schemas.microsoft.com/office/drawing/2014/main" id="{16BA7802-FC31-409D-A7FA-9AEEB9F45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62371" y="2586129"/>
              <a:ext cx="1046776" cy="1046776"/>
            </a:xfrm>
            <a:prstGeom prst="rect">
              <a:avLst/>
            </a:prstGeom>
          </p:spPr>
        </p:pic>
        <p:pic>
          <p:nvPicPr>
            <p:cNvPr id="93" name="그래픽 92" descr="컴퓨터">
              <a:extLst>
                <a:ext uri="{FF2B5EF4-FFF2-40B4-BE49-F238E27FC236}">
                  <a16:creationId xmlns:a16="http://schemas.microsoft.com/office/drawing/2014/main" id="{75A868B6-C753-473E-962C-527786F1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88068" y="2586129"/>
              <a:ext cx="1046776" cy="1046776"/>
            </a:xfrm>
            <a:prstGeom prst="rect">
              <a:avLst/>
            </a:prstGeom>
          </p:spPr>
        </p:pic>
        <p:pic>
          <p:nvPicPr>
            <p:cNvPr id="94" name="Picture 4" descr="파일:ISO C++ Logo.svg">
              <a:extLst>
                <a:ext uri="{FF2B5EF4-FFF2-40B4-BE49-F238E27FC236}">
                  <a16:creationId xmlns:a16="http://schemas.microsoft.com/office/drawing/2014/main" id="{F228DBAF-F114-42A6-8CB5-E928A3584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0395" y="2906522"/>
              <a:ext cx="223438" cy="251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4" descr="파일:ISO C++ Logo.svg">
              <a:extLst>
                <a:ext uri="{FF2B5EF4-FFF2-40B4-BE49-F238E27FC236}">
                  <a16:creationId xmlns:a16="http://schemas.microsoft.com/office/drawing/2014/main" id="{4FD37575-A354-40D8-A6FD-28C7B2303F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1083" y="2906521"/>
              <a:ext cx="223438" cy="251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145636C-08E9-4344-8496-98113D998F41}"/>
                </a:ext>
              </a:extLst>
            </p:cNvPr>
            <p:cNvSpPr txBox="1"/>
            <p:nvPr/>
          </p:nvSpPr>
          <p:spPr>
            <a:xfrm>
              <a:off x="2005418" y="2417494"/>
              <a:ext cx="155349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데이터 수집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>
                  <a:solidFill>
                    <a:srgbClr val="00B050"/>
                  </a:solidFill>
                </a:rPr>
                <a:t>실시간</a:t>
              </a:r>
              <a:r>
                <a:rPr lang="ko-KR" altLang="en-US" sz="1050" b="1" dirty="0"/>
                <a:t> </a:t>
              </a:r>
              <a:r>
                <a:rPr lang="en-US" altLang="ko-KR" sz="1050" b="1" dirty="0"/>
                <a:t>SW</a:t>
              </a:r>
              <a:endParaRPr lang="ko-KR" altLang="en-US" sz="1050" b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7C1FB32-9191-4FB3-BEA7-0705B93FF943}"/>
                </a:ext>
              </a:extLst>
            </p:cNvPr>
            <p:cNvSpPr txBox="1"/>
            <p:nvPr/>
          </p:nvSpPr>
          <p:spPr>
            <a:xfrm>
              <a:off x="5166494" y="2417494"/>
              <a:ext cx="177456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보정정보 방송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>
                  <a:solidFill>
                    <a:srgbClr val="00B050"/>
                  </a:solidFill>
                </a:rPr>
                <a:t>실시간</a:t>
              </a:r>
              <a:r>
                <a:rPr lang="ko-KR" altLang="en-US" sz="1050" b="1" dirty="0"/>
                <a:t> </a:t>
              </a:r>
              <a:r>
                <a:rPr lang="en-US" altLang="ko-KR" sz="1050" b="1" dirty="0"/>
                <a:t>SW</a:t>
              </a:r>
              <a:endParaRPr lang="ko-KR" altLang="en-US" sz="1050" b="1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5FEC1FD-741F-4E4B-AAC7-F2D99BB0D613}"/>
                </a:ext>
              </a:extLst>
            </p:cNvPr>
            <p:cNvSpPr txBox="1"/>
            <p:nvPr/>
          </p:nvSpPr>
          <p:spPr>
            <a:xfrm>
              <a:off x="3555833" y="2417494"/>
              <a:ext cx="172701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보정정보 생성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>
                  <a:solidFill>
                    <a:srgbClr val="00B050"/>
                  </a:solidFill>
                </a:rPr>
                <a:t>실시간</a:t>
              </a:r>
              <a:r>
                <a:rPr lang="ko-KR" altLang="en-US" sz="1050" b="1" dirty="0"/>
                <a:t> </a:t>
              </a:r>
              <a:r>
                <a:rPr lang="en-US" altLang="ko-KR" sz="1050" b="1" dirty="0"/>
                <a:t>SW</a:t>
              </a:r>
              <a:endParaRPr lang="ko-KR" altLang="en-US" sz="1050" b="1" dirty="0"/>
            </a:p>
          </p:txBody>
        </p:sp>
        <p:sp>
          <p:nvSpPr>
            <p:cNvPr id="99" name="화살표: 오른쪽 98">
              <a:extLst>
                <a:ext uri="{FF2B5EF4-FFF2-40B4-BE49-F238E27FC236}">
                  <a16:creationId xmlns:a16="http://schemas.microsoft.com/office/drawing/2014/main" id="{39B6CE41-B80D-4F4D-9A23-D6C5D7BD42AD}"/>
                </a:ext>
              </a:extLst>
            </p:cNvPr>
            <p:cNvSpPr/>
            <p:nvPr/>
          </p:nvSpPr>
          <p:spPr>
            <a:xfrm>
              <a:off x="3370515" y="2885958"/>
              <a:ext cx="419445" cy="205731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0" name="화살표: 오른쪽 99">
              <a:extLst>
                <a:ext uri="{FF2B5EF4-FFF2-40B4-BE49-F238E27FC236}">
                  <a16:creationId xmlns:a16="http://schemas.microsoft.com/office/drawing/2014/main" id="{ACCF135C-591C-480D-B949-2FE9627B7EB6}"/>
                </a:ext>
              </a:extLst>
            </p:cNvPr>
            <p:cNvSpPr/>
            <p:nvPr/>
          </p:nvSpPr>
          <p:spPr>
            <a:xfrm>
              <a:off x="4973474" y="2872310"/>
              <a:ext cx="419445" cy="205731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7535E9C-A4BD-465E-9ED4-531C7BCA4F32}"/>
                </a:ext>
              </a:extLst>
            </p:cNvPr>
            <p:cNvSpPr txBox="1"/>
            <p:nvPr/>
          </p:nvSpPr>
          <p:spPr>
            <a:xfrm>
              <a:off x="3267522" y="3046012"/>
              <a:ext cx="5668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/>
                <a:t>기준국</a:t>
              </a:r>
              <a:endParaRPr lang="en-US" altLang="ko-KR" sz="1000" b="1" dirty="0"/>
            </a:p>
            <a:p>
              <a:r>
                <a:rPr lang="ko-KR" altLang="en-US" sz="1000" b="1" dirty="0"/>
                <a:t>데이터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7B21EA9-2527-49EE-AEC7-0C8D0EA90D65}"/>
                </a:ext>
              </a:extLst>
            </p:cNvPr>
            <p:cNvSpPr txBox="1"/>
            <p:nvPr/>
          </p:nvSpPr>
          <p:spPr>
            <a:xfrm>
              <a:off x="4865641" y="3122957"/>
              <a:ext cx="8132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보정정보</a:t>
              </a:r>
            </a:p>
          </p:txBody>
        </p:sp>
        <p:pic>
          <p:nvPicPr>
            <p:cNvPr id="103" name="Picture 4" descr="파일:ISO C++ Logo.svg">
              <a:extLst>
                <a:ext uri="{FF2B5EF4-FFF2-40B4-BE49-F238E27FC236}">
                  <a16:creationId xmlns:a16="http://schemas.microsoft.com/office/drawing/2014/main" id="{EB5BDE99-6C13-43CC-99FA-C90F794C2C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2918" y="2912421"/>
              <a:ext cx="223438" cy="251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281FC679-410F-49C6-A3A6-D16AF730FA3F}"/>
              </a:ext>
            </a:extLst>
          </p:cNvPr>
          <p:cNvGrpSpPr/>
          <p:nvPr/>
        </p:nvGrpSpPr>
        <p:grpSpPr>
          <a:xfrm>
            <a:off x="3136472" y="3459735"/>
            <a:ext cx="5261763" cy="1200279"/>
            <a:chOff x="2279364" y="1295349"/>
            <a:chExt cx="5261763" cy="1200279"/>
          </a:xfrm>
        </p:grpSpPr>
        <p:pic>
          <p:nvPicPr>
            <p:cNvPr id="105" name="그래픽 104" descr="컴퓨터">
              <a:extLst>
                <a:ext uri="{FF2B5EF4-FFF2-40B4-BE49-F238E27FC236}">
                  <a16:creationId xmlns:a16="http://schemas.microsoft.com/office/drawing/2014/main" id="{D0149FD5-8D75-4589-8D1A-D9F3D6E73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36876" y="1448852"/>
              <a:ext cx="1046776" cy="1046776"/>
            </a:xfrm>
            <a:prstGeom prst="rect">
              <a:avLst/>
            </a:prstGeom>
          </p:spPr>
        </p:pic>
        <p:pic>
          <p:nvPicPr>
            <p:cNvPr id="106" name="그래픽 105" descr="컴퓨터">
              <a:extLst>
                <a:ext uri="{FF2B5EF4-FFF2-40B4-BE49-F238E27FC236}">
                  <a16:creationId xmlns:a16="http://schemas.microsoft.com/office/drawing/2014/main" id="{1209C4D6-134B-4DCC-8122-741CD3146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68082" y="1448852"/>
              <a:ext cx="1046776" cy="1046776"/>
            </a:xfrm>
            <a:prstGeom prst="rect">
              <a:avLst/>
            </a:prstGeom>
          </p:spPr>
        </p:pic>
        <p:pic>
          <p:nvPicPr>
            <p:cNvPr id="107" name="그래픽 106" descr="컴퓨터">
              <a:extLst>
                <a:ext uri="{FF2B5EF4-FFF2-40B4-BE49-F238E27FC236}">
                  <a16:creationId xmlns:a16="http://schemas.microsoft.com/office/drawing/2014/main" id="{A4BCA660-65BE-4F37-9FC4-98E23A7E9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93779" y="1448852"/>
              <a:ext cx="1046776" cy="1046776"/>
            </a:xfrm>
            <a:prstGeom prst="rect">
              <a:avLst/>
            </a:prstGeom>
          </p:spPr>
        </p:pic>
        <p:pic>
          <p:nvPicPr>
            <p:cNvPr id="108" name="Picture 4" descr="파일:ISO C++ Logo.svg">
              <a:extLst>
                <a:ext uri="{FF2B5EF4-FFF2-40B4-BE49-F238E27FC236}">
                  <a16:creationId xmlns:a16="http://schemas.microsoft.com/office/drawing/2014/main" id="{BC873706-2EDE-480C-B38D-3AF817586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6106" y="1769245"/>
              <a:ext cx="223438" cy="251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4" descr="파일:ISO C++ Logo.svg">
              <a:extLst>
                <a:ext uri="{FF2B5EF4-FFF2-40B4-BE49-F238E27FC236}">
                  <a16:creationId xmlns:a16="http://schemas.microsoft.com/office/drawing/2014/main" id="{DED911BC-38D9-4E6F-BE99-82F17B95FA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6794" y="1769244"/>
              <a:ext cx="223438" cy="251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04F7DC2-6C0B-4B7E-AC94-22B260BC3B14}"/>
                </a:ext>
              </a:extLst>
            </p:cNvPr>
            <p:cNvSpPr txBox="1"/>
            <p:nvPr/>
          </p:nvSpPr>
          <p:spPr>
            <a:xfrm>
              <a:off x="2939985" y="1295349"/>
              <a:ext cx="91931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데이터수집 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>
                  <a:solidFill>
                    <a:srgbClr val="00B050"/>
                  </a:solidFill>
                </a:rPr>
                <a:t>실시간</a:t>
              </a:r>
              <a:r>
                <a:rPr lang="ko-KR" altLang="en-US" sz="1050" b="1" dirty="0"/>
                <a:t> </a:t>
              </a:r>
              <a:r>
                <a:rPr lang="en-US" altLang="ko-KR" sz="1050" b="1" dirty="0"/>
                <a:t>SW</a:t>
              </a:r>
              <a:endParaRPr lang="ko-KR" altLang="en-US" sz="1050" b="1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EE9E9B1-A5BC-482A-A5DF-CF219D4F3DCA}"/>
                </a:ext>
              </a:extLst>
            </p:cNvPr>
            <p:cNvSpPr txBox="1"/>
            <p:nvPr/>
          </p:nvSpPr>
          <p:spPr>
            <a:xfrm>
              <a:off x="6051930" y="1295349"/>
              <a:ext cx="122631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보정정보 방송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>
                  <a:solidFill>
                    <a:srgbClr val="00B050"/>
                  </a:solidFill>
                </a:rPr>
                <a:t>실시간</a:t>
              </a:r>
              <a:r>
                <a:rPr lang="ko-KR" altLang="en-US" sz="1050" b="1" dirty="0"/>
                <a:t> </a:t>
              </a:r>
              <a:r>
                <a:rPr lang="en-US" altLang="ko-KR" sz="1050" b="1" dirty="0"/>
                <a:t>SW</a:t>
              </a:r>
              <a:endParaRPr lang="ko-KR" altLang="en-US" sz="1050" b="1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353748-598A-4B54-9341-9AA8622F11C8}"/>
                </a:ext>
              </a:extLst>
            </p:cNvPr>
            <p:cNvSpPr txBox="1"/>
            <p:nvPr/>
          </p:nvSpPr>
          <p:spPr>
            <a:xfrm>
              <a:off x="4478356" y="1295349"/>
              <a:ext cx="111378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보정정보 생성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>
                  <a:solidFill>
                    <a:srgbClr val="FF00FF"/>
                  </a:solidFill>
                </a:rPr>
                <a:t>준실시간</a:t>
              </a:r>
              <a:r>
                <a:rPr lang="ko-KR" altLang="en-US" sz="1050" b="1" dirty="0"/>
                <a:t> </a:t>
              </a:r>
              <a:r>
                <a:rPr lang="en-US" altLang="ko-KR" sz="1050" b="1" dirty="0"/>
                <a:t>SW</a:t>
              </a:r>
              <a:endParaRPr lang="ko-KR" altLang="en-US" sz="1050" b="1" dirty="0"/>
            </a:p>
          </p:txBody>
        </p:sp>
        <p:sp>
          <p:nvSpPr>
            <p:cNvPr id="113" name="화살표: 오른쪽 112">
              <a:extLst>
                <a:ext uri="{FF2B5EF4-FFF2-40B4-BE49-F238E27FC236}">
                  <a16:creationId xmlns:a16="http://schemas.microsoft.com/office/drawing/2014/main" id="{1251CB26-7D20-4121-8FD2-864909515264}"/>
                </a:ext>
              </a:extLst>
            </p:cNvPr>
            <p:cNvSpPr/>
            <p:nvPr/>
          </p:nvSpPr>
          <p:spPr>
            <a:xfrm>
              <a:off x="3976226" y="1707585"/>
              <a:ext cx="419445" cy="205731"/>
            </a:xfrm>
            <a:prstGeom prst="rightArrow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114" name="Picture 2" descr="File:Matlab Logo.png">
              <a:extLst>
                <a:ext uri="{FF2B5EF4-FFF2-40B4-BE49-F238E27FC236}">
                  <a16:creationId xmlns:a16="http://schemas.microsoft.com/office/drawing/2014/main" id="{ED0682DE-958E-40D8-B290-53F28AC05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3531" y="1778649"/>
              <a:ext cx="282741" cy="25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화살표: 오른쪽 114">
              <a:extLst>
                <a:ext uri="{FF2B5EF4-FFF2-40B4-BE49-F238E27FC236}">
                  <a16:creationId xmlns:a16="http://schemas.microsoft.com/office/drawing/2014/main" id="{4A399CD9-19B6-4C29-A190-CB701B468FD5}"/>
                </a:ext>
              </a:extLst>
            </p:cNvPr>
            <p:cNvSpPr/>
            <p:nvPr/>
          </p:nvSpPr>
          <p:spPr>
            <a:xfrm>
              <a:off x="5598314" y="1716751"/>
              <a:ext cx="419445" cy="205731"/>
            </a:xfrm>
            <a:prstGeom prst="rightArrow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DA11EE5-E6BF-40BD-908D-1CD71E48DC84}"/>
                </a:ext>
              </a:extLst>
            </p:cNvPr>
            <p:cNvSpPr txBox="1"/>
            <p:nvPr/>
          </p:nvSpPr>
          <p:spPr>
            <a:xfrm>
              <a:off x="3892362" y="1876930"/>
              <a:ext cx="585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/>
                <a:t>기준국</a:t>
              </a:r>
              <a:endParaRPr lang="en-US" altLang="ko-KR" sz="1000" b="1" dirty="0"/>
            </a:p>
            <a:p>
              <a:r>
                <a:rPr lang="ko-KR" altLang="en-US" sz="1000" b="1" dirty="0"/>
                <a:t>데이터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E31BBF6-E0D2-48EE-88EC-4A982E56EC8B}"/>
                </a:ext>
              </a:extLst>
            </p:cNvPr>
            <p:cNvSpPr txBox="1"/>
            <p:nvPr/>
          </p:nvSpPr>
          <p:spPr>
            <a:xfrm>
              <a:off x="5469589" y="1953875"/>
              <a:ext cx="8132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보정정보</a:t>
              </a:r>
            </a:p>
          </p:txBody>
        </p:sp>
        <p:sp>
          <p:nvSpPr>
            <p:cNvPr id="118" name="화살표: 오른쪽 117">
              <a:extLst>
                <a:ext uri="{FF2B5EF4-FFF2-40B4-BE49-F238E27FC236}">
                  <a16:creationId xmlns:a16="http://schemas.microsoft.com/office/drawing/2014/main" id="{223F5A54-D178-4227-873E-1C6F96E74514}"/>
                </a:ext>
              </a:extLst>
            </p:cNvPr>
            <p:cNvSpPr/>
            <p:nvPr/>
          </p:nvSpPr>
          <p:spPr>
            <a:xfrm>
              <a:off x="2279364" y="1725590"/>
              <a:ext cx="419445" cy="205731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9" name="화살표: 오른쪽 118">
              <a:extLst>
                <a:ext uri="{FF2B5EF4-FFF2-40B4-BE49-F238E27FC236}">
                  <a16:creationId xmlns:a16="http://schemas.microsoft.com/office/drawing/2014/main" id="{F23FAD70-6DF5-4A44-94C8-D8B983250F04}"/>
                </a:ext>
              </a:extLst>
            </p:cNvPr>
            <p:cNvSpPr/>
            <p:nvPr/>
          </p:nvSpPr>
          <p:spPr>
            <a:xfrm>
              <a:off x="7225897" y="1726050"/>
              <a:ext cx="315230" cy="205731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4B6F0084-241D-4953-A242-5F7E2551ECD1}"/>
              </a:ext>
            </a:extLst>
          </p:cNvPr>
          <p:cNvSpPr txBox="1"/>
          <p:nvPr/>
        </p:nvSpPr>
        <p:spPr>
          <a:xfrm>
            <a:off x="8371894" y="5287903"/>
            <a:ext cx="1928028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  <a:sym typeface="Wingdings" panose="05000000000000000000" pitchFamily="2" charset="2"/>
              </a:rPr>
              <a:t>보정정보 실시간 </a:t>
            </a:r>
            <a:r>
              <a:rPr lang="en-US" altLang="ko-KR" sz="1400" b="1" dirty="0">
                <a:solidFill>
                  <a:srgbClr val="00B050"/>
                </a:solidFill>
                <a:sym typeface="Wingdings" panose="05000000000000000000" pitchFamily="2" charset="2"/>
              </a:rPr>
              <a:t>SW</a:t>
            </a:r>
          </a:p>
          <a:p>
            <a:pPr algn="ctr"/>
            <a:r>
              <a:rPr lang="ko-KR" altLang="en-US" sz="1400" b="1" dirty="0">
                <a:solidFill>
                  <a:srgbClr val="00B050"/>
                </a:solidFill>
                <a:sym typeface="Wingdings" panose="05000000000000000000" pitchFamily="2" charset="2"/>
              </a:rPr>
              <a:t>통합 완료</a:t>
            </a:r>
            <a:r>
              <a:rPr lang="en-US" altLang="ko-KR" sz="1400" b="1" dirty="0">
                <a:solidFill>
                  <a:srgbClr val="00B050"/>
                </a:solidFill>
                <a:sym typeface="Wingdings" panose="05000000000000000000" pitchFamily="2" charset="2"/>
              </a:rPr>
              <a:t> (</a:t>
            </a:r>
            <a:r>
              <a:rPr lang="ko-KR" altLang="en-US" sz="1400" b="1" dirty="0" err="1">
                <a:solidFill>
                  <a:srgbClr val="00B050"/>
                </a:solidFill>
                <a:sym typeface="Wingdings" panose="05000000000000000000" pitchFamily="2" charset="2"/>
              </a:rPr>
              <a:t>당해년도</a:t>
            </a:r>
            <a:r>
              <a:rPr lang="en-US" altLang="ko-KR" sz="1400" b="1" dirty="0">
                <a:solidFill>
                  <a:srgbClr val="00B050"/>
                </a:solidFill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121" name="화살표: 왼쪽으로 구부러짐 120">
            <a:extLst>
              <a:ext uri="{FF2B5EF4-FFF2-40B4-BE49-F238E27FC236}">
                <a16:creationId xmlns:a16="http://schemas.microsoft.com/office/drawing/2014/main" id="{0FCAE76A-6C7D-483B-B1EC-23DAEA49D5AD}"/>
              </a:ext>
            </a:extLst>
          </p:cNvPr>
          <p:cNvSpPr/>
          <p:nvPr/>
        </p:nvSpPr>
        <p:spPr>
          <a:xfrm>
            <a:off x="9950384" y="3908969"/>
            <a:ext cx="410185" cy="1306018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9C7F9CAF-F927-4FC1-AD4C-5C9936073C17}"/>
              </a:ext>
            </a:extLst>
          </p:cNvPr>
          <p:cNvCxnSpPr>
            <a:cxnSpLocks/>
          </p:cNvCxnSpPr>
          <p:nvPr/>
        </p:nvCxnSpPr>
        <p:spPr>
          <a:xfrm>
            <a:off x="3146016" y="4555885"/>
            <a:ext cx="5243314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CDF5B59-3ACD-446F-A062-0E45BB491A1C}"/>
              </a:ext>
            </a:extLst>
          </p:cNvPr>
          <p:cNvGrpSpPr/>
          <p:nvPr/>
        </p:nvGrpSpPr>
        <p:grpSpPr>
          <a:xfrm>
            <a:off x="1026220" y="6298874"/>
            <a:ext cx="1577169" cy="578101"/>
            <a:chOff x="1317062" y="6105829"/>
            <a:chExt cx="1318026" cy="48311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4FDA367-2C5C-44FB-953C-3A9DE46DD963}"/>
                </a:ext>
              </a:extLst>
            </p:cNvPr>
            <p:cNvSpPr/>
            <p:nvPr/>
          </p:nvSpPr>
          <p:spPr>
            <a:xfrm>
              <a:off x="1317062" y="6105829"/>
              <a:ext cx="1285990" cy="45525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 anchorCtr="0"/>
            <a:lstStyle/>
            <a:p>
              <a:pPr algn="ctr">
                <a:defRPr/>
              </a:pPr>
              <a:endParaRPr lang="ko-KR" altLang="en-US" sz="1000" b="1" kern="0" dirty="0">
                <a:latin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DF991A5F-83B8-4FDE-99AC-FF5358078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3520" y="6109061"/>
              <a:ext cx="257573" cy="252585"/>
            </a:xfrm>
            <a:prstGeom prst="rect">
              <a:avLst/>
            </a:prstGeom>
          </p:spPr>
        </p:pic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080BC5B7-A55B-4811-AE15-4D12AAAD80C8}"/>
                </a:ext>
              </a:extLst>
            </p:cNvPr>
            <p:cNvSpPr/>
            <p:nvPr/>
          </p:nvSpPr>
          <p:spPr>
            <a:xfrm>
              <a:off x="1567683" y="6136065"/>
              <a:ext cx="1067405" cy="205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 b="1" kern="0" dirty="0">
                  <a:latin typeface="+mn-ea"/>
                  <a:cs typeface="Times New Roman" panose="02020603050405020304" pitchFamily="18" charset="0"/>
                </a:rPr>
                <a:t>테스트베드 </a:t>
              </a:r>
              <a:r>
                <a:rPr lang="ko-KR" altLang="en-US" sz="1000" b="1" kern="0" dirty="0" err="1">
                  <a:latin typeface="+mn-ea"/>
                  <a:cs typeface="Times New Roman" panose="02020603050405020304" pitchFamily="18" charset="0"/>
                </a:rPr>
                <a:t>기준국</a:t>
              </a:r>
              <a:endParaRPr lang="ko-KR" altLang="en-US" sz="1000" b="1" kern="0" dirty="0">
                <a:latin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F2D1E751-374E-4225-936A-AE29F8371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duotone>
                <a:prstClr val="black"/>
                <a:srgbClr val="FF00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9098" y="6327649"/>
              <a:ext cx="257574" cy="252585"/>
            </a:xfrm>
            <a:prstGeom prst="rect">
              <a:avLst/>
            </a:prstGeom>
          </p:spPr>
        </p:pic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6BE3A80-2C45-44E1-846F-21FB1D3747A7}"/>
                </a:ext>
              </a:extLst>
            </p:cNvPr>
            <p:cNvSpPr/>
            <p:nvPr/>
          </p:nvSpPr>
          <p:spPr>
            <a:xfrm>
              <a:off x="1567683" y="6342722"/>
              <a:ext cx="950891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 b="1" kern="0" dirty="0">
                  <a:solidFill>
                    <a:srgbClr val="FF00FF"/>
                  </a:solidFill>
                  <a:latin typeface="+mn-ea"/>
                  <a:cs typeface="Times New Roman" panose="02020603050405020304" pitchFamily="18" charset="0"/>
                </a:rPr>
                <a:t>예비 </a:t>
              </a:r>
              <a:r>
                <a:rPr lang="ko-KR" altLang="en-US" sz="1000" b="1" kern="0" dirty="0" err="1">
                  <a:solidFill>
                    <a:srgbClr val="FF00FF"/>
                  </a:solidFill>
                  <a:latin typeface="+mn-ea"/>
                  <a:cs typeface="Times New Roman" panose="02020603050405020304" pitchFamily="18" charset="0"/>
                </a:rPr>
                <a:t>기준국</a:t>
              </a:r>
              <a:endParaRPr lang="ko-KR" altLang="en-US" sz="1000" b="1" kern="0" dirty="0">
                <a:solidFill>
                  <a:srgbClr val="FF00FF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1A75AA18-A074-40B7-BDB3-7378648744B8}"/>
              </a:ext>
            </a:extLst>
          </p:cNvPr>
          <p:cNvSpPr txBox="1"/>
          <p:nvPr/>
        </p:nvSpPr>
        <p:spPr>
          <a:xfrm>
            <a:off x="3136472" y="2824782"/>
            <a:ext cx="7246511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실시간 보정정보 </a:t>
            </a:r>
            <a:r>
              <a:rPr lang="en-US" altLang="ko-KR" sz="1400" b="1" dirty="0"/>
              <a:t>SW </a:t>
            </a:r>
            <a:r>
              <a:rPr lang="ko-KR" altLang="en-US" sz="1400" b="1" dirty="0"/>
              <a:t>통합</a:t>
            </a:r>
          </a:p>
        </p:txBody>
      </p:sp>
      <p:sp>
        <p:nvSpPr>
          <p:cNvPr id="132" name="말풍선: 사각형 131">
            <a:extLst>
              <a:ext uri="{FF2B5EF4-FFF2-40B4-BE49-F238E27FC236}">
                <a16:creationId xmlns:a16="http://schemas.microsoft.com/office/drawing/2014/main" id="{F29C24B0-F040-4506-BDB8-60E566C34AA0}"/>
              </a:ext>
            </a:extLst>
          </p:cNvPr>
          <p:cNvSpPr/>
          <p:nvPr/>
        </p:nvSpPr>
        <p:spPr>
          <a:xfrm>
            <a:off x="5439613" y="5969081"/>
            <a:ext cx="2283351" cy="825881"/>
          </a:xfrm>
          <a:prstGeom prst="wedgeRectCallout">
            <a:avLst>
              <a:gd name="adj1" fmla="val -36414"/>
              <a:gd name="adj2" fmla="val -80122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내용 개체 틀 2">
            <a:extLst>
              <a:ext uri="{FF2B5EF4-FFF2-40B4-BE49-F238E27FC236}">
                <a16:creationId xmlns:a16="http://schemas.microsoft.com/office/drawing/2014/main" id="{5A6C2C99-14FF-455C-9C63-80A9EFB4117C}"/>
              </a:ext>
            </a:extLst>
          </p:cNvPr>
          <p:cNvSpPr txBox="1">
            <a:spLocks/>
          </p:cNvSpPr>
          <p:nvPr/>
        </p:nvSpPr>
        <p:spPr>
          <a:xfrm>
            <a:off x="5412206" y="5978455"/>
            <a:ext cx="2414441" cy="825881"/>
          </a:xfrm>
          <a:prstGeom prst="rect">
            <a:avLst/>
          </a:prstGeom>
          <a:ln w="9525">
            <a:noFill/>
          </a:ln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원시 측정치 </a:t>
            </a:r>
            <a:r>
              <a:rPr lang="ko-KR" altLang="en-US" sz="1000" b="1" spc="0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전처리</a:t>
            </a:r>
            <a:endParaRPr lang="en-US" altLang="ko-KR" sz="1000" b="1" spc="0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Network</a:t>
            </a:r>
            <a:r>
              <a:rPr lang="ko-KR" altLang="en-US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</a:t>
            </a:r>
            <a:r>
              <a:rPr lang="en-US" altLang="ko-KR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RTK</a:t>
            </a:r>
            <a:r>
              <a:rPr lang="ko-KR" altLang="en-US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보정정보 생성</a:t>
            </a:r>
            <a:endParaRPr lang="en-US" altLang="ko-KR" sz="1000" b="1" spc="0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GPS,</a:t>
            </a:r>
            <a:r>
              <a:rPr lang="ko-KR" altLang="en-US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</a:t>
            </a:r>
            <a:r>
              <a:rPr lang="en-US" altLang="ko-KR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GLONASS</a:t>
            </a:r>
            <a:r>
              <a:rPr lang="ko-KR" altLang="en-US" sz="1000" b="1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보정정보 지원</a:t>
            </a:r>
            <a:endParaRPr lang="en-US" altLang="ko-KR" sz="1000" b="1" spc="0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02BF99-F3B8-41A2-83B5-FDFF60C91E87}"/>
              </a:ext>
            </a:extLst>
          </p:cNvPr>
          <p:cNvGrpSpPr/>
          <p:nvPr/>
        </p:nvGrpSpPr>
        <p:grpSpPr>
          <a:xfrm>
            <a:off x="6370833" y="3165772"/>
            <a:ext cx="1716750" cy="254278"/>
            <a:chOff x="8900586" y="2297456"/>
            <a:chExt cx="1716750" cy="254278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D5D3447-9802-4D5F-B234-74753E3406C5}"/>
                </a:ext>
              </a:extLst>
            </p:cNvPr>
            <p:cNvSpPr txBox="1"/>
            <p:nvPr/>
          </p:nvSpPr>
          <p:spPr>
            <a:xfrm>
              <a:off x="8900586" y="2314775"/>
              <a:ext cx="1716750" cy="21226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b="1" dirty="0">
                <a:sym typeface="Wingdings" panose="05000000000000000000" pitchFamily="2" charset="2"/>
              </a:endParaRP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5226D55F-91E2-405B-B09C-1657E670FAB6}"/>
                </a:ext>
              </a:extLst>
            </p:cNvPr>
            <p:cNvGrpSpPr/>
            <p:nvPr/>
          </p:nvGrpSpPr>
          <p:grpSpPr>
            <a:xfrm>
              <a:off x="8949062" y="2297456"/>
              <a:ext cx="1668273" cy="254278"/>
              <a:chOff x="8078117" y="1308525"/>
              <a:chExt cx="1916513" cy="292114"/>
            </a:xfrm>
          </p:grpSpPr>
          <p:sp>
            <p:nvSpPr>
              <p:cNvPr id="141" name="화살표: 오른쪽 140">
                <a:extLst>
                  <a:ext uri="{FF2B5EF4-FFF2-40B4-BE49-F238E27FC236}">
                    <a16:creationId xmlns:a16="http://schemas.microsoft.com/office/drawing/2014/main" id="{77F0B7EA-B947-42FB-9486-1B72C288EDBD}"/>
                  </a:ext>
                </a:extLst>
              </p:cNvPr>
              <p:cNvSpPr/>
              <p:nvPr/>
            </p:nvSpPr>
            <p:spPr>
              <a:xfrm>
                <a:off x="8078117" y="1363310"/>
                <a:ext cx="247599" cy="179199"/>
              </a:xfrm>
              <a:prstGeom prst="rightArrow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42" name="화살표: 오른쪽 141">
                <a:extLst>
                  <a:ext uri="{FF2B5EF4-FFF2-40B4-BE49-F238E27FC236}">
                    <a16:creationId xmlns:a16="http://schemas.microsoft.com/office/drawing/2014/main" id="{F589C7FE-7720-4E80-9886-CF9587BADA85}"/>
                  </a:ext>
                </a:extLst>
              </p:cNvPr>
              <p:cNvSpPr/>
              <p:nvPr/>
            </p:nvSpPr>
            <p:spPr>
              <a:xfrm>
                <a:off x="9116851" y="1362019"/>
                <a:ext cx="247599" cy="179196"/>
              </a:xfrm>
              <a:prstGeom prst="right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C5922F3-1AFE-4C5B-9BC7-B08ABCC3CB34}"/>
                  </a:ext>
                </a:extLst>
              </p:cNvPr>
              <p:cNvSpPr txBox="1"/>
              <p:nvPr/>
            </p:nvSpPr>
            <p:spPr>
              <a:xfrm>
                <a:off x="8308600" y="1317780"/>
                <a:ext cx="801435" cy="282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1000" kern="0" dirty="0">
                    <a:solidFill>
                      <a:srgbClr val="FF00FF"/>
                    </a:solidFill>
                    <a:latin typeface="맑은 고딕" panose="020F0502020204030204"/>
                  </a:rPr>
                  <a:t>준실시간</a:t>
                </a:r>
                <a:endPara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0C9AD3D-C8F4-4EDE-9636-1D42BF6E5424}"/>
                  </a:ext>
                </a:extLst>
              </p:cNvPr>
              <p:cNvSpPr txBox="1"/>
              <p:nvPr/>
            </p:nvSpPr>
            <p:spPr>
              <a:xfrm>
                <a:off x="9340515" y="1308525"/>
                <a:ext cx="654115" cy="282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1000" kern="0" dirty="0">
                    <a:solidFill>
                      <a:srgbClr val="00B050"/>
                    </a:solidFill>
                    <a:latin typeface="맑은 고딕" panose="020F0502020204030204"/>
                  </a:rPr>
                  <a:t>실시간</a:t>
                </a:r>
                <a:endPara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A48309D-4235-44E2-BBEC-80314B878942}"/>
              </a:ext>
            </a:extLst>
          </p:cNvPr>
          <p:cNvSpPr/>
          <p:nvPr/>
        </p:nvSpPr>
        <p:spPr>
          <a:xfrm>
            <a:off x="3660122" y="3477903"/>
            <a:ext cx="1105873" cy="100958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0DA6B18-EBF3-451D-AB9D-FD92C32B65F6}"/>
              </a:ext>
            </a:extLst>
          </p:cNvPr>
          <p:cNvSpPr/>
          <p:nvPr/>
        </p:nvSpPr>
        <p:spPr>
          <a:xfrm>
            <a:off x="5300682" y="3477903"/>
            <a:ext cx="1105873" cy="100958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DFEF2D1-8017-44DD-8B19-83BAFB061A70}"/>
              </a:ext>
            </a:extLst>
          </p:cNvPr>
          <p:cNvSpPr/>
          <p:nvPr/>
        </p:nvSpPr>
        <p:spPr>
          <a:xfrm>
            <a:off x="6927914" y="3477903"/>
            <a:ext cx="1105873" cy="100958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604693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91953CDD-DF59-4289-855A-D88F27FE1605}"/>
              </a:ext>
            </a:extLst>
          </p:cNvPr>
          <p:cNvSpPr/>
          <p:nvPr/>
        </p:nvSpPr>
        <p:spPr>
          <a:xfrm>
            <a:off x="346335" y="884493"/>
            <a:ext cx="10225136" cy="5652000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 b="1" kern="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9AB8152F-9294-4820-9099-856A8A98D4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1036" y="4289755"/>
            <a:ext cx="2046788" cy="2083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BDEF0C51-810D-442E-8CD4-7AF191F9E3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6145" y="2306125"/>
            <a:ext cx="2086332" cy="136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TextBox 49"/>
          <p:cNvSpPr txBox="1"/>
          <p:nvPr/>
        </p:nvSpPr>
        <p:spPr>
          <a:xfrm>
            <a:off x="522164" y="108223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직사각형 14">
            <a:extLst>
              <a:ext uri="{FF2B5EF4-FFF2-40B4-BE49-F238E27FC236}">
                <a16:creationId xmlns:a16="http://schemas.microsoft.com/office/drawing/2014/main" id="{23CBEA91-C7BA-4834-9D3B-F1756A0AFAA1}"/>
              </a:ext>
            </a:extLst>
          </p:cNvPr>
          <p:cNvSpPr/>
          <p:nvPr/>
        </p:nvSpPr>
        <p:spPr>
          <a:xfrm>
            <a:off x="562360" y="6603844"/>
            <a:ext cx="9568681" cy="49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spc="-150" dirty="0" err="1"/>
              <a:t>보강항법</a:t>
            </a:r>
            <a:r>
              <a:rPr lang="ko-KR" altLang="en-US" sz="1800" b="1" spc="-150" dirty="0"/>
              <a:t> 시스템의 기능 실시간 구현 완료 </a:t>
            </a:r>
            <a:r>
              <a:rPr lang="en-US" altLang="ko-KR" sz="1800" b="1" spc="-150" dirty="0"/>
              <a:t>(</a:t>
            </a:r>
            <a:r>
              <a:rPr lang="ko-KR" altLang="en-US" sz="1800" b="1" spc="-150" dirty="0"/>
              <a:t>보정정보 생성 </a:t>
            </a:r>
            <a:r>
              <a:rPr lang="en-US" altLang="ko-KR" sz="1800" b="1" spc="-150" dirty="0"/>
              <a:t>&amp; </a:t>
            </a:r>
            <a:r>
              <a:rPr lang="ko-KR" altLang="en-US" sz="1800" b="1" spc="-150" dirty="0"/>
              <a:t>방송</a:t>
            </a:r>
            <a:r>
              <a:rPr lang="en-US" altLang="ko-KR" sz="1800" b="1" spc="-150" dirty="0"/>
              <a:t>)</a:t>
            </a:r>
            <a:r>
              <a:rPr lang="ko-KR" altLang="en-US" sz="1800" b="1" spc="-150" dirty="0"/>
              <a:t> </a:t>
            </a:r>
          </a:p>
        </p:txBody>
      </p:sp>
      <p:sp>
        <p:nvSpPr>
          <p:cNvPr id="6" name="직사각형 14">
            <a:extLst>
              <a:ext uri="{FF2B5EF4-FFF2-40B4-BE49-F238E27FC236}">
                <a16:creationId xmlns:a16="http://schemas.microsoft.com/office/drawing/2014/main" id="{C76C822A-BD64-4C94-AC6B-252E0BAEB0EC}"/>
              </a:ext>
            </a:extLst>
          </p:cNvPr>
          <p:cNvSpPr/>
          <p:nvPr/>
        </p:nvSpPr>
        <p:spPr>
          <a:xfrm>
            <a:off x="522164" y="692596"/>
            <a:ext cx="2880320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진행 현황 </a:t>
            </a:r>
            <a:r>
              <a:rPr lang="en-US" altLang="ko-KR" sz="2000" b="1" kern="0" spc="-150" dirty="0">
                <a:solidFill>
                  <a:srgbClr val="FFC000">
                    <a:lumMod val="60000"/>
                    <a:lumOff val="40000"/>
                  </a:srgbClr>
                </a:solidFill>
              </a:rPr>
              <a:t>[2/3]</a:t>
            </a:r>
            <a:endParaRPr lang="ko-KR" altLang="en-US" sz="2000" spc="-150" dirty="0"/>
          </a:p>
        </p:txBody>
      </p:sp>
      <p:pic>
        <p:nvPicPr>
          <p:cNvPr id="30" name="그래픽 29" descr="컴퓨터">
            <a:extLst>
              <a:ext uri="{FF2B5EF4-FFF2-40B4-BE49-F238E27FC236}">
                <a16:creationId xmlns:a16="http://schemas.microsoft.com/office/drawing/2014/main" id="{AC1E7335-8EAA-4C49-9622-5FF7C0321E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9836" y="5104947"/>
            <a:ext cx="866722" cy="8667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81C908D-8E31-4BA1-B109-09FA464992D9}"/>
              </a:ext>
            </a:extLst>
          </p:cNvPr>
          <p:cNvSpPr txBox="1"/>
          <p:nvPr/>
        </p:nvSpPr>
        <p:spPr>
          <a:xfrm>
            <a:off x="4215980" y="4758886"/>
            <a:ext cx="102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보정정보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lvl="0" algn="ctr"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실시간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200" b="1" kern="0" dirty="0">
                <a:latin typeface="맑은 고딕" panose="020F0502020204030204"/>
              </a:rPr>
              <a:t>SW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050EEB0-F759-4C4C-BC5E-96377B639035}"/>
              </a:ext>
            </a:extLst>
          </p:cNvPr>
          <p:cNvCxnSpPr>
            <a:cxnSpLocks/>
            <a:stCxn id="108" idx="3"/>
          </p:cNvCxnSpPr>
          <p:nvPr/>
        </p:nvCxnSpPr>
        <p:spPr>
          <a:xfrm flipV="1">
            <a:off x="3246094" y="5645174"/>
            <a:ext cx="969886" cy="29762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래픽 45" descr="클라우드에서 다운로드">
            <a:extLst>
              <a:ext uri="{FF2B5EF4-FFF2-40B4-BE49-F238E27FC236}">
                <a16:creationId xmlns:a16="http://schemas.microsoft.com/office/drawing/2014/main" id="{A0768B33-2B89-4020-9BD9-08EB082C4D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94919" y="5166625"/>
            <a:ext cx="744964" cy="74496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166E18-8609-4608-9525-7C7B5ED45753}"/>
              </a:ext>
            </a:extLst>
          </p:cNvPr>
          <p:cNvSpPr txBox="1"/>
          <p:nvPr/>
        </p:nvSpPr>
        <p:spPr>
          <a:xfrm>
            <a:off x="5716838" y="5765829"/>
            <a:ext cx="6880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dirty="0">
                <a:latin typeface="맑은 고딕" panose="020F0502020204030204"/>
                <a:ea typeface="맑은 고딕" panose="020B0503020000020004" pitchFamily="50" charset="-127"/>
              </a:rPr>
              <a:t>[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TCP/IP]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4AEC199C-F04C-49D1-9771-E2411D594534}"/>
              </a:ext>
            </a:extLst>
          </p:cNvPr>
          <p:cNvSpPr txBox="1">
            <a:spLocks/>
          </p:cNvSpPr>
          <p:nvPr/>
        </p:nvSpPr>
        <p:spPr>
          <a:xfrm>
            <a:off x="378148" y="1420645"/>
            <a:ext cx="10004835" cy="2792034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SW 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개발 결과 </a:t>
            </a: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– 100km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반경 </a:t>
            </a:r>
            <a:r>
              <a:rPr lang="ko-KR" altLang="en-US" sz="18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기준국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</a:t>
            </a: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2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차 테스트베드 시범운용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03E825B-F179-420F-B6B2-6533A7B49B34}"/>
              </a:ext>
            </a:extLst>
          </p:cNvPr>
          <p:cNvSpPr txBox="1"/>
          <p:nvPr/>
        </p:nvSpPr>
        <p:spPr>
          <a:xfrm>
            <a:off x="3700988" y="1908423"/>
            <a:ext cx="2181600" cy="27699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주기준국</a:t>
            </a:r>
            <a:r>
              <a:rPr lang="en-US" altLang="ko-KR" sz="1200" b="1" dirty="0"/>
              <a:t> CPC </a:t>
            </a:r>
            <a:r>
              <a:rPr lang="ko-KR" altLang="en-US" sz="1200" b="1" dirty="0"/>
              <a:t>보정정보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생성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D06254-D2DD-4839-9B46-7885450D5EA2}"/>
              </a:ext>
            </a:extLst>
          </p:cNvPr>
          <p:cNvSpPr txBox="1"/>
          <p:nvPr/>
        </p:nvSpPr>
        <p:spPr>
          <a:xfrm>
            <a:off x="6046931" y="1908423"/>
            <a:ext cx="2181600" cy="276999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000FF"/>
                </a:solidFill>
              </a:rPr>
              <a:t>주기준국 </a:t>
            </a:r>
            <a:r>
              <a:rPr lang="en-US" altLang="ko-KR" sz="1200" b="1" dirty="0">
                <a:solidFill>
                  <a:srgbClr val="0000FF"/>
                </a:solidFill>
              </a:rPr>
              <a:t>CPC </a:t>
            </a:r>
            <a:r>
              <a:rPr lang="ko-KR" altLang="en-US" sz="1200" b="1" dirty="0">
                <a:solidFill>
                  <a:srgbClr val="0000FF"/>
                </a:solidFill>
              </a:rPr>
              <a:t>보정정보</a:t>
            </a:r>
            <a:r>
              <a:rPr lang="en-US" altLang="ko-KR" sz="1200" b="1" dirty="0">
                <a:solidFill>
                  <a:srgbClr val="0000FF"/>
                </a:solidFill>
              </a:rPr>
              <a:t>(</a:t>
            </a:r>
            <a:r>
              <a:rPr lang="ko-KR" altLang="en-US" sz="1200" b="1" dirty="0">
                <a:solidFill>
                  <a:srgbClr val="0000FF"/>
                </a:solidFill>
              </a:rPr>
              <a:t>수신</a:t>
            </a:r>
            <a:r>
              <a:rPr lang="en-US" altLang="ko-KR" sz="1200" b="1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6F315D4-5EBE-4264-8179-528416FD86CA}"/>
              </a:ext>
            </a:extLst>
          </p:cNvPr>
          <p:cNvSpPr/>
          <p:nvPr/>
        </p:nvSpPr>
        <p:spPr>
          <a:xfrm>
            <a:off x="8392874" y="2264447"/>
            <a:ext cx="318797" cy="1979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7F5682-F004-4F6F-96C8-D2DC7F8556C3}"/>
              </a:ext>
            </a:extLst>
          </p:cNvPr>
          <p:cNvSpPr txBox="1"/>
          <p:nvPr/>
        </p:nvSpPr>
        <p:spPr>
          <a:xfrm>
            <a:off x="8662127" y="2317132"/>
            <a:ext cx="543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2mm</a:t>
            </a:r>
            <a:endParaRPr lang="ko-KR" altLang="en-US" sz="1100" b="1" dirty="0"/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7804AA12-714D-4158-A075-B98651E9A695}"/>
              </a:ext>
            </a:extLst>
          </p:cNvPr>
          <p:cNvCxnSpPr>
            <a:cxnSpLocks/>
          </p:cNvCxnSpPr>
          <p:nvPr/>
        </p:nvCxnSpPr>
        <p:spPr>
          <a:xfrm>
            <a:off x="8593209" y="2627985"/>
            <a:ext cx="1752912" cy="0"/>
          </a:xfrm>
          <a:prstGeom prst="line">
            <a:avLst/>
          </a:prstGeom>
          <a:ln w="38100">
            <a:solidFill>
              <a:srgbClr val="FF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95EB297A-CBAA-4684-9D8D-4F54F72E02E4}"/>
              </a:ext>
            </a:extLst>
          </p:cNvPr>
          <p:cNvCxnSpPr>
            <a:cxnSpLocks/>
          </p:cNvCxnSpPr>
          <p:nvPr/>
        </p:nvCxnSpPr>
        <p:spPr>
          <a:xfrm>
            <a:off x="8587060" y="3143652"/>
            <a:ext cx="1759061" cy="0"/>
          </a:xfrm>
          <a:prstGeom prst="line">
            <a:avLst/>
          </a:prstGeom>
          <a:ln w="38100">
            <a:solidFill>
              <a:srgbClr val="FF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D90D0C17-BDDB-46F9-BE40-FA2FAD63DBD9}"/>
              </a:ext>
            </a:extLst>
          </p:cNvPr>
          <p:cNvSpPr txBox="1"/>
          <p:nvPr/>
        </p:nvSpPr>
        <p:spPr>
          <a:xfrm>
            <a:off x="8353259" y="1908423"/>
            <a:ext cx="2079218" cy="276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잔차</a:t>
            </a:r>
            <a:endParaRPr lang="ko-KR" altLang="en-US" sz="12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25D260C-AA4C-408C-A480-10FECFF61F22}"/>
              </a:ext>
            </a:extLst>
          </p:cNvPr>
          <p:cNvSpPr txBox="1"/>
          <p:nvPr/>
        </p:nvSpPr>
        <p:spPr>
          <a:xfrm>
            <a:off x="4358510" y="5765829"/>
            <a:ext cx="545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dirty="0">
                <a:latin typeface="맑은 고딕" panose="020F0502020204030204"/>
                <a:ea typeface="맑은 고딕" panose="020B0503020000020004" pitchFamily="50" charset="-127"/>
              </a:rPr>
              <a:t>[C++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130" name="화살표: 오른쪽 129">
            <a:extLst>
              <a:ext uri="{FF2B5EF4-FFF2-40B4-BE49-F238E27FC236}">
                <a16:creationId xmlns:a16="http://schemas.microsoft.com/office/drawing/2014/main" id="{EBC401F4-6943-44FE-8BC8-BE66838A6133}"/>
              </a:ext>
            </a:extLst>
          </p:cNvPr>
          <p:cNvSpPr/>
          <p:nvPr/>
        </p:nvSpPr>
        <p:spPr>
          <a:xfrm>
            <a:off x="7818511" y="5414393"/>
            <a:ext cx="442227" cy="2769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4425D06-E4AF-4D13-B9F1-69D22C3B75FA}"/>
              </a:ext>
            </a:extLst>
          </p:cNvPr>
          <p:cNvGrpSpPr/>
          <p:nvPr/>
        </p:nvGrpSpPr>
        <p:grpSpPr>
          <a:xfrm>
            <a:off x="908480" y="2857591"/>
            <a:ext cx="2520940" cy="3066714"/>
            <a:chOff x="574737" y="2444521"/>
            <a:chExt cx="2071355" cy="2820683"/>
          </a:xfrm>
        </p:grpSpPr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543ED778-BE75-4200-B2B6-0FC403FAEB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4737" y="2444521"/>
              <a:ext cx="2071355" cy="2820683"/>
            </a:xfrm>
            <a:prstGeom prst="rect">
              <a:avLst/>
            </a:prstGeom>
          </p:spPr>
        </p:pic>
        <p:sp>
          <p:nvSpPr>
            <p:cNvPr id="103" name="직사각형 10">
              <a:extLst>
                <a:ext uri="{FF2B5EF4-FFF2-40B4-BE49-F238E27FC236}">
                  <a16:creationId xmlns:a16="http://schemas.microsoft.com/office/drawing/2014/main" id="{86FC4494-7FB9-4296-B1A3-98451925F744}"/>
                </a:ext>
              </a:extLst>
            </p:cNvPr>
            <p:cNvSpPr/>
            <p:nvPr/>
          </p:nvSpPr>
          <p:spPr bwMode="auto">
            <a:xfrm>
              <a:off x="761969" y="2700865"/>
              <a:ext cx="1582976" cy="2482419"/>
            </a:xfrm>
            <a:custGeom>
              <a:avLst/>
              <a:gdLst>
                <a:gd name="connsiteX0" fmla="*/ 0 w 1828777"/>
                <a:gd name="connsiteY0" fmla="*/ 0 h 1503525"/>
                <a:gd name="connsiteX1" fmla="*/ 1828777 w 1828777"/>
                <a:gd name="connsiteY1" fmla="*/ 0 h 1503525"/>
                <a:gd name="connsiteX2" fmla="*/ 1828777 w 1828777"/>
                <a:gd name="connsiteY2" fmla="*/ 1503525 h 1503525"/>
                <a:gd name="connsiteX3" fmla="*/ 0 w 1828777"/>
                <a:gd name="connsiteY3" fmla="*/ 1503525 h 1503525"/>
                <a:gd name="connsiteX4" fmla="*/ 0 w 1828777"/>
                <a:gd name="connsiteY4" fmla="*/ 0 h 1503525"/>
                <a:gd name="connsiteX0" fmla="*/ 577048 w 2405825"/>
                <a:gd name="connsiteY0" fmla="*/ 0 h 2524457"/>
                <a:gd name="connsiteX1" fmla="*/ 2405825 w 2405825"/>
                <a:gd name="connsiteY1" fmla="*/ 0 h 2524457"/>
                <a:gd name="connsiteX2" fmla="*/ 2405825 w 2405825"/>
                <a:gd name="connsiteY2" fmla="*/ 1503525 h 2524457"/>
                <a:gd name="connsiteX3" fmla="*/ 0 w 2405825"/>
                <a:gd name="connsiteY3" fmla="*/ 2524457 h 2524457"/>
                <a:gd name="connsiteX4" fmla="*/ 577048 w 2405825"/>
                <a:gd name="connsiteY4" fmla="*/ 0 h 2524457"/>
                <a:gd name="connsiteX0" fmla="*/ 577048 w 2405825"/>
                <a:gd name="connsiteY0" fmla="*/ 0 h 2542213"/>
                <a:gd name="connsiteX1" fmla="*/ 2405825 w 2405825"/>
                <a:gd name="connsiteY1" fmla="*/ 0 h 2542213"/>
                <a:gd name="connsiteX2" fmla="*/ 1464792 w 2405825"/>
                <a:gd name="connsiteY2" fmla="*/ 2542213 h 2542213"/>
                <a:gd name="connsiteX3" fmla="*/ 0 w 2405825"/>
                <a:gd name="connsiteY3" fmla="*/ 2524457 h 2542213"/>
                <a:gd name="connsiteX4" fmla="*/ 577048 w 2405825"/>
                <a:gd name="connsiteY4" fmla="*/ 0 h 2542213"/>
                <a:gd name="connsiteX0" fmla="*/ 577048 w 2183884"/>
                <a:gd name="connsiteY0" fmla="*/ 0 h 2542213"/>
                <a:gd name="connsiteX1" fmla="*/ 2183884 w 2183884"/>
                <a:gd name="connsiteY1" fmla="*/ 834501 h 2542213"/>
                <a:gd name="connsiteX2" fmla="*/ 1464792 w 2183884"/>
                <a:gd name="connsiteY2" fmla="*/ 2542213 h 2542213"/>
                <a:gd name="connsiteX3" fmla="*/ 0 w 2183884"/>
                <a:gd name="connsiteY3" fmla="*/ 2524457 h 2542213"/>
                <a:gd name="connsiteX4" fmla="*/ 577048 w 2183884"/>
                <a:gd name="connsiteY4" fmla="*/ 0 h 2542213"/>
                <a:gd name="connsiteX0" fmla="*/ 577048 w 2183884"/>
                <a:gd name="connsiteY0" fmla="*/ 0 h 2524457"/>
                <a:gd name="connsiteX1" fmla="*/ 2183884 w 2183884"/>
                <a:gd name="connsiteY1" fmla="*/ 834501 h 2524457"/>
                <a:gd name="connsiteX2" fmla="*/ 1376016 w 2183884"/>
                <a:gd name="connsiteY2" fmla="*/ 2435681 h 2524457"/>
                <a:gd name="connsiteX3" fmla="*/ 0 w 2183884"/>
                <a:gd name="connsiteY3" fmla="*/ 2524457 h 2524457"/>
                <a:gd name="connsiteX4" fmla="*/ 577048 w 2183884"/>
                <a:gd name="connsiteY4" fmla="*/ 0 h 2524457"/>
                <a:gd name="connsiteX0" fmla="*/ 577048 w 2636645"/>
                <a:gd name="connsiteY0" fmla="*/ 372862 h 2897319"/>
                <a:gd name="connsiteX1" fmla="*/ 2636645 w 2636645"/>
                <a:gd name="connsiteY1" fmla="*/ 0 h 2897319"/>
                <a:gd name="connsiteX2" fmla="*/ 1376016 w 2636645"/>
                <a:gd name="connsiteY2" fmla="*/ 2808543 h 2897319"/>
                <a:gd name="connsiteX3" fmla="*/ 0 w 2636645"/>
                <a:gd name="connsiteY3" fmla="*/ 2897319 h 2897319"/>
                <a:gd name="connsiteX4" fmla="*/ 577048 w 2636645"/>
                <a:gd name="connsiteY4" fmla="*/ 372862 h 2897319"/>
                <a:gd name="connsiteX0" fmla="*/ 577048 w 2636645"/>
                <a:gd name="connsiteY0" fmla="*/ 372862 h 2897319"/>
                <a:gd name="connsiteX1" fmla="*/ 2636645 w 2636645"/>
                <a:gd name="connsiteY1" fmla="*/ 0 h 2897319"/>
                <a:gd name="connsiteX2" fmla="*/ 2423581 w 2636645"/>
                <a:gd name="connsiteY2" fmla="*/ 2124962 h 2897319"/>
                <a:gd name="connsiteX3" fmla="*/ 0 w 2636645"/>
                <a:gd name="connsiteY3" fmla="*/ 2897319 h 2897319"/>
                <a:gd name="connsiteX4" fmla="*/ 577048 w 2636645"/>
                <a:gd name="connsiteY4" fmla="*/ 372862 h 2897319"/>
                <a:gd name="connsiteX0" fmla="*/ 577048 w 2636645"/>
                <a:gd name="connsiteY0" fmla="*/ 372862 h 2897319"/>
                <a:gd name="connsiteX1" fmla="*/ 2636645 w 2636645"/>
                <a:gd name="connsiteY1" fmla="*/ 0 h 2897319"/>
                <a:gd name="connsiteX2" fmla="*/ 2352560 w 2636645"/>
                <a:gd name="connsiteY2" fmla="*/ 1654446 h 2897319"/>
                <a:gd name="connsiteX3" fmla="*/ 0 w 2636645"/>
                <a:gd name="connsiteY3" fmla="*/ 2897319 h 2897319"/>
                <a:gd name="connsiteX4" fmla="*/ 577048 w 2636645"/>
                <a:gd name="connsiteY4" fmla="*/ 372862 h 2897319"/>
                <a:gd name="connsiteX0" fmla="*/ 640203 w 2636645"/>
                <a:gd name="connsiteY0" fmla="*/ 341131 h 2897319"/>
                <a:gd name="connsiteX1" fmla="*/ 2636645 w 2636645"/>
                <a:gd name="connsiteY1" fmla="*/ 0 h 2897319"/>
                <a:gd name="connsiteX2" fmla="*/ 2352560 w 2636645"/>
                <a:gd name="connsiteY2" fmla="*/ 1654446 h 2897319"/>
                <a:gd name="connsiteX3" fmla="*/ 0 w 2636645"/>
                <a:gd name="connsiteY3" fmla="*/ 2897319 h 2897319"/>
                <a:gd name="connsiteX4" fmla="*/ 640203 w 2636645"/>
                <a:gd name="connsiteY4" fmla="*/ 341131 h 2897319"/>
                <a:gd name="connsiteX0" fmla="*/ 640203 w 2375002"/>
                <a:gd name="connsiteY0" fmla="*/ 1174072 h 3730260"/>
                <a:gd name="connsiteX1" fmla="*/ 2375002 w 2375002"/>
                <a:gd name="connsiteY1" fmla="*/ 0 h 3730260"/>
                <a:gd name="connsiteX2" fmla="*/ 2352560 w 2375002"/>
                <a:gd name="connsiteY2" fmla="*/ 2487387 h 3730260"/>
                <a:gd name="connsiteX3" fmla="*/ 0 w 2375002"/>
                <a:gd name="connsiteY3" fmla="*/ 3730260 h 3730260"/>
                <a:gd name="connsiteX4" fmla="*/ 640203 w 2375002"/>
                <a:gd name="connsiteY4" fmla="*/ 1174072 h 3730260"/>
                <a:gd name="connsiteX0" fmla="*/ 640203 w 2749536"/>
                <a:gd name="connsiteY0" fmla="*/ 1174072 h 3730260"/>
                <a:gd name="connsiteX1" fmla="*/ 2375002 w 2749536"/>
                <a:gd name="connsiteY1" fmla="*/ 0 h 3730260"/>
                <a:gd name="connsiteX2" fmla="*/ 2749536 w 2749536"/>
                <a:gd name="connsiteY2" fmla="*/ 2527051 h 3730260"/>
                <a:gd name="connsiteX3" fmla="*/ 0 w 2749536"/>
                <a:gd name="connsiteY3" fmla="*/ 3730260 h 3730260"/>
                <a:gd name="connsiteX4" fmla="*/ 640203 w 2749536"/>
                <a:gd name="connsiteY4" fmla="*/ 1174072 h 3730260"/>
                <a:gd name="connsiteX0" fmla="*/ 640203 w 2749536"/>
                <a:gd name="connsiteY0" fmla="*/ 1499316 h 4055504"/>
                <a:gd name="connsiteX1" fmla="*/ 1644206 w 2749536"/>
                <a:gd name="connsiteY1" fmla="*/ 0 h 4055504"/>
                <a:gd name="connsiteX2" fmla="*/ 2749536 w 2749536"/>
                <a:gd name="connsiteY2" fmla="*/ 2852295 h 4055504"/>
                <a:gd name="connsiteX3" fmla="*/ 0 w 2749536"/>
                <a:gd name="connsiteY3" fmla="*/ 4055504 h 4055504"/>
                <a:gd name="connsiteX4" fmla="*/ 640203 w 2749536"/>
                <a:gd name="connsiteY4" fmla="*/ 1499316 h 4055504"/>
                <a:gd name="connsiteX0" fmla="*/ 640203 w 2749536"/>
                <a:gd name="connsiteY0" fmla="*/ 1189938 h 3746126"/>
                <a:gd name="connsiteX1" fmla="*/ 2365980 w 2749536"/>
                <a:gd name="connsiteY1" fmla="*/ 0 h 3746126"/>
                <a:gd name="connsiteX2" fmla="*/ 2749536 w 2749536"/>
                <a:gd name="connsiteY2" fmla="*/ 2542917 h 3746126"/>
                <a:gd name="connsiteX3" fmla="*/ 0 w 2749536"/>
                <a:gd name="connsiteY3" fmla="*/ 3746126 h 3746126"/>
                <a:gd name="connsiteX4" fmla="*/ 640203 w 2749536"/>
                <a:gd name="connsiteY4" fmla="*/ 1189938 h 3746126"/>
                <a:gd name="connsiteX0" fmla="*/ 640203 w 3060688"/>
                <a:gd name="connsiteY0" fmla="*/ 341131 h 2897319"/>
                <a:gd name="connsiteX1" fmla="*/ 3060688 w 3060688"/>
                <a:gd name="connsiteY1" fmla="*/ 0 h 2897319"/>
                <a:gd name="connsiteX2" fmla="*/ 2749536 w 3060688"/>
                <a:gd name="connsiteY2" fmla="*/ 1694110 h 2897319"/>
                <a:gd name="connsiteX3" fmla="*/ 0 w 3060688"/>
                <a:gd name="connsiteY3" fmla="*/ 2897319 h 2897319"/>
                <a:gd name="connsiteX4" fmla="*/ 640203 w 3060688"/>
                <a:gd name="connsiteY4" fmla="*/ 341131 h 2897319"/>
                <a:gd name="connsiteX0" fmla="*/ 640203 w 2749536"/>
                <a:gd name="connsiteY0" fmla="*/ 1142341 h 3698529"/>
                <a:gd name="connsiteX1" fmla="*/ 2375002 w 2749536"/>
                <a:gd name="connsiteY1" fmla="*/ 0 h 3698529"/>
                <a:gd name="connsiteX2" fmla="*/ 2749536 w 2749536"/>
                <a:gd name="connsiteY2" fmla="*/ 2495320 h 3698529"/>
                <a:gd name="connsiteX3" fmla="*/ 0 w 2749536"/>
                <a:gd name="connsiteY3" fmla="*/ 3698529 h 3698529"/>
                <a:gd name="connsiteX4" fmla="*/ 640203 w 2749536"/>
                <a:gd name="connsiteY4" fmla="*/ 1142341 h 3698529"/>
                <a:gd name="connsiteX0" fmla="*/ 640203 w 2767580"/>
                <a:gd name="connsiteY0" fmla="*/ 1142341 h 3698529"/>
                <a:gd name="connsiteX1" fmla="*/ 2375002 w 2767580"/>
                <a:gd name="connsiteY1" fmla="*/ 0 h 3698529"/>
                <a:gd name="connsiteX2" fmla="*/ 2767580 w 2767580"/>
                <a:gd name="connsiteY2" fmla="*/ 2447723 h 3698529"/>
                <a:gd name="connsiteX3" fmla="*/ 0 w 2767580"/>
                <a:gd name="connsiteY3" fmla="*/ 3698529 h 3698529"/>
                <a:gd name="connsiteX4" fmla="*/ 640203 w 2767580"/>
                <a:gd name="connsiteY4" fmla="*/ 1142341 h 3698529"/>
                <a:gd name="connsiteX0" fmla="*/ 640203 w 2767580"/>
                <a:gd name="connsiteY0" fmla="*/ 1142341 h 3698529"/>
                <a:gd name="connsiteX1" fmla="*/ 2365980 w 2767580"/>
                <a:gd name="connsiteY1" fmla="*/ 0 h 3698529"/>
                <a:gd name="connsiteX2" fmla="*/ 2767580 w 2767580"/>
                <a:gd name="connsiteY2" fmla="*/ 2447723 h 3698529"/>
                <a:gd name="connsiteX3" fmla="*/ 0 w 2767580"/>
                <a:gd name="connsiteY3" fmla="*/ 3698529 h 3698529"/>
                <a:gd name="connsiteX4" fmla="*/ 640203 w 2767580"/>
                <a:gd name="connsiteY4" fmla="*/ 1142341 h 3698529"/>
                <a:gd name="connsiteX0" fmla="*/ 640203 w 2767580"/>
                <a:gd name="connsiteY0" fmla="*/ 1239566 h 3795754"/>
                <a:gd name="connsiteX1" fmla="*/ 2312863 w 2767580"/>
                <a:gd name="connsiteY1" fmla="*/ 0 h 3795754"/>
                <a:gd name="connsiteX2" fmla="*/ 2767580 w 2767580"/>
                <a:gd name="connsiteY2" fmla="*/ 2544948 h 3795754"/>
                <a:gd name="connsiteX3" fmla="*/ 0 w 2767580"/>
                <a:gd name="connsiteY3" fmla="*/ 3795754 h 3795754"/>
                <a:gd name="connsiteX4" fmla="*/ 640203 w 2767580"/>
                <a:gd name="connsiteY4" fmla="*/ 1239566 h 3795754"/>
                <a:gd name="connsiteX0" fmla="*/ 640203 w 2714464"/>
                <a:gd name="connsiteY0" fmla="*/ 1239566 h 3795754"/>
                <a:gd name="connsiteX1" fmla="*/ 2312863 w 2714464"/>
                <a:gd name="connsiteY1" fmla="*/ 0 h 3795754"/>
                <a:gd name="connsiteX2" fmla="*/ 2714464 w 2714464"/>
                <a:gd name="connsiteY2" fmla="*/ 2520641 h 3795754"/>
                <a:gd name="connsiteX3" fmla="*/ 0 w 2714464"/>
                <a:gd name="connsiteY3" fmla="*/ 3795754 h 3795754"/>
                <a:gd name="connsiteX4" fmla="*/ 640203 w 2714464"/>
                <a:gd name="connsiteY4" fmla="*/ 1239566 h 3795754"/>
                <a:gd name="connsiteX0" fmla="*/ 640203 w 2714464"/>
                <a:gd name="connsiteY0" fmla="*/ 1251719 h 3807907"/>
                <a:gd name="connsiteX1" fmla="*/ 2299584 w 2714464"/>
                <a:gd name="connsiteY1" fmla="*/ 0 h 3807907"/>
                <a:gd name="connsiteX2" fmla="*/ 2714464 w 2714464"/>
                <a:gd name="connsiteY2" fmla="*/ 2532794 h 3807907"/>
                <a:gd name="connsiteX3" fmla="*/ 0 w 2714464"/>
                <a:gd name="connsiteY3" fmla="*/ 3807907 h 3807907"/>
                <a:gd name="connsiteX4" fmla="*/ 640203 w 2714464"/>
                <a:gd name="connsiteY4" fmla="*/ 1251719 h 3807907"/>
                <a:gd name="connsiteX0" fmla="*/ 640203 w 2741022"/>
                <a:gd name="connsiteY0" fmla="*/ 1251719 h 3807907"/>
                <a:gd name="connsiteX1" fmla="*/ 2299584 w 2741022"/>
                <a:gd name="connsiteY1" fmla="*/ 0 h 3807907"/>
                <a:gd name="connsiteX2" fmla="*/ 2741022 w 2741022"/>
                <a:gd name="connsiteY2" fmla="*/ 2581406 h 3807907"/>
                <a:gd name="connsiteX3" fmla="*/ 0 w 2741022"/>
                <a:gd name="connsiteY3" fmla="*/ 3807907 h 3807907"/>
                <a:gd name="connsiteX4" fmla="*/ 640203 w 2741022"/>
                <a:gd name="connsiteY4" fmla="*/ 1251719 h 3807907"/>
                <a:gd name="connsiteX0" fmla="*/ 653481 w 2754300"/>
                <a:gd name="connsiteY0" fmla="*/ 1251719 h 3807907"/>
                <a:gd name="connsiteX1" fmla="*/ 2312862 w 2754300"/>
                <a:gd name="connsiteY1" fmla="*/ 0 h 3807907"/>
                <a:gd name="connsiteX2" fmla="*/ 2754300 w 2754300"/>
                <a:gd name="connsiteY2" fmla="*/ 2581406 h 3807907"/>
                <a:gd name="connsiteX3" fmla="*/ 0 w 2754300"/>
                <a:gd name="connsiteY3" fmla="*/ 3807907 h 3807907"/>
                <a:gd name="connsiteX4" fmla="*/ 653481 w 2754300"/>
                <a:gd name="connsiteY4" fmla="*/ 1251719 h 3807907"/>
                <a:gd name="connsiteX0" fmla="*/ 653481 w 2599655"/>
                <a:gd name="connsiteY0" fmla="*/ 1251719 h 3807907"/>
                <a:gd name="connsiteX1" fmla="*/ 2312862 w 2599655"/>
                <a:gd name="connsiteY1" fmla="*/ 0 h 3807907"/>
                <a:gd name="connsiteX2" fmla="*/ 2599655 w 2599655"/>
                <a:gd name="connsiteY2" fmla="*/ 2102369 h 3807907"/>
                <a:gd name="connsiteX3" fmla="*/ 0 w 2599655"/>
                <a:gd name="connsiteY3" fmla="*/ 3807907 h 3807907"/>
                <a:gd name="connsiteX4" fmla="*/ 653481 w 2599655"/>
                <a:gd name="connsiteY4" fmla="*/ 1251719 h 3807907"/>
                <a:gd name="connsiteX0" fmla="*/ 653481 w 2599655"/>
                <a:gd name="connsiteY0" fmla="*/ 1251719 h 3807907"/>
                <a:gd name="connsiteX1" fmla="*/ 2312862 w 2599655"/>
                <a:gd name="connsiteY1" fmla="*/ 0 h 3807907"/>
                <a:gd name="connsiteX2" fmla="*/ 2599655 w 2599655"/>
                <a:gd name="connsiteY2" fmla="*/ 2156805 h 3807907"/>
                <a:gd name="connsiteX3" fmla="*/ 0 w 2599655"/>
                <a:gd name="connsiteY3" fmla="*/ 3807907 h 3807907"/>
                <a:gd name="connsiteX4" fmla="*/ 653481 w 2599655"/>
                <a:gd name="connsiteY4" fmla="*/ 1251719 h 3807907"/>
                <a:gd name="connsiteX0" fmla="*/ 653481 w 2563968"/>
                <a:gd name="connsiteY0" fmla="*/ 1251719 h 3807907"/>
                <a:gd name="connsiteX1" fmla="*/ 2312862 w 2563968"/>
                <a:gd name="connsiteY1" fmla="*/ 0 h 3807907"/>
                <a:gd name="connsiteX2" fmla="*/ 2563968 w 2563968"/>
                <a:gd name="connsiteY2" fmla="*/ 2091482 h 3807907"/>
                <a:gd name="connsiteX3" fmla="*/ 0 w 2563968"/>
                <a:gd name="connsiteY3" fmla="*/ 3807907 h 3807907"/>
                <a:gd name="connsiteX4" fmla="*/ 653481 w 2563968"/>
                <a:gd name="connsiteY4" fmla="*/ 1251719 h 3807907"/>
                <a:gd name="connsiteX0" fmla="*/ 177650 w 2088137"/>
                <a:gd name="connsiteY0" fmla="*/ 1251719 h 2091482"/>
                <a:gd name="connsiteX1" fmla="*/ 1837031 w 2088137"/>
                <a:gd name="connsiteY1" fmla="*/ 0 h 2091482"/>
                <a:gd name="connsiteX2" fmla="*/ 2088137 w 2088137"/>
                <a:gd name="connsiteY2" fmla="*/ 2091482 h 2091482"/>
                <a:gd name="connsiteX3" fmla="*/ 0 w 2088137"/>
                <a:gd name="connsiteY3" fmla="*/ 2022405 h 2091482"/>
                <a:gd name="connsiteX4" fmla="*/ 177650 w 2088137"/>
                <a:gd name="connsiteY4" fmla="*/ 1251719 h 2091482"/>
                <a:gd name="connsiteX0" fmla="*/ 177650 w 2088137"/>
                <a:gd name="connsiteY0" fmla="*/ 631148 h 1470911"/>
                <a:gd name="connsiteX1" fmla="*/ 1004327 w 2088137"/>
                <a:gd name="connsiteY1" fmla="*/ 0 h 1470911"/>
                <a:gd name="connsiteX2" fmla="*/ 2088137 w 2088137"/>
                <a:gd name="connsiteY2" fmla="*/ 1470911 h 1470911"/>
                <a:gd name="connsiteX3" fmla="*/ 0 w 2088137"/>
                <a:gd name="connsiteY3" fmla="*/ 1401834 h 1470911"/>
                <a:gd name="connsiteX4" fmla="*/ 177650 w 2088137"/>
                <a:gd name="connsiteY4" fmla="*/ 631148 h 1470911"/>
                <a:gd name="connsiteX0" fmla="*/ 177650 w 1004327"/>
                <a:gd name="connsiteY0" fmla="*/ 631148 h 1841076"/>
                <a:gd name="connsiteX1" fmla="*/ 1004327 w 1004327"/>
                <a:gd name="connsiteY1" fmla="*/ 0 h 1841076"/>
                <a:gd name="connsiteX2" fmla="*/ 934246 w 1004327"/>
                <a:gd name="connsiteY2" fmla="*/ 1841076 h 1841076"/>
                <a:gd name="connsiteX3" fmla="*/ 0 w 1004327"/>
                <a:gd name="connsiteY3" fmla="*/ 1401834 h 1841076"/>
                <a:gd name="connsiteX4" fmla="*/ 177650 w 1004327"/>
                <a:gd name="connsiteY4" fmla="*/ 631148 h 1841076"/>
                <a:gd name="connsiteX0" fmla="*/ 177650 w 1004327"/>
                <a:gd name="connsiteY0" fmla="*/ 631148 h 1884625"/>
                <a:gd name="connsiteX1" fmla="*/ 1004327 w 1004327"/>
                <a:gd name="connsiteY1" fmla="*/ 0 h 1884625"/>
                <a:gd name="connsiteX2" fmla="*/ 946142 w 1004327"/>
                <a:gd name="connsiteY2" fmla="*/ 1884625 h 1884625"/>
                <a:gd name="connsiteX3" fmla="*/ 0 w 1004327"/>
                <a:gd name="connsiteY3" fmla="*/ 1401834 h 1884625"/>
                <a:gd name="connsiteX4" fmla="*/ 177650 w 1004327"/>
                <a:gd name="connsiteY4" fmla="*/ 631148 h 1884625"/>
                <a:gd name="connsiteX0" fmla="*/ 138006 w 1004327"/>
                <a:gd name="connsiteY0" fmla="*/ 482096 h 1884625"/>
                <a:gd name="connsiteX1" fmla="*/ 1004327 w 1004327"/>
                <a:gd name="connsiteY1" fmla="*/ 0 h 1884625"/>
                <a:gd name="connsiteX2" fmla="*/ 946142 w 1004327"/>
                <a:gd name="connsiteY2" fmla="*/ 1884625 h 1884625"/>
                <a:gd name="connsiteX3" fmla="*/ 0 w 1004327"/>
                <a:gd name="connsiteY3" fmla="*/ 1401834 h 1884625"/>
                <a:gd name="connsiteX4" fmla="*/ 138006 w 1004327"/>
                <a:gd name="connsiteY4" fmla="*/ 482096 h 1884625"/>
                <a:gd name="connsiteX0" fmla="*/ 129196 w 995517"/>
                <a:gd name="connsiteY0" fmla="*/ 482096 h 1884625"/>
                <a:gd name="connsiteX1" fmla="*/ 995517 w 995517"/>
                <a:gd name="connsiteY1" fmla="*/ 0 h 1884625"/>
                <a:gd name="connsiteX2" fmla="*/ 937332 w 995517"/>
                <a:gd name="connsiteY2" fmla="*/ 1884625 h 1884625"/>
                <a:gd name="connsiteX3" fmla="*/ 0 w 995517"/>
                <a:gd name="connsiteY3" fmla="*/ 1457196 h 1884625"/>
                <a:gd name="connsiteX4" fmla="*/ 129196 w 995517"/>
                <a:gd name="connsiteY4" fmla="*/ 482096 h 1884625"/>
                <a:gd name="connsiteX0" fmla="*/ 129196 w 995517"/>
                <a:gd name="connsiteY0" fmla="*/ 482096 h 1914436"/>
                <a:gd name="connsiteX1" fmla="*/ 995517 w 995517"/>
                <a:gd name="connsiteY1" fmla="*/ 0 h 1914436"/>
                <a:gd name="connsiteX2" fmla="*/ 928522 w 995517"/>
                <a:gd name="connsiteY2" fmla="*/ 1914436 h 1914436"/>
                <a:gd name="connsiteX3" fmla="*/ 0 w 995517"/>
                <a:gd name="connsiteY3" fmla="*/ 1457196 h 1914436"/>
                <a:gd name="connsiteX4" fmla="*/ 129196 w 995517"/>
                <a:gd name="connsiteY4" fmla="*/ 482096 h 1914436"/>
                <a:gd name="connsiteX0" fmla="*/ 129196 w 955873"/>
                <a:gd name="connsiteY0" fmla="*/ 499131 h 1931471"/>
                <a:gd name="connsiteX1" fmla="*/ 955873 w 955873"/>
                <a:gd name="connsiteY1" fmla="*/ 0 h 1931471"/>
                <a:gd name="connsiteX2" fmla="*/ 928522 w 955873"/>
                <a:gd name="connsiteY2" fmla="*/ 1931471 h 1931471"/>
                <a:gd name="connsiteX3" fmla="*/ 0 w 955873"/>
                <a:gd name="connsiteY3" fmla="*/ 1474231 h 1931471"/>
                <a:gd name="connsiteX4" fmla="*/ 129196 w 955873"/>
                <a:gd name="connsiteY4" fmla="*/ 499131 h 1931471"/>
                <a:gd name="connsiteX0" fmla="*/ 129196 w 928522"/>
                <a:gd name="connsiteY0" fmla="*/ 452286 h 1884626"/>
                <a:gd name="connsiteX1" fmla="*/ 775270 w 928522"/>
                <a:gd name="connsiteY1" fmla="*/ 0 h 1884626"/>
                <a:gd name="connsiteX2" fmla="*/ 928522 w 928522"/>
                <a:gd name="connsiteY2" fmla="*/ 1884626 h 1884626"/>
                <a:gd name="connsiteX3" fmla="*/ 0 w 928522"/>
                <a:gd name="connsiteY3" fmla="*/ 1427386 h 1884626"/>
                <a:gd name="connsiteX4" fmla="*/ 129196 w 928522"/>
                <a:gd name="connsiteY4" fmla="*/ 452286 h 1884626"/>
                <a:gd name="connsiteX0" fmla="*/ 129196 w 946142"/>
                <a:gd name="connsiteY0" fmla="*/ 452286 h 1427386"/>
                <a:gd name="connsiteX1" fmla="*/ 775270 w 946142"/>
                <a:gd name="connsiteY1" fmla="*/ 0 h 1427386"/>
                <a:gd name="connsiteX2" fmla="*/ 946142 w 946142"/>
                <a:gd name="connsiteY2" fmla="*/ 807191 h 1427386"/>
                <a:gd name="connsiteX3" fmla="*/ 0 w 946142"/>
                <a:gd name="connsiteY3" fmla="*/ 1427386 h 1427386"/>
                <a:gd name="connsiteX4" fmla="*/ 129196 w 946142"/>
                <a:gd name="connsiteY4" fmla="*/ 452286 h 1427386"/>
                <a:gd name="connsiteX0" fmla="*/ 168840 w 985786"/>
                <a:gd name="connsiteY0" fmla="*/ 452286 h 1252782"/>
                <a:gd name="connsiteX1" fmla="*/ 814914 w 985786"/>
                <a:gd name="connsiteY1" fmla="*/ 0 h 1252782"/>
                <a:gd name="connsiteX2" fmla="*/ 985786 w 985786"/>
                <a:gd name="connsiteY2" fmla="*/ 807191 h 1252782"/>
                <a:gd name="connsiteX3" fmla="*/ 0 w 985786"/>
                <a:gd name="connsiteY3" fmla="*/ 1252782 h 1252782"/>
                <a:gd name="connsiteX4" fmla="*/ 168840 w 985786"/>
                <a:gd name="connsiteY4" fmla="*/ 452286 h 1252782"/>
                <a:gd name="connsiteX0" fmla="*/ 160122 w 977068"/>
                <a:gd name="connsiteY0" fmla="*/ 452286 h 1231711"/>
                <a:gd name="connsiteX1" fmla="*/ 806196 w 977068"/>
                <a:gd name="connsiteY1" fmla="*/ 0 h 1231711"/>
                <a:gd name="connsiteX2" fmla="*/ 977068 w 977068"/>
                <a:gd name="connsiteY2" fmla="*/ 807191 h 1231711"/>
                <a:gd name="connsiteX3" fmla="*/ 0 w 977068"/>
                <a:gd name="connsiteY3" fmla="*/ 1231711 h 1231711"/>
                <a:gd name="connsiteX4" fmla="*/ 160122 w 977068"/>
                <a:gd name="connsiteY4" fmla="*/ 452286 h 1231711"/>
                <a:gd name="connsiteX0" fmla="*/ 160122 w 990145"/>
                <a:gd name="connsiteY0" fmla="*/ 452286 h 1231711"/>
                <a:gd name="connsiteX1" fmla="*/ 806196 w 990145"/>
                <a:gd name="connsiteY1" fmla="*/ 0 h 1231711"/>
                <a:gd name="connsiteX2" fmla="*/ 990145 w 990145"/>
                <a:gd name="connsiteY2" fmla="*/ 790334 h 1231711"/>
                <a:gd name="connsiteX3" fmla="*/ 0 w 990145"/>
                <a:gd name="connsiteY3" fmla="*/ 1231711 h 1231711"/>
                <a:gd name="connsiteX4" fmla="*/ 160122 w 990145"/>
                <a:gd name="connsiteY4" fmla="*/ 452286 h 1231711"/>
                <a:gd name="connsiteX0" fmla="*/ 173199 w 990145"/>
                <a:gd name="connsiteY0" fmla="*/ 452286 h 1231711"/>
                <a:gd name="connsiteX1" fmla="*/ 806196 w 990145"/>
                <a:gd name="connsiteY1" fmla="*/ 0 h 1231711"/>
                <a:gd name="connsiteX2" fmla="*/ 990145 w 990145"/>
                <a:gd name="connsiteY2" fmla="*/ 790334 h 1231711"/>
                <a:gd name="connsiteX3" fmla="*/ 0 w 990145"/>
                <a:gd name="connsiteY3" fmla="*/ 1231711 h 1231711"/>
                <a:gd name="connsiteX4" fmla="*/ 173199 w 990145"/>
                <a:gd name="connsiteY4" fmla="*/ 452286 h 1231711"/>
                <a:gd name="connsiteX0" fmla="*/ 173199 w 990145"/>
                <a:gd name="connsiteY0" fmla="*/ 584090 h 1363515"/>
                <a:gd name="connsiteX1" fmla="*/ 783552 w 990145"/>
                <a:gd name="connsiteY1" fmla="*/ 0 h 1363515"/>
                <a:gd name="connsiteX2" fmla="*/ 990145 w 990145"/>
                <a:gd name="connsiteY2" fmla="*/ 922138 h 1363515"/>
                <a:gd name="connsiteX3" fmla="*/ 0 w 990145"/>
                <a:gd name="connsiteY3" fmla="*/ 1363515 h 1363515"/>
                <a:gd name="connsiteX4" fmla="*/ 173199 w 990145"/>
                <a:gd name="connsiteY4" fmla="*/ 584090 h 1363515"/>
                <a:gd name="connsiteX0" fmla="*/ 0 w 816946"/>
                <a:gd name="connsiteY0" fmla="*/ 584090 h 1474231"/>
                <a:gd name="connsiteX1" fmla="*/ 610353 w 816946"/>
                <a:gd name="connsiteY1" fmla="*/ 0 h 1474231"/>
                <a:gd name="connsiteX2" fmla="*/ 816946 w 816946"/>
                <a:gd name="connsiteY2" fmla="*/ 922138 h 1474231"/>
                <a:gd name="connsiteX3" fmla="*/ 13616 w 816946"/>
                <a:gd name="connsiteY3" fmla="*/ 1474231 h 1474231"/>
                <a:gd name="connsiteX4" fmla="*/ 0 w 816946"/>
                <a:gd name="connsiteY4" fmla="*/ 584090 h 1474231"/>
                <a:gd name="connsiteX0" fmla="*/ 0 w 981116"/>
                <a:gd name="connsiteY0" fmla="*/ 584090 h 1474231"/>
                <a:gd name="connsiteX1" fmla="*/ 610353 w 981116"/>
                <a:gd name="connsiteY1" fmla="*/ 0 h 1474231"/>
                <a:gd name="connsiteX2" fmla="*/ 981116 w 981116"/>
                <a:gd name="connsiteY2" fmla="*/ 980132 h 1474231"/>
                <a:gd name="connsiteX3" fmla="*/ 13616 w 981116"/>
                <a:gd name="connsiteY3" fmla="*/ 1474231 h 1474231"/>
                <a:gd name="connsiteX4" fmla="*/ 0 w 981116"/>
                <a:gd name="connsiteY4" fmla="*/ 584090 h 1474231"/>
                <a:gd name="connsiteX0" fmla="*/ 0 w 1009421"/>
                <a:gd name="connsiteY0" fmla="*/ 563001 h 1474231"/>
                <a:gd name="connsiteX1" fmla="*/ 638658 w 1009421"/>
                <a:gd name="connsiteY1" fmla="*/ 0 h 1474231"/>
                <a:gd name="connsiteX2" fmla="*/ 1009421 w 1009421"/>
                <a:gd name="connsiteY2" fmla="*/ 980132 h 1474231"/>
                <a:gd name="connsiteX3" fmla="*/ 41921 w 1009421"/>
                <a:gd name="connsiteY3" fmla="*/ 1474231 h 1474231"/>
                <a:gd name="connsiteX4" fmla="*/ 0 w 1009421"/>
                <a:gd name="connsiteY4" fmla="*/ 563001 h 147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421" h="1474231">
                  <a:moveTo>
                    <a:pt x="0" y="563001"/>
                  </a:moveTo>
                  <a:lnTo>
                    <a:pt x="638658" y="0"/>
                  </a:lnTo>
                  <a:lnTo>
                    <a:pt x="1009421" y="980132"/>
                  </a:lnTo>
                  <a:lnTo>
                    <a:pt x="41921" y="1474231"/>
                  </a:lnTo>
                  <a:lnTo>
                    <a:pt x="0" y="563001"/>
                  </a:lnTo>
                  <a:close/>
                </a:path>
              </a:pathLst>
            </a:custGeom>
            <a:solidFill>
              <a:srgbClr val="00B050">
                <a:alpha val="2000"/>
              </a:srgb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86" b="1" u="sng" dirty="0">
                <a:latin typeface="돋움" pitchFamily="50" charset="-127"/>
                <a:ea typeface="돋움" pitchFamily="50" charset="-127"/>
              </a:endParaRPr>
            </a:p>
          </p:txBody>
        </p:sp>
      </p:grp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2497C7D-8276-470C-997E-8353BDB3BF07}"/>
              </a:ext>
            </a:extLst>
          </p:cNvPr>
          <p:cNvCxnSpPr>
            <a:cxnSpLocks/>
          </p:cNvCxnSpPr>
          <p:nvPr/>
        </p:nvCxnSpPr>
        <p:spPr>
          <a:xfrm flipV="1">
            <a:off x="1328471" y="4422806"/>
            <a:ext cx="716324" cy="129399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A828F4B-5F53-4A70-992A-DD4EC7277765}"/>
              </a:ext>
            </a:extLst>
          </p:cNvPr>
          <p:cNvSpPr/>
          <p:nvPr/>
        </p:nvSpPr>
        <p:spPr>
          <a:xfrm>
            <a:off x="2057280" y="4455027"/>
            <a:ext cx="671742" cy="33700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 anchorCtr="0"/>
          <a:lstStyle/>
          <a:p>
            <a:pPr algn="ctr">
              <a:defRPr/>
            </a:pPr>
            <a:r>
              <a:rPr lang="en-US" altLang="ko-KR" sz="1000" b="1" kern="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SNU312</a:t>
            </a:r>
          </a:p>
          <a:p>
            <a:pPr algn="ctr">
              <a:defRPr/>
            </a:pPr>
            <a:r>
              <a:rPr lang="en-US" altLang="ko-KR" sz="1000" b="1" kern="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1000" b="1" kern="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사용자</a:t>
            </a:r>
            <a:r>
              <a:rPr lang="en-US" altLang="ko-KR" sz="1000" b="1" kern="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ko-KR" altLang="en-US" sz="1000" b="1" kern="0" dirty="0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E123CB41-D934-4204-98BF-17E6B42193C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6931" y="2306064"/>
            <a:ext cx="2181600" cy="1368122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48DB8A97-8361-44CB-B8E7-5A96B2AE52F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0988" y="2306064"/>
            <a:ext cx="2181600" cy="13681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5" name="빼기 기호 84">
            <a:extLst>
              <a:ext uri="{FF2B5EF4-FFF2-40B4-BE49-F238E27FC236}">
                <a16:creationId xmlns:a16="http://schemas.microsoft.com/office/drawing/2014/main" id="{F812D534-91B9-4172-9BC7-427082600082}"/>
              </a:ext>
            </a:extLst>
          </p:cNvPr>
          <p:cNvSpPr/>
          <p:nvPr/>
        </p:nvSpPr>
        <p:spPr>
          <a:xfrm>
            <a:off x="5742059" y="2793446"/>
            <a:ext cx="381151" cy="334937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같음 기호 85">
            <a:extLst>
              <a:ext uri="{FF2B5EF4-FFF2-40B4-BE49-F238E27FC236}">
                <a16:creationId xmlns:a16="http://schemas.microsoft.com/office/drawing/2014/main" id="{CB9C65DE-BBBB-4E31-8045-3015DFFE84FD}"/>
              </a:ext>
            </a:extLst>
          </p:cNvPr>
          <p:cNvSpPr/>
          <p:nvPr/>
        </p:nvSpPr>
        <p:spPr>
          <a:xfrm>
            <a:off x="8025090" y="2834303"/>
            <a:ext cx="372643" cy="294080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2C1391B-32CC-4B11-BC01-31C4242F8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325625"/>
              </p:ext>
            </p:extLst>
          </p:nvPr>
        </p:nvGraphicFramePr>
        <p:xfrm>
          <a:off x="903216" y="1925560"/>
          <a:ext cx="25209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620">
                  <a:extLst>
                    <a:ext uri="{9D8B030D-6E8A-4147-A177-3AD203B41FA5}">
                      <a16:colId xmlns:a16="http://schemas.microsoft.com/office/drawing/2014/main" val="1749084884"/>
                    </a:ext>
                  </a:extLst>
                </a:gridCol>
                <a:gridCol w="1267320">
                  <a:extLst>
                    <a:ext uri="{9D8B030D-6E8A-4147-A177-3AD203B41FA5}">
                      <a16:colId xmlns:a16="http://schemas.microsoft.com/office/drawing/2014/main" val="2756429509"/>
                    </a:ext>
                  </a:extLst>
                </a:gridCol>
              </a:tblGrid>
              <a:tr h="134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분석일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2025.10.26</a:t>
                      </a:r>
                      <a:endParaRPr lang="en-US" altLang="ko-KR" sz="1000" b="1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482126"/>
                  </a:ext>
                </a:extLst>
              </a:tr>
              <a:tr h="134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시간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(UTC)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 PM ~ 6 PM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003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Mask angle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deg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116124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id="{CFDF079B-0173-419A-8AE3-140E852141C3}"/>
              </a:ext>
            </a:extLst>
          </p:cNvPr>
          <p:cNvGrpSpPr/>
          <p:nvPr/>
        </p:nvGrpSpPr>
        <p:grpSpPr>
          <a:xfrm>
            <a:off x="8674838" y="4974425"/>
            <a:ext cx="1650628" cy="904728"/>
            <a:chOff x="-2941984" y="7170350"/>
            <a:chExt cx="1650628" cy="90472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DFA3FA-0970-4A75-87B5-6BD3258E08E8}"/>
                </a:ext>
              </a:extLst>
            </p:cNvPr>
            <p:cNvSpPr txBox="1"/>
            <p:nvPr/>
          </p:nvSpPr>
          <p:spPr>
            <a:xfrm>
              <a:off x="-2941984" y="7828857"/>
              <a:ext cx="1650628" cy="2462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b="1" dirty="0"/>
                <a:t>수평 오차 </a:t>
              </a:r>
              <a:r>
                <a:rPr lang="en-US" altLang="ko-KR" sz="1000" b="1" dirty="0"/>
                <a:t>(RMS) : 2.1cm</a:t>
              </a: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02DE8B3C-2FFF-4E4D-A81C-0A30EBEC0C06}"/>
                </a:ext>
              </a:extLst>
            </p:cNvPr>
            <p:cNvSpPr/>
            <p:nvPr/>
          </p:nvSpPr>
          <p:spPr>
            <a:xfrm>
              <a:off x="-2335692" y="7252470"/>
              <a:ext cx="421699" cy="421652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20E6472-DDFB-4857-9921-5AE469FC584D}"/>
                </a:ext>
              </a:extLst>
            </p:cNvPr>
            <p:cNvSpPr txBox="1"/>
            <p:nvPr/>
          </p:nvSpPr>
          <p:spPr>
            <a:xfrm>
              <a:off x="-1974413" y="7170350"/>
              <a:ext cx="529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FF"/>
                  </a:solidFill>
                </a:rPr>
                <a:t>5cm</a:t>
              </a:r>
              <a:endParaRPr lang="ko-KR" altLang="en-US" sz="1200" b="1" dirty="0">
                <a:solidFill>
                  <a:srgbClr val="FF00FF"/>
                </a:solidFill>
              </a:endParaRPr>
            </a:p>
          </p:txBody>
        </p:sp>
      </p:grpSp>
      <p:pic>
        <p:nvPicPr>
          <p:cNvPr id="70" name="Picture 18">
            <a:extLst>
              <a:ext uri="{FF2B5EF4-FFF2-40B4-BE49-F238E27FC236}">
                <a16:creationId xmlns:a16="http://schemas.microsoft.com/office/drawing/2014/main" id="{D7C3E702-EF0B-49EE-AD6D-D731077C6E6D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5266" y="5329802"/>
            <a:ext cx="1010039" cy="423519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76ECA59-F020-4565-B82A-6A232F9797AD}"/>
              </a:ext>
            </a:extLst>
          </p:cNvPr>
          <p:cNvSpPr txBox="1"/>
          <p:nvPr/>
        </p:nvSpPr>
        <p:spPr>
          <a:xfrm>
            <a:off x="6690145" y="4751209"/>
            <a:ext cx="1392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사용자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200" b="1" kern="0" dirty="0">
                <a:solidFill>
                  <a:srgbClr val="00B050"/>
                </a:solidFill>
                <a:latin typeface="맑은 고딕" panose="020F0502020204030204"/>
              </a:rPr>
              <a:t>실시간</a:t>
            </a:r>
            <a:r>
              <a:rPr lang="ko-KR" altLang="en-US" sz="1200" b="1" kern="0" dirty="0">
                <a:latin typeface="맑은 고딕" panose="020F0502020204030204"/>
              </a:rPr>
              <a:t> </a:t>
            </a:r>
            <a:r>
              <a:rPr lang="en-US" altLang="ko-KR" sz="1200" b="1" kern="0" dirty="0">
                <a:latin typeface="맑은 고딕" panose="020F0502020204030204"/>
              </a:rPr>
              <a:t>SW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338C3863-5913-4E16-BB48-52E155AB1818}"/>
              </a:ext>
            </a:extLst>
          </p:cNvPr>
          <p:cNvGrpSpPr/>
          <p:nvPr/>
        </p:nvGrpSpPr>
        <p:grpSpPr>
          <a:xfrm>
            <a:off x="2034332" y="5414047"/>
            <a:ext cx="1211762" cy="1057494"/>
            <a:chOff x="2844256" y="5525783"/>
            <a:chExt cx="1427021" cy="1241910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5D0BE323-62E4-498E-B304-42837F7F42D4}"/>
                </a:ext>
              </a:extLst>
            </p:cNvPr>
            <p:cNvSpPr/>
            <p:nvPr/>
          </p:nvSpPr>
          <p:spPr>
            <a:xfrm>
              <a:off x="2844256" y="5525783"/>
              <a:ext cx="1427021" cy="124191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09" name="Picture 4" descr="bodet-time-time-server">
              <a:extLst>
                <a:ext uri="{FF2B5EF4-FFF2-40B4-BE49-F238E27FC236}">
                  <a16:creationId xmlns:a16="http://schemas.microsoft.com/office/drawing/2014/main" id="{72B84DA1-2D74-442A-8575-8A4025D8C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335" y="5834906"/>
              <a:ext cx="1130889" cy="803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8D2DB04-F18D-4CBD-A928-38DEE97B9BC0}"/>
                </a:ext>
              </a:extLst>
            </p:cNvPr>
            <p:cNvSpPr txBox="1"/>
            <p:nvPr/>
          </p:nvSpPr>
          <p:spPr>
            <a:xfrm>
              <a:off x="3167767" y="5536981"/>
              <a:ext cx="814003" cy="289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000" b="1" kern="0" dirty="0">
                  <a:solidFill>
                    <a:prstClr val="black"/>
                  </a:solidFill>
                </a:rPr>
                <a:t>IGS</a:t>
              </a:r>
              <a:r>
                <a:rPr lang="ko-KR" altLang="en-US" sz="1000" b="1" kern="0" dirty="0">
                  <a:solidFill>
                    <a:prstClr val="black"/>
                  </a:solidFill>
                </a:rPr>
                <a:t> 서버</a:t>
              </a:r>
              <a:endParaRPr lang="en-US" altLang="ko-KR" sz="1000" b="1" kern="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D456D65C-700A-4E97-ADFD-EE0965AA4F86}"/>
              </a:ext>
            </a:extLst>
          </p:cNvPr>
          <p:cNvCxnSpPr>
            <a:cxnSpLocks/>
          </p:cNvCxnSpPr>
          <p:nvPr/>
        </p:nvCxnSpPr>
        <p:spPr>
          <a:xfrm>
            <a:off x="3246315" y="4943648"/>
            <a:ext cx="982467" cy="55934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B8FDD415-74FC-4971-87D1-D6819B66714E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5189621" y="5538308"/>
            <a:ext cx="505298" cy="7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66D7AA7-785B-427C-8EC0-B59F1742B927}"/>
              </a:ext>
            </a:extLst>
          </p:cNvPr>
          <p:cNvCxnSpPr>
            <a:cxnSpLocks/>
          </p:cNvCxnSpPr>
          <p:nvPr/>
        </p:nvCxnSpPr>
        <p:spPr>
          <a:xfrm>
            <a:off x="6458527" y="5539107"/>
            <a:ext cx="48541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35B0FA1-AF33-4040-9E8A-BDE8BA30BAE9}"/>
              </a:ext>
            </a:extLst>
          </p:cNvPr>
          <p:cNvSpPr txBox="1"/>
          <p:nvPr/>
        </p:nvSpPr>
        <p:spPr>
          <a:xfrm>
            <a:off x="7110296" y="5765829"/>
            <a:ext cx="612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dirty="0">
                <a:latin typeface="맑은 고딕" panose="020F0502020204030204"/>
                <a:ea typeface="맑은 고딕" panose="020B0503020000020004" pitchFamily="50" charset="-127"/>
              </a:rPr>
              <a:t>[C++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6AFA289-0295-41B6-9EE5-45F5B836A5A4}"/>
              </a:ext>
            </a:extLst>
          </p:cNvPr>
          <p:cNvSpPr txBox="1"/>
          <p:nvPr/>
        </p:nvSpPr>
        <p:spPr>
          <a:xfrm>
            <a:off x="4868284" y="5114350"/>
            <a:ext cx="11624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보정정보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lvl="0" algn="ctr"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방송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64AC6E5-D636-44AB-87A5-62DBFEF00D56}"/>
              </a:ext>
            </a:extLst>
          </p:cNvPr>
          <p:cNvSpPr txBox="1"/>
          <p:nvPr/>
        </p:nvSpPr>
        <p:spPr>
          <a:xfrm>
            <a:off x="3364796" y="4682648"/>
            <a:ext cx="938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100" b="1" kern="0" dirty="0">
                <a:latin typeface="맑은 고딕" panose="020F0502020204030204"/>
                <a:ea typeface="맑은 고딕" panose="020B0503020000020004" pitchFamily="50" charset="-127"/>
              </a:rPr>
              <a:t>측정치</a:t>
            </a:r>
            <a:r>
              <a:rPr lang="en-US" altLang="ko-KR" sz="1100" b="1" kern="0" dirty="0"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b="1" kern="0" dirty="0">
                <a:latin typeface="맑은 고딕" panose="020F0502020204030204"/>
                <a:ea typeface="맑은 고딕" panose="020B0503020000020004" pitchFamily="50" charset="-127"/>
              </a:rPr>
              <a:t>수집</a:t>
            </a:r>
            <a:endParaRPr lang="en-US" altLang="ko-KR" sz="1100" b="1" kern="0" dirty="0"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59C4E1E-69BE-4045-BB16-2688FC5B2D75}"/>
              </a:ext>
            </a:extLst>
          </p:cNvPr>
          <p:cNvSpPr txBox="1"/>
          <p:nvPr/>
        </p:nvSpPr>
        <p:spPr>
          <a:xfrm>
            <a:off x="6060842" y="5100815"/>
            <a:ext cx="11624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보정정보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lvl="0" algn="ctr"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수신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32E3DFC-182F-4A12-A793-034FAA6CCFA3}"/>
              </a:ext>
            </a:extLst>
          </p:cNvPr>
          <p:cNvSpPr txBox="1"/>
          <p:nvPr/>
        </p:nvSpPr>
        <p:spPr>
          <a:xfrm>
            <a:off x="3216967" y="5954170"/>
            <a:ext cx="11213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100" b="1" kern="0" dirty="0">
                <a:latin typeface="맑은 고딕" panose="020F0502020204030204"/>
                <a:ea typeface="맑은 고딕" panose="020B0503020000020004" pitchFamily="50" charset="-127"/>
              </a:rPr>
              <a:t>정밀 궤도</a:t>
            </a:r>
            <a:r>
              <a:rPr lang="en-US" altLang="ko-KR" sz="1100" b="1" kern="0" dirty="0"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b="1" kern="0" dirty="0">
                <a:latin typeface="맑은 고딕" panose="020F0502020204030204"/>
                <a:ea typeface="맑은 고딕" panose="020B0503020000020004" pitchFamily="50" charset="-127"/>
              </a:rPr>
              <a:t>수집</a:t>
            </a:r>
            <a:endParaRPr lang="en-US" altLang="ko-KR" sz="1100" b="1" kern="0" dirty="0"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B3BDA81-6D4D-4AFE-BD90-DA67AED1A0C3}"/>
              </a:ext>
            </a:extLst>
          </p:cNvPr>
          <p:cNvGrpSpPr/>
          <p:nvPr/>
        </p:nvGrpSpPr>
        <p:grpSpPr>
          <a:xfrm>
            <a:off x="5520325" y="4633819"/>
            <a:ext cx="1021369" cy="330955"/>
            <a:chOff x="5547055" y="4355335"/>
            <a:chExt cx="1021369" cy="330955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79481CD-99BD-414A-9FC9-1B57DBDC44B2}"/>
                </a:ext>
              </a:extLst>
            </p:cNvPr>
            <p:cNvSpPr txBox="1"/>
            <p:nvPr/>
          </p:nvSpPr>
          <p:spPr>
            <a:xfrm>
              <a:off x="5547055" y="4355335"/>
              <a:ext cx="1005818" cy="33095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b="1" dirty="0">
                <a:sym typeface="Wingdings" panose="05000000000000000000" pitchFamily="2" charset="2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443F17A-FA86-4653-9E9A-A8FC5B6EA182}"/>
                </a:ext>
              </a:extLst>
            </p:cNvPr>
            <p:cNvSpPr txBox="1"/>
            <p:nvPr/>
          </p:nvSpPr>
          <p:spPr>
            <a:xfrm>
              <a:off x="5999036" y="4405058"/>
              <a:ext cx="569388" cy="24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ko-KR" altLang="en-US" sz="1000" b="1" kern="0" dirty="0">
                  <a:solidFill>
                    <a:srgbClr val="00B050"/>
                  </a:solidFill>
                  <a:latin typeface="맑은 고딕" panose="020F0502020204030204"/>
                </a:rPr>
                <a:t>실시간</a:t>
              </a:r>
              <a:endPara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0A622404-3EDA-4719-B459-138707748C1A}"/>
                </a:ext>
              </a:extLst>
            </p:cNvPr>
            <p:cNvCxnSpPr>
              <a:cxnSpLocks/>
            </p:cNvCxnSpPr>
            <p:nvPr/>
          </p:nvCxnSpPr>
          <p:spPr>
            <a:xfrm>
              <a:off x="5627835" y="4513666"/>
              <a:ext cx="372684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26791C-7B3C-4434-93F9-DDBEBD87238E}"/>
              </a:ext>
            </a:extLst>
          </p:cNvPr>
          <p:cNvSpPr/>
          <p:nvPr/>
        </p:nvSpPr>
        <p:spPr>
          <a:xfrm>
            <a:off x="8228531" y="950140"/>
            <a:ext cx="23257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CPC: Carrier Phase Correction</a:t>
            </a:r>
            <a:endParaRPr lang="ko-KR" altLang="en-US" sz="1200" dirty="0"/>
          </a:p>
        </p:txBody>
      </p:sp>
      <p:sp>
        <p:nvSpPr>
          <p:cNvPr id="99" name="삼각형 13">
            <a:extLst>
              <a:ext uri="{FF2B5EF4-FFF2-40B4-BE49-F238E27FC236}">
                <a16:creationId xmlns:a16="http://schemas.microsoft.com/office/drawing/2014/main" id="{555070F1-AB42-4F31-8B72-632E762A7594}"/>
              </a:ext>
            </a:extLst>
          </p:cNvPr>
          <p:cNvSpPr/>
          <p:nvPr/>
        </p:nvSpPr>
        <p:spPr>
          <a:xfrm>
            <a:off x="2021734" y="4200171"/>
            <a:ext cx="228623" cy="197088"/>
          </a:xfrm>
          <a:prstGeom prst="triangl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BF67D450-7945-460A-AF2F-C9E6688783B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948" y="3884511"/>
            <a:ext cx="502706" cy="492970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220DB5EE-5776-4A92-9725-2C51DA0FBC20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265" y="5597598"/>
            <a:ext cx="502706" cy="492970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8670F901-792A-42CC-A6F2-1926A52BD2CD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282" y="2923174"/>
            <a:ext cx="502706" cy="492970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032D2063-2BA9-4E1B-8F24-7CFCC9A813D4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1425" y="4696884"/>
            <a:ext cx="502706" cy="492970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C4126012-1DC4-4EC8-B608-9D2E03C97F23}"/>
              </a:ext>
            </a:extLst>
          </p:cNvPr>
          <p:cNvSpPr txBox="1"/>
          <p:nvPr/>
        </p:nvSpPr>
        <p:spPr>
          <a:xfrm>
            <a:off x="8582118" y="3137291"/>
            <a:ext cx="1858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FF"/>
                </a:solidFill>
              </a:rPr>
              <a:t>보정정보 방송 정밀도</a:t>
            </a:r>
            <a:r>
              <a:rPr lang="en-US" altLang="ko-KR" sz="1000" b="1" dirty="0">
                <a:solidFill>
                  <a:srgbClr val="FF00FF"/>
                </a:solidFill>
              </a:rPr>
              <a:t>: 1mm</a:t>
            </a:r>
            <a:endParaRPr lang="ko-KR" altLang="en-US" sz="1000" b="1" dirty="0">
              <a:solidFill>
                <a:srgbClr val="FF00FF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8E4AF21-D77B-4FE5-A102-6714659433C2}"/>
              </a:ext>
            </a:extLst>
          </p:cNvPr>
          <p:cNvSpPr txBox="1"/>
          <p:nvPr/>
        </p:nvSpPr>
        <p:spPr>
          <a:xfrm>
            <a:off x="8353259" y="3800257"/>
            <a:ext cx="2086329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보정정보 활용 </a:t>
            </a:r>
            <a:r>
              <a:rPr lang="ko-KR" altLang="en-US" sz="1200" b="1" dirty="0" err="1"/>
              <a:t>측위</a:t>
            </a:r>
            <a:r>
              <a:rPr lang="ko-KR" altLang="en-US" sz="1200" b="1" dirty="0"/>
              <a:t> 결과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실시간 사용자 </a:t>
            </a:r>
            <a:r>
              <a:rPr lang="en-US" altLang="ko-KR" sz="1200" b="1" dirty="0"/>
              <a:t>SW)</a:t>
            </a:r>
            <a:endParaRPr lang="ko-KR" altLang="en-US" sz="1200" b="1" dirty="0"/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A6AC0B1C-9B95-4F50-8E55-FFC88890344C}"/>
              </a:ext>
            </a:extLst>
          </p:cNvPr>
          <p:cNvCxnSpPr>
            <a:cxnSpLocks/>
          </p:cNvCxnSpPr>
          <p:nvPr/>
        </p:nvCxnSpPr>
        <p:spPr>
          <a:xfrm flipV="1">
            <a:off x="4770636" y="3780631"/>
            <a:ext cx="0" cy="89484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AF94AE07-E315-43B0-8701-70E3015C1E9C}"/>
              </a:ext>
            </a:extLst>
          </p:cNvPr>
          <p:cNvCxnSpPr>
            <a:cxnSpLocks/>
          </p:cNvCxnSpPr>
          <p:nvPr/>
        </p:nvCxnSpPr>
        <p:spPr>
          <a:xfrm flipV="1">
            <a:off x="7290916" y="3780631"/>
            <a:ext cx="0" cy="89483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94FF94B-6289-43AB-800A-0D2FC698E275}"/>
              </a:ext>
            </a:extLst>
          </p:cNvPr>
          <p:cNvSpPr/>
          <p:nvPr/>
        </p:nvSpPr>
        <p:spPr>
          <a:xfrm>
            <a:off x="2101281" y="2792931"/>
            <a:ext cx="576000" cy="162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 anchorCtr="0"/>
          <a:lstStyle/>
          <a:p>
            <a:pPr algn="ctr">
              <a:defRPr/>
            </a:pPr>
            <a:r>
              <a:rPr lang="en-US" altLang="ko-KR" sz="1000" b="1" kern="0" dirty="0">
                <a:latin typeface="+mn-ea"/>
                <a:cs typeface="Times New Roman" panose="02020603050405020304" pitchFamily="18" charset="0"/>
              </a:rPr>
              <a:t>CHUL</a:t>
            </a:r>
            <a:endParaRPr lang="ko-KR" altLang="en-US" sz="1000" b="1" kern="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429E3FA1-3ABB-431A-9D00-E4EDFF310067}"/>
              </a:ext>
            </a:extLst>
          </p:cNvPr>
          <p:cNvSpPr/>
          <p:nvPr/>
        </p:nvSpPr>
        <p:spPr>
          <a:xfrm>
            <a:off x="834752" y="3757385"/>
            <a:ext cx="576000" cy="162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 anchorCtr="0"/>
          <a:lstStyle/>
          <a:p>
            <a:pPr algn="ctr">
              <a:defRPr/>
            </a:pPr>
            <a:r>
              <a:rPr lang="en-US" altLang="ko-KR" sz="1000" b="1" kern="0" dirty="0">
                <a:latin typeface="+mn-ea"/>
                <a:cs typeface="Times New Roman" panose="02020603050405020304" pitchFamily="18" charset="0"/>
              </a:rPr>
              <a:t>GANH</a:t>
            </a:r>
            <a:endParaRPr lang="ko-KR" altLang="en-US" sz="1000" b="1" kern="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736BA91-FF57-48F2-B03B-8E8D1E8EAC8F}"/>
              </a:ext>
            </a:extLst>
          </p:cNvPr>
          <p:cNvSpPr/>
          <p:nvPr/>
        </p:nvSpPr>
        <p:spPr>
          <a:xfrm>
            <a:off x="828970" y="6005442"/>
            <a:ext cx="756000" cy="324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 anchorCtr="0"/>
          <a:lstStyle/>
          <a:p>
            <a:pPr algn="ctr">
              <a:defRPr/>
            </a:pPr>
            <a:r>
              <a:rPr lang="en-US" altLang="ko-KR" sz="1000" b="1" kern="0" dirty="0">
                <a:latin typeface="+mn-ea"/>
                <a:cs typeface="Times New Roman" panose="02020603050405020304" pitchFamily="18" charset="0"/>
              </a:rPr>
              <a:t>SEOS</a:t>
            </a:r>
          </a:p>
          <a:p>
            <a:pPr algn="ctr">
              <a:defRPr/>
            </a:pPr>
            <a:r>
              <a:rPr lang="en-US" altLang="ko-KR" sz="1000" b="1" kern="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1000" b="1" kern="0" dirty="0">
                <a:latin typeface="+mn-ea"/>
                <a:cs typeface="Times New Roman" panose="02020603050405020304" pitchFamily="18" charset="0"/>
              </a:rPr>
              <a:t>주기준국</a:t>
            </a:r>
            <a:r>
              <a:rPr lang="en-US" altLang="ko-KR" sz="1000" b="1" kern="0" dirty="0">
                <a:latin typeface="+mn-ea"/>
                <a:cs typeface="Times New Roman" panose="02020603050405020304" pitchFamily="18" charset="0"/>
              </a:rPr>
              <a:t>)</a:t>
            </a:r>
            <a:endParaRPr lang="ko-KR" altLang="en-US" sz="1000" b="1" kern="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3EDD1A4-35D7-441B-964F-24AD7C29AFF4}"/>
              </a:ext>
            </a:extLst>
          </p:cNvPr>
          <p:cNvSpPr/>
          <p:nvPr/>
        </p:nvSpPr>
        <p:spPr>
          <a:xfrm>
            <a:off x="2737555" y="5118063"/>
            <a:ext cx="576000" cy="162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 anchorCtr="0"/>
          <a:lstStyle/>
          <a:p>
            <a:pPr algn="ctr">
              <a:defRPr/>
            </a:pPr>
            <a:r>
              <a:rPr lang="en-US" altLang="ko-KR" sz="1000" b="1" kern="0" dirty="0">
                <a:latin typeface="+mn-ea"/>
                <a:cs typeface="Times New Roman" panose="02020603050405020304" pitchFamily="18" charset="0"/>
              </a:rPr>
              <a:t>YEOJ</a:t>
            </a:r>
            <a:endParaRPr lang="ko-KR" altLang="en-US" sz="1000" b="1" kern="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94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사각형: 둥근 모서리 278">
            <a:extLst>
              <a:ext uri="{FF2B5EF4-FFF2-40B4-BE49-F238E27FC236}">
                <a16:creationId xmlns:a16="http://schemas.microsoft.com/office/drawing/2014/main" id="{817B93AE-36DF-4B40-8CAD-2B3E3BEF65AC}"/>
              </a:ext>
            </a:extLst>
          </p:cNvPr>
          <p:cNvSpPr/>
          <p:nvPr/>
        </p:nvSpPr>
        <p:spPr>
          <a:xfrm>
            <a:off x="346335" y="884493"/>
            <a:ext cx="10225136" cy="5652000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 b="1" kern="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41" name="그림 240">
            <a:extLst>
              <a:ext uri="{FF2B5EF4-FFF2-40B4-BE49-F238E27FC236}">
                <a16:creationId xmlns:a16="http://schemas.microsoft.com/office/drawing/2014/main" id="{A76556B2-4A3A-4C07-A0F2-69D3FB7D01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2213" y="2313991"/>
            <a:ext cx="2096896" cy="136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6" name="그림 235">
            <a:extLst>
              <a:ext uri="{FF2B5EF4-FFF2-40B4-BE49-F238E27FC236}">
                <a16:creationId xmlns:a16="http://schemas.microsoft.com/office/drawing/2014/main" id="{FB63666F-C23C-4E5F-A41D-A816B80123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3786" y="2313991"/>
            <a:ext cx="2149714" cy="1368000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238" name="그림 237">
            <a:extLst>
              <a:ext uri="{FF2B5EF4-FFF2-40B4-BE49-F238E27FC236}">
                <a16:creationId xmlns:a16="http://schemas.microsoft.com/office/drawing/2014/main" id="{A492D5D1-ECD1-4E2D-99F8-28FEF3DFC6B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9946" y="2313991"/>
            <a:ext cx="2149714" cy="136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61ED869D-17AF-471C-838A-BDFC46FC76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8480" y="2857591"/>
            <a:ext cx="2520940" cy="3066714"/>
          </a:xfrm>
          <a:prstGeom prst="rect">
            <a:avLst/>
          </a:prstGeom>
        </p:spPr>
      </p:pic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CF2D1239-8127-4BF8-BC93-FF067098F7C4}"/>
              </a:ext>
            </a:extLst>
          </p:cNvPr>
          <p:cNvCxnSpPr>
            <a:cxnSpLocks/>
          </p:cNvCxnSpPr>
          <p:nvPr/>
        </p:nvCxnSpPr>
        <p:spPr>
          <a:xfrm flipV="1">
            <a:off x="1328471" y="4422806"/>
            <a:ext cx="716324" cy="129399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0A23AFE9-28E3-40E1-983C-491DBAD585F6}"/>
              </a:ext>
            </a:extLst>
          </p:cNvPr>
          <p:cNvSpPr/>
          <p:nvPr/>
        </p:nvSpPr>
        <p:spPr>
          <a:xfrm>
            <a:off x="2057280" y="4455027"/>
            <a:ext cx="671742" cy="33700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 anchorCtr="0"/>
          <a:lstStyle/>
          <a:p>
            <a:pPr algn="ctr">
              <a:defRPr/>
            </a:pPr>
            <a:r>
              <a:rPr lang="en-US" altLang="ko-KR" sz="1000" b="1" kern="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SNU312</a:t>
            </a:r>
          </a:p>
          <a:p>
            <a:pPr algn="ctr">
              <a:defRPr/>
            </a:pPr>
            <a:r>
              <a:rPr lang="en-US" altLang="ko-KR" sz="1000" b="1" kern="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1000" b="1" kern="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사용자</a:t>
            </a:r>
            <a:r>
              <a:rPr lang="en-US" altLang="ko-KR" sz="1000" b="1" kern="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ko-KR" altLang="en-US" sz="1000" b="1" kern="0" dirty="0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E20F3EE3-0D4E-4928-8795-D8685BCBC95B}"/>
              </a:ext>
            </a:extLst>
          </p:cNvPr>
          <p:cNvGrpSpPr/>
          <p:nvPr/>
        </p:nvGrpSpPr>
        <p:grpSpPr>
          <a:xfrm>
            <a:off x="2034332" y="5414047"/>
            <a:ext cx="1211762" cy="1057494"/>
            <a:chOff x="2844256" y="5525783"/>
            <a:chExt cx="1427021" cy="1241910"/>
          </a:xfrm>
        </p:grpSpPr>
        <p:sp>
          <p:nvSpPr>
            <p:cNvPr id="191" name="사각형: 둥근 모서리 190">
              <a:extLst>
                <a:ext uri="{FF2B5EF4-FFF2-40B4-BE49-F238E27FC236}">
                  <a16:creationId xmlns:a16="http://schemas.microsoft.com/office/drawing/2014/main" id="{52A97D69-7E02-4789-A627-BB99F5CCB2D1}"/>
                </a:ext>
              </a:extLst>
            </p:cNvPr>
            <p:cNvSpPr/>
            <p:nvPr/>
          </p:nvSpPr>
          <p:spPr>
            <a:xfrm>
              <a:off x="2844256" y="5525783"/>
              <a:ext cx="1427021" cy="124191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92" name="Picture 4" descr="bodet-time-time-server">
              <a:extLst>
                <a:ext uri="{FF2B5EF4-FFF2-40B4-BE49-F238E27FC236}">
                  <a16:creationId xmlns:a16="http://schemas.microsoft.com/office/drawing/2014/main" id="{163ACB61-20DC-4DAC-BFD7-BB035944B1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335" y="5834906"/>
              <a:ext cx="1130889" cy="803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8F7632D-4873-464B-8DCD-4B9E8908A542}"/>
                </a:ext>
              </a:extLst>
            </p:cNvPr>
            <p:cNvSpPr txBox="1"/>
            <p:nvPr/>
          </p:nvSpPr>
          <p:spPr>
            <a:xfrm>
              <a:off x="3167767" y="5536981"/>
              <a:ext cx="814003" cy="289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000" b="1" kern="0" dirty="0">
                  <a:solidFill>
                    <a:prstClr val="black"/>
                  </a:solidFill>
                </a:rPr>
                <a:t>IGS</a:t>
              </a:r>
              <a:r>
                <a:rPr lang="ko-KR" altLang="en-US" sz="1000" b="1" kern="0" dirty="0">
                  <a:solidFill>
                    <a:prstClr val="black"/>
                  </a:solidFill>
                </a:rPr>
                <a:t> 서버</a:t>
              </a:r>
              <a:endParaRPr lang="en-US" altLang="ko-KR" sz="1000" b="1" kern="0" dirty="0">
                <a:solidFill>
                  <a:prstClr val="black"/>
                </a:solidFill>
              </a:endParaRPr>
            </a:p>
          </p:txBody>
        </p:sp>
      </p:grpSp>
      <p:sp>
        <p:nvSpPr>
          <p:cNvPr id="197" name="삼각형 13">
            <a:extLst>
              <a:ext uri="{FF2B5EF4-FFF2-40B4-BE49-F238E27FC236}">
                <a16:creationId xmlns:a16="http://schemas.microsoft.com/office/drawing/2014/main" id="{DE755A69-54C4-4016-A8C8-226BC87251C0}"/>
              </a:ext>
            </a:extLst>
          </p:cNvPr>
          <p:cNvSpPr/>
          <p:nvPr/>
        </p:nvSpPr>
        <p:spPr>
          <a:xfrm>
            <a:off x="2021734" y="4200171"/>
            <a:ext cx="228623" cy="197088"/>
          </a:xfrm>
          <a:prstGeom prst="triangl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직사각형 14">
            <a:extLst>
              <a:ext uri="{FF2B5EF4-FFF2-40B4-BE49-F238E27FC236}">
                <a16:creationId xmlns:a16="http://schemas.microsoft.com/office/drawing/2014/main" id="{C76C822A-BD64-4C94-AC6B-252E0BAEB0EC}"/>
              </a:ext>
            </a:extLst>
          </p:cNvPr>
          <p:cNvSpPr/>
          <p:nvPr/>
        </p:nvSpPr>
        <p:spPr>
          <a:xfrm>
            <a:off x="522164" y="692596"/>
            <a:ext cx="2880320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진행 현황 </a:t>
            </a:r>
            <a:r>
              <a:rPr lang="en-US" altLang="ko-KR" sz="2000" b="1" kern="0" spc="-150" dirty="0">
                <a:solidFill>
                  <a:srgbClr val="FFC000">
                    <a:lumMod val="60000"/>
                    <a:lumOff val="40000"/>
                  </a:srgbClr>
                </a:solidFill>
              </a:rPr>
              <a:t>[3/3]</a:t>
            </a:r>
            <a:endParaRPr lang="ko-KR" altLang="en-US" sz="2000" spc="-150" dirty="0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050EEB0-F759-4C4C-BC5E-96377B639035}"/>
              </a:ext>
            </a:extLst>
          </p:cNvPr>
          <p:cNvCxnSpPr>
            <a:cxnSpLocks/>
            <a:stCxn id="108" idx="3"/>
          </p:cNvCxnSpPr>
          <p:nvPr/>
        </p:nvCxnSpPr>
        <p:spPr>
          <a:xfrm flipV="1">
            <a:off x="3246094" y="5645174"/>
            <a:ext cx="969886" cy="29762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4AEC199C-F04C-49D1-9771-E2411D594534}"/>
              </a:ext>
            </a:extLst>
          </p:cNvPr>
          <p:cNvSpPr txBox="1">
            <a:spLocks/>
          </p:cNvSpPr>
          <p:nvPr/>
        </p:nvSpPr>
        <p:spPr>
          <a:xfrm>
            <a:off x="378148" y="1420645"/>
            <a:ext cx="10004835" cy="2792034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SW 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개발 결과 </a:t>
            </a: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– </a:t>
            </a:r>
            <a:r>
              <a:rPr lang="ko-KR" altLang="en-US" sz="18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기준국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고장상황 대비 예비 </a:t>
            </a:r>
            <a:r>
              <a:rPr lang="ko-KR" altLang="en-US" sz="18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기준국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네트워크 운용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6F315D4-5EBE-4264-8179-528416FD86CA}"/>
              </a:ext>
            </a:extLst>
          </p:cNvPr>
          <p:cNvSpPr/>
          <p:nvPr/>
        </p:nvSpPr>
        <p:spPr>
          <a:xfrm>
            <a:off x="8392874" y="2274512"/>
            <a:ext cx="318797" cy="1979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7804AA12-714D-4158-A075-B98651E9A695}"/>
              </a:ext>
            </a:extLst>
          </p:cNvPr>
          <p:cNvCxnSpPr>
            <a:cxnSpLocks/>
          </p:cNvCxnSpPr>
          <p:nvPr/>
        </p:nvCxnSpPr>
        <p:spPr>
          <a:xfrm>
            <a:off x="8605909" y="2733300"/>
            <a:ext cx="1709343" cy="0"/>
          </a:xfrm>
          <a:prstGeom prst="line">
            <a:avLst/>
          </a:prstGeom>
          <a:ln w="38100">
            <a:solidFill>
              <a:srgbClr val="FF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95EB297A-CBAA-4684-9D8D-4F54F72E02E4}"/>
              </a:ext>
            </a:extLst>
          </p:cNvPr>
          <p:cNvCxnSpPr>
            <a:cxnSpLocks/>
          </p:cNvCxnSpPr>
          <p:nvPr/>
        </p:nvCxnSpPr>
        <p:spPr>
          <a:xfrm>
            <a:off x="8605909" y="2893243"/>
            <a:ext cx="1709343" cy="0"/>
          </a:xfrm>
          <a:prstGeom prst="line">
            <a:avLst/>
          </a:prstGeom>
          <a:ln w="38100">
            <a:solidFill>
              <a:srgbClr val="FF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A303F190-B0BB-42E2-B790-AB44F0B850AE}"/>
              </a:ext>
            </a:extLst>
          </p:cNvPr>
          <p:cNvSpPr txBox="1"/>
          <p:nvPr/>
        </p:nvSpPr>
        <p:spPr>
          <a:xfrm>
            <a:off x="8734222" y="5639236"/>
            <a:ext cx="1704426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/>
              <a:t>수평 오차 </a:t>
            </a:r>
            <a:r>
              <a:rPr lang="en-US" altLang="ko-KR" sz="1000" b="1" dirty="0"/>
              <a:t>(RMS) : 1.6cm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338C3863-5913-4E16-BB48-52E155AB1818}"/>
              </a:ext>
            </a:extLst>
          </p:cNvPr>
          <p:cNvGrpSpPr/>
          <p:nvPr/>
        </p:nvGrpSpPr>
        <p:grpSpPr>
          <a:xfrm>
            <a:off x="2034332" y="5414047"/>
            <a:ext cx="1211762" cy="1057494"/>
            <a:chOff x="2844256" y="5525783"/>
            <a:chExt cx="1427021" cy="1241910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5D0BE323-62E4-498E-B304-42837F7F42D4}"/>
                </a:ext>
              </a:extLst>
            </p:cNvPr>
            <p:cNvSpPr/>
            <p:nvPr/>
          </p:nvSpPr>
          <p:spPr>
            <a:xfrm>
              <a:off x="2844256" y="5525783"/>
              <a:ext cx="1427021" cy="124191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09" name="Picture 4" descr="bodet-time-time-server">
              <a:extLst>
                <a:ext uri="{FF2B5EF4-FFF2-40B4-BE49-F238E27FC236}">
                  <a16:creationId xmlns:a16="http://schemas.microsoft.com/office/drawing/2014/main" id="{72B84DA1-2D74-442A-8575-8A4025D8C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335" y="5834906"/>
              <a:ext cx="1130889" cy="803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8D2DB04-F18D-4CBD-A928-38DEE97B9BC0}"/>
                </a:ext>
              </a:extLst>
            </p:cNvPr>
            <p:cNvSpPr txBox="1"/>
            <p:nvPr/>
          </p:nvSpPr>
          <p:spPr>
            <a:xfrm>
              <a:off x="3167768" y="5536981"/>
              <a:ext cx="814003" cy="289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000" b="1" kern="0" dirty="0">
                  <a:solidFill>
                    <a:prstClr val="black"/>
                  </a:solidFill>
                </a:rPr>
                <a:t>IGS </a:t>
              </a:r>
              <a:r>
                <a:rPr lang="ko-KR" altLang="en-US" sz="1000" b="1" kern="0" dirty="0">
                  <a:solidFill>
                    <a:prstClr val="black"/>
                  </a:solidFill>
                </a:rPr>
                <a:t>서버</a:t>
              </a:r>
              <a:endParaRPr lang="en-US" altLang="ko-KR" sz="1000" b="1" kern="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D456D65C-700A-4E97-ADFD-EE0965AA4F86}"/>
              </a:ext>
            </a:extLst>
          </p:cNvPr>
          <p:cNvCxnSpPr>
            <a:cxnSpLocks/>
          </p:cNvCxnSpPr>
          <p:nvPr/>
        </p:nvCxnSpPr>
        <p:spPr>
          <a:xfrm>
            <a:off x="3246315" y="4943648"/>
            <a:ext cx="982467" cy="55934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CE654B93-185C-4B2F-B663-81EAC92639C5}"/>
              </a:ext>
            </a:extLst>
          </p:cNvPr>
          <p:cNvCxnSpPr>
            <a:cxnSpLocks/>
          </p:cNvCxnSpPr>
          <p:nvPr/>
        </p:nvCxnSpPr>
        <p:spPr>
          <a:xfrm flipV="1">
            <a:off x="4770636" y="3780631"/>
            <a:ext cx="0" cy="89484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83A0251F-9CBF-45EF-B81D-8BD19CF4CC31}"/>
              </a:ext>
            </a:extLst>
          </p:cNvPr>
          <p:cNvCxnSpPr>
            <a:cxnSpLocks/>
          </p:cNvCxnSpPr>
          <p:nvPr/>
        </p:nvCxnSpPr>
        <p:spPr>
          <a:xfrm flipV="1">
            <a:off x="7290916" y="3780631"/>
            <a:ext cx="0" cy="89483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그림 199">
            <a:extLst>
              <a:ext uri="{FF2B5EF4-FFF2-40B4-BE49-F238E27FC236}">
                <a16:creationId xmlns:a16="http://schemas.microsoft.com/office/drawing/2014/main" id="{37DB6271-9C91-4359-88E2-67E765FAF96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282" y="2923174"/>
            <a:ext cx="502706" cy="492970"/>
          </a:xfrm>
          <a:prstGeom prst="rect">
            <a:avLst/>
          </a:prstGeom>
        </p:spPr>
      </p:pic>
      <p:sp>
        <p:nvSpPr>
          <p:cNvPr id="204" name="직사각형 10">
            <a:extLst>
              <a:ext uri="{FF2B5EF4-FFF2-40B4-BE49-F238E27FC236}">
                <a16:creationId xmlns:a16="http://schemas.microsoft.com/office/drawing/2014/main" id="{648271CF-284D-4B8D-973B-BC6DF4D9CDE0}"/>
              </a:ext>
            </a:extLst>
          </p:cNvPr>
          <p:cNvSpPr/>
          <p:nvPr/>
        </p:nvSpPr>
        <p:spPr bwMode="auto">
          <a:xfrm>
            <a:off x="1130073" y="3044937"/>
            <a:ext cx="2044429" cy="2787843"/>
          </a:xfrm>
          <a:custGeom>
            <a:avLst/>
            <a:gdLst>
              <a:gd name="connsiteX0" fmla="*/ 0 w 1828777"/>
              <a:gd name="connsiteY0" fmla="*/ 0 h 1503525"/>
              <a:gd name="connsiteX1" fmla="*/ 1828777 w 1828777"/>
              <a:gd name="connsiteY1" fmla="*/ 0 h 1503525"/>
              <a:gd name="connsiteX2" fmla="*/ 1828777 w 1828777"/>
              <a:gd name="connsiteY2" fmla="*/ 1503525 h 1503525"/>
              <a:gd name="connsiteX3" fmla="*/ 0 w 1828777"/>
              <a:gd name="connsiteY3" fmla="*/ 1503525 h 1503525"/>
              <a:gd name="connsiteX4" fmla="*/ 0 w 1828777"/>
              <a:gd name="connsiteY4" fmla="*/ 0 h 1503525"/>
              <a:gd name="connsiteX0" fmla="*/ 577048 w 2405825"/>
              <a:gd name="connsiteY0" fmla="*/ 0 h 2524457"/>
              <a:gd name="connsiteX1" fmla="*/ 2405825 w 2405825"/>
              <a:gd name="connsiteY1" fmla="*/ 0 h 2524457"/>
              <a:gd name="connsiteX2" fmla="*/ 2405825 w 2405825"/>
              <a:gd name="connsiteY2" fmla="*/ 1503525 h 2524457"/>
              <a:gd name="connsiteX3" fmla="*/ 0 w 2405825"/>
              <a:gd name="connsiteY3" fmla="*/ 2524457 h 2524457"/>
              <a:gd name="connsiteX4" fmla="*/ 577048 w 2405825"/>
              <a:gd name="connsiteY4" fmla="*/ 0 h 2524457"/>
              <a:gd name="connsiteX0" fmla="*/ 577048 w 2405825"/>
              <a:gd name="connsiteY0" fmla="*/ 0 h 2542213"/>
              <a:gd name="connsiteX1" fmla="*/ 2405825 w 2405825"/>
              <a:gd name="connsiteY1" fmla="*/ 0 h 2542213"/>
              <a:gd name="connsiteX2" fmla="*/ 1464792 w 2405825"/>
              <a:gd name="connsiteY2" fmla="*/ 2542213 h 2542213"/>
              <a:gd name="connsiteX3" fmla="*/ 0 w 2405825"/>
              <a:gd name="connsiteY3" fmla="*/ 2524457 h 2542213"/>
              <a:gd name="connsiteX4" fmla="*/ 577048 w 2405825"/>
              <a:gd name="connsiteY4" fmla="*/ 0 h 2542213"/>
              <a:gd name="connsiteX0" fmla="*/ 577048 w 2183884"/>
              <a:gd name="connsiteY0" fmla="*/ 0 h 2542213"/>
              <a:gd name="connsiteX1" fmla="*/ 2183884 w 2183884"/>
              <a:gd name="connsiteY1" fmla="*/ 834501 h 2542213"/>
              <a:gd name="connsiteX2" fmla="*/ 1464792 w 2183884"/>
              <a:gd name="connsiteY2" fmla="*/ 2542213 h 2542213"/>
              <a:gd name="connsiteX3" fmla="*/ 0 w 2183884"/>
              <a:gd name="connsiteY3" fmla="*/ 2524457 h 2542213"/>
              <a:gd name="connsiteX4" fmla="*/ 577048 w 2183884"/>
              <a:gd name="connsiteY4" fmla="*/ 0 h 2542213"/>
              <a:gd name="connsiteX0" fmla="*/ 577048 w 2183884"/>
              <a:gd name="connsiteY0" fmla="*/ 0 h 2524457"/>
              <a:gd name="connsiteX1" fmla="*/ 2183884 w 2183884"/>
              <a:gd name="connsiteY1" fmla="*/ 834501 h 2524457"/>
              <a:gd name="connsiteX2" fmla="*/ 1376016 w 2183884"/>
              <a:gd name="connsiteY2" fmla="*/ 2435681 h 2524457"/>
              <a:gd name="connsiteX3" fmla="*/ 0 w 2183884"/>
              <a:gd name="connsiteY3" fmla="*/ 2524457 h 2524457"/>
              <a:gd name="connsiteX4" fmla="*/ 577048 w 2183884"/>
              <a:gd name="connsiteY4" fmla="*/ 0 h 2524457"/>
              <a:gd name="connsiteX0" fmla="*/ 577048 w 2636645"/>
              <a:gd name="connsiteY0" fmla="*/ 372862 h 2897319"/>
              <a:gd name="connsiteX1" fmla="*/ 2636645 w 2636645"/>
              <a:gd name="connsiteY1" fmla="*/ 0 h 2897319"/>
              <a:gd name="connsiteX2" fmla="*/ 1376016 w 2636645"/>
              <a:gd name="connsiteY2" fmla="*/ 2808543 h 2897319"/>
              <a:gd name="connsiteX3" fmla="*/ 0 w 2636645"/>
              <a:gd name="connsiteY3" fmla="*/ 2897319 h 2897319"/>
              <a:gd name="connsiteX4" fmla="*/ 577048 w 2636645"/>
              <a:gd name="connsiteY4" fmla="*/ 372862 h 2897319"/>
              <a:gd name="connsiteX0" fmla="*/ 577048 w 2636645"/>
              <a:gd name="connsiteY0" fmla="*/ 372862 h 2897319"/>
              <a:gd name="connsiteX1" fmla="*/ 2636645 w 2636645"/>
              <a:gd name="connsiteY1" fmla="*/ 0 h 2897319"/>
              <a:gd name="connsiteX2" fmla="*/ 2423581 w 2636645"/>
              <a:gd name="connsiteY2" fmla="*/ 2124962 h 2897319"/>
              <a:gd name="connsiteX3" fmla="*/ 0 w 2636645"/>
              <a:gd name="connsiteY3" fmla="*/ 2897319 h 2897319"/>
              <a:gd name="connsiteX4" fmla="*/ 577048 w 2636645"/>
              <a:gd name="connsiteY4" fmla="*/ 372862 h 2897319"/>
              <a:gd name="connsiteX0" fmla="*/ 577048 w 2636645"/>
              <a:gd name="connsiteY0" fmla="*/ 372862 h 2897319"/>
              <a:gd name="connsiteX1" fmla="*/ 2636645 w 2636645"/>
              <a:gd name="connsiteY1" fmla="*/ 0 h 2897319"/>
              <a:gd name="connsiteX2" fmla="*/ 2352560 w 2636645"/>
              <a:gd name="connsiteY2" fmla="*/ 1654446 h 2897319"/>
              <a:gd name="connsiteX3" fmla="*/ 0 w 2636645"/>
              <a:gd name="connsiteY3" fmla="*/ 2897319 h 2897319"/>
              <a:gd name="connsiteX4" fmla="*/ 577048 w 2636645"/>
              <a:gd name="connsiteY4" fmla="*/ 372862 h 2897319"/>
              <a:gd name="connsiteX0" fmla="*/ 640203 w 2636645"/>
              <a:gd name="connsiteY0" fmla="*/ 341131 h 2897319"/>
              <a:gd name="connsiteX1" fmla="*/ 2636645 w 2636645"/>
              <a:gd name="connsiteY1" fmla="*/ 0 h 2897319"/>
              <a:gd name="connsiteX2" fmla="*/ 2352560 w 2636645"/>
              <a:gd name="connsiteY2" fmla="*/ 1654446 h 2897319"/>
              <a:gd name="connsiteX3" fmla="*/ 0 w 2636645"/>
              <a:gd name="connsiteY3" fmla="*/ 2897319 h 2897319"/>
              <a:gd name="connsiteX4" fmla="*/ 640203 w 2636645"/>
              <a:gd name="connsiteY4" fmla="*/ 341131 h 2897319"/>
              <a:gd name="connsiteX0" fmla="*/ 640203 w 2375002"/>
              <a:gd name="connsiteY0" fmla="*/ 1174072 h 3730260"/>
              <a:gd name="connsiteX1" fmla="*/ 2375002 w 2375002"/>
              <a:gd name="connsiteY1" fmla="*/ 0 h 3730260"/>
              <a:gd name="connsiteX2" fmla="*/ 2352560 w 2375002"/>
              <a:gd name="connsiteY2" fmla="*/ 2487387 h 3730260"/>
              <a:gd name="connsiteX3" fmla="*/ 0 w 2375002"/>
              <a:gd name="connsiteY3" fmla="*/ 3730260 h 3730260"/>
              <a:gd name="connsiteX4" fmla="*/ 640203 w 2375002"/>
              <a:gd name="connsiteY4" fmla="*/ 1174072 h 3730260"/>
              <a:gd name="connsiteX0" fmla="*/ 640203 w 2749536"/>
              <a:gd name="connsiteY0" fmla="*/ 1174072 h 3730260"/>
              <a:gd name="connsiteX1" fmla="*/ 2375002 w 2749536"/>
              <a:gd name="connsiteY1" fmla="*/ 0 h 3730260"/>
              <a:gd name="connsiteX2" fmla="*/ 2749536 w 2749536"/>
              <a:gd name="connsiteY2" fmla="*/ 2527051 h 3730260"/>
              <a:gd name="connsiteX3" fmla="*/ 0 w 2749536"/>
              <a:gd name="connsiteY3" fmla="*/ 3730260 h 3730260"/>
              <a:gd name="connsiteX4" fmla="*/ 640203 w 2749536"/>
              <a:gd name="connsiteY4" fmla="*/ 1174072 h 3730260"/>
              <a:gd name="connsiteX0" fmla="*/ 640203 w 2749536"/>
              <a:gd name="connsiteY0" fmla="*/ 1499316 h 4055504"/>
              <a:gd name="connsiteX1" fmla="*/ 1644206 w 2749536"/>
              <a:gd name="connsiteY1" fmla="*/ 0 h 4055504"/>
              <a:gd name="connsiteX2" fmla="*/ 2749536 w 2749536"/>
              <a:gd name="connsiteY2" fmla="*/ 2852295 h 4055504"/>
              <a:gd name="connsiteX3" fmla="*/ 0 w 2749536"/>
              <a:gd name="connsiteY3" fmla="*/ 4055504 h 4055504"/>
              <a:gd name="connsiteX4" fmla="*/ 640203 w 2749536"/>
              <a:gd name="connsiteY4" fmla="*/ 1499316 h 4055504"/>
              <a:gd name="connsiteX0" fmla="*/ 640203 w 2749536"/>
              <a:gd name="connsiteY0" fmla="*/ 1189938 h 3746126"/>
              <a:gd name="connsiteX1" fmla="*/ 2365980 w 2749536"/>
              <a:gd name="connsiteY1" fmla="*/ 0 h 3746126"/>
              <a:gd name="connsiteX2" fmla="*/ 2749536 w 2749536"/>
              <a:gd name="connsiteY2" fmla="*/ 2542917 h 3746126"/>
              <a:gd name="connsiteX3" fmla="*/ 0 w 2749536"/>
              <a:gd name="connsiteY3" fmla="*/ 3746126 h 3746126"/>
              <a:gd name="connsiteX4" fmla="*/ 640203 w 2749536"/>
              <a:gd name="connsiteY4" fmla="*/ 1189938 h 3746126"/>
              <a:gd name="connsiteX0" fmla="*/ 640203 w 3060688"/>
              <a:gd name="connsiteY0" fmla="*/ 341131 h 2897319"/>
              <a:gd name="connsiteX1" fmla="*/ 3060688 w 3060688"/>
              <a:gd name="connsiteY1" fmla="*/ 0 h 2897319"/>
              <a:gd name="connsiteX2" fmla="*/ 2749536 w 3060688"/>
              <a:gd name="connsiteY2" fmla="*/ 1694110 h 2897319"/>
              <a:gd name="connsiteX3" fmla="*/ 0 w 3060688"/>
              <a:gd name="connsiteY3" fmla="*/ 2897319 h 2897319"/>
              <a:gd name="connsiteX4" fmla="*/ 640203 w 3060688"/>
              <a:gd name="connsiteY4" fmla="*/ 341131 h 2897319"/>
              <a:gd name="connsiteX0" fmla="*/ 640203 w 2749536"/>
              <a:gd name="connsiteY0" fmla="*/ 1142341 h 3698529"/>
              <a:gd name="connsiteX1" fmla="*/ 2375002 w 2749536"/>
              <a:gd name="connsiteY1" fmla="*/ 0 h 3698529"/>
              <a:gd name="connsiteX2" fmla="*/ 2749536 w 2749536"/>
              <a:gd name="connsiteY2" fmla="*/ 2495320 h 3698529"/>
              <a:gd name="connsiteX3" fmla="*/ 0 w 2749536"/>
              <a:gd name="connsiteY3" fmla="*/ 3698529 h 3698529"/>
              <a:gd name="connsiteX4" fmla="*/ 640203 w 2749536"/>
              <a:gd name="connsiteY4" fmla="*/ 1142341 h 3698529"/>
              <a:gd name="connsiteX0" fmla="*/ 640203 w 2767580"/>
              <a:gd name="connsiteY0" fmla="*/ 1142341 h 3698529"/>
              <a:gd name="connsiteX1" fmla="*/ 2375002 w 2767580"/>
              <a:gd name="connsiteY1" fmla="*/ 0 h 3698529"/>
              <a:gd name="connsiteX2" fmla="*/ 2767580 w 2767580"/>
              <a:gd name="connsiteY2" fmla="*/ 2447723 h 3698529"/>
              <a:gd name="connsiteX3" fmla="*/ 0 w 2767580"/>
              <a:gd name="connsiteY3" fmla="*/ 3698529 h 3698529"/>
              <a:gd name="connsiteX4" fmla="*/ 640203 w 2767580"/>
              <a:gd name="connsiteY4" fmla="*/ 1142341 h 3698529"/>
              <a:gd name="connsiteX0" fmla="*/ 640203 w 2767580"/>
              <a:gd name="connsiteY0" fmla="*/ 1142341 h 3698529"/>
              <a:gd name="connsiteX1" fmla="*/ 2365980 w 2767580"/>
              <a:gd name="connsiteY1" fmla="*/ 0 h 3698529"/>
              <a:gd name="connsiteX2" fmla="*/ 2767580 w 2767580"/>
              <a:gd name="connsiteY2" fmla="*/ 2447723 h 3698529"/>
              <a:gd name="connsiteX3" fmla="*/ 0 w 2767580"/>
              <a:gd name="connsiteY3" fmla="*/ 3698529 h 3698529"/>
              <a:gd name="connsiteX4" fmla="*/ 640203 w 2767580"/>
              <a:gd name="connsiteY4" fmla="*/ 1142341 h 3698529"/>
              <a:gd name="connsiteX0" fmla="*/ 640203 w 2767580"/>
              <a:gd name="connsiteY0" fmla="*/ 1239566 h 3795754"/>
              <a:gd name="connsiteX1" fmla="*/ 2312863 w 2767580"/>
              <a:gd name="connsiteY1" fmla="*/ 0 h 3795754"/>
              <a:gd name="connsiteX2" fmla="*/ 2767580 w 2767580"/>
              <a:gd name="connsiteY2" fmla="*/ 2544948 h 3795754"/>
              <a:gd name="connsiteX3" fmla="*/ 0 w 2767580"/>
              <a:gd name="connsiteY3" fmla="*/ 3795754 h 3795754"/>
              <a:gd name="connsiteX4" fmla="*/ 640203 w 2767580"/>
              <a:gd name="connsiteY4" fmla="*/ 1239566 h 3795754"/>
              <a:gd name="connsiteX0" fmla="*/ 640203 w 2714464"/>
              <a:gd name="connsiteY0" fmla="*/ 1239566 h 3795754"/>
              <a:gd name="connsiteX1" fmla="*/ 2312863 w 2714464"/>
              <a:gd name="connsiteY1" fmla="*/ 0 h 3795754"/>
              <a:gd name="connsiteX2" fmla="*/ 2714464 w 2714464"/>
              <a:gd name="connsiteY2" fmla="*/ 2520641 h 3795754"/>
              <a:gd name="connsiteX3" fmla="*/ 0 w 2714464"/>
              <a:gd name="connsiteY3" fmla="*/ 3795754 h 3795754"/>
              <a:gd name="connsiteX4" fmla="*/ 640203 w 2714464"/>
              <a:gd name="connsiteY4" fmla="*/ 1239566 h 3795754"/>
              <a:gd name="connsiteX0" fmla="*/ 640203 w 2714464"/>
              <a:gd name="connsiteY0" fmla="*/ 1251719 h 3807907"/>
              <a:gd name="connsiteX1" fmla="*/ 2299584 w 2714464"/>
              <a:gd name="connsiteY1" fmla="*/ 0 h 3807907"/>
              <a:gd name="connsiteX2" fmla="*/ 2714464 w 2714464"/>
              <a:gd name="connsiteY2" fmla="*/ 2532794 h 3807907"/>
              <a:gd name="connsiteX3" fmla="*/ 0 w 2714464"/>
              <a:gd name="connsiteY3" fmla="*/ 3807907 h 3807907"/>
              <a:gd name="connsiteX4" fmla="*/ 640203 w 2714464"/>
              <a:gd name="connsiteY4" fmla="*/ 1251719 h 3807907"/>
              <a:gd name="connsiteX0" fmla="*/ 640203 w 2741022"/>
              <a:gd name="connsiteY0" fmla="*/ 1251719 h 3807907"/>
              <a:gd name="connsiteX1" fmla="*/ 2299584 w 2741022"/>
              <a:gd name="connsiteY1" fmla="*/ 0 h 3807907"/>
              <a:gd name="connsiteX2" fmla="*/ 2741022 w 2741022"/>
              <a:gd name="connsiteY2" fmla="*/ 2581406 h 3807907"/>
              <a:gd name="connsiteX3" fmla="*/ 0 w 2741022"/>
              <a:gd name="connsiteY3" fmla="*/ 3807907 h 3807907"/>
              <a:gd name="connsiteX4" fmla="*/ 640203 w 2741022"/>
              <a:gd name="connsiteY4" fmla="*/ 1251719 h 3807907"/>
              <a:gd name="connsiteX0" fmla="*/ 653481 w 2754300"/>
              <a:gd name="connsiteY0" fmla="*/ 1251719 h 3807907"/>
              <a:gd name="connsiteX1" fmla="*/ 2312862 w 2754300"/>
              <a:gd name="connsiteY1" fmla="*/ 0 h 3807907"/>
              <a:gd name="connsiteX2" fmla="*/ 2754300 w 2754300"/>
              <a:gd name="connsiteY2" fmla="*/ 2581406 h 3807907"/>
              <a:gd name="connsiteX3" fmla="*/ 0 w 2754300"/>
              <a:gd name="connsiteY3" fmla="*/ 3807907 h 3807907"/>
              <a:gd name="connsiteX4" fmla="*/ 653481 w 2754300"/>
              <a:gd name="connsiteY4" fmla="*/ 1251719 h 3807907"/>
              <a:gd name="connsiteX0" fmla="*/ 653481 w 2599655"/>
              <a:gd name="connsiteY0" fmla="*/ 1251719 h 3807907"/>
              <a:gd name="connsiteX1" fmla="*/ 2312862 w 2599655"/>
              <a:gd name="connsiteY1" fmla="*/ 0 h 3807907"/>
              <a:gd name="connsiteX2" fmla="*/ 2599655 w 2599655"/>
              <a:gd name="connsiteY2" fmla="*/ 2102369 h 3807907"/>
              <a:gd name="connsiteX3" fmla="*/ 0 w 2599655"/>
              <a:gd name="connsiteY3" fmla="*/ 3807907 h 3807907"/>
              <a:gd name="connsiteX4" fmla="*/ 653481 w 2599655"/>
              <a:gd name="connsiteY4" fmla="*/ 1251719 h 3807907"/>
              <a:gd name="connsiteX0" fmla="*/ 653481 w 2599655"/>
              <a:gd name="connsiteY0" fmla="*/ 1251719 h 3807907"/>
              <a:gd name="connsiteX1" fmla="*/ 2312862 w 2599655"/>
              <a:gd name="connsiteY1" fmla="*/ 0 h 3807907"/>
              <a:gd name="connsiteX2" fmla="*/ 2599655 w 2599655"/>
              <a:gd name="connsiteY2" fmla="*/ 2156805 h 3807907"/>
              <a:gd name="connsiteX3" fmla="*/ 0 w 2599655"/>
              <a:gd name="connsiteY3" fmla="*/ 3807907 h 3807907"/>
              <a:gd name="connsiteX4" fmla="*/ 653481 w 2599655"/>
              <a:gd name="connsiteY4" fmla="*/ 1251719 h 3807907"/>
              <a:gd name="connsiteX0" fmla="*/ 653481 w 2563968"/>
              <a:gd name="connsiteY0" fmla="*/ 1251719 h 3807907"/>
              <a:gd name="connsiteX1" fmla="*/ 2312862 w 2563968"/>
              <a:gd name="connsiteY1" fmla="*/ 0 h 3807907"/>
              <a:gd name="connsiteX2" fmla="*/ 2563968 w 2563968"/>
              <a:gd name="connsiteY2" fmla="*/ 2091482 h 3807907"/>
              <a:gd name="connsiteX3" fmla="*/ 0 w 2563968"/>
              <a:gd name="connsiteY3" fmla="*/ 3807907 h 3807907"/>
              <a:gd name="connsiteX4" fmla="*/ 653481 w 2563968"/>
              <a:gd name="connsiteY4" fmla="*/ 1251719 h 3807907"/>
              <a:gd name="connsiteX0" fmla="*/ 177650 w 2088137"/>
              <a:gd name="connsiteY0" fmla="*/ 1251719 h 2091482"/>
              <a:gd name="connsiteX1" fmla="*/ 1837031 w 2088137"/>
              <a:gd name="connsiteY1" fmla="*/ 0 h 2091482"/>
              <a:gd name="connsiteX2" fmla="*/ 2088137 w 2088137"/>
              <a:gd name="connsiteY2" fmla="*/ 2091482 h 2091482"/>
              <a:gd name="connsiteX3" fmla="*/ 0 w 2088137"/>
              <a:gd name="connsiteY3" fmla="*/ 2022405 h 2091482"/>
              <a:gd name="connsiteX4" fmla="*/ 177650 w 2088137"/>
              <a:gd name="connsiteY4" fmla="*/ 1251719 h 2091482"/>
              <a:gd name="connsiteX0" fmla="*/ 177650 w 2088137"/>
              <a:gd name="connsiteY0" fmla="*/ 631148 h 1470911"/>
              <a:gd name="connsiteX1" fmla="*/ 1004327 w 2088137"/>
              <a:gd name="connsiteY1" fmla="*/ 0 h 1470911"/>
              <a:gd name="connsiteX2" fmla="*/ 2088137 w 2088137"/>
              <a:gd name="connsiteY2" fmla="*/ 1470911 h 1470911"/>
              <a:gd name="connsiteX3" fmla="*/ 0 w 2088137"/>
              <a:gd name="connsiteY3" fmla="*/ 1401834 h 1470911"/>
              <a:gd name="connsiteX4" fmla="*/ 177650 w 2088137"/>
              <a:gd name="connsiteY4" fmla="*/ 631148 h 1470911"/>
              <a:gd name="connsiteX0" fmla="*/ 177650 w 1004327"/>
              <a:gd name="connsiteY0" fmla="*/ 631148 h 1841076"/>
              <a:gd name="connsiteX1" fmla="*/ 1004327 w 1004327"/>
              <a:gd name="connsiteY1" fmla="*/ 0 h 1841076"/>
              <a:gd name="connsiteX2" fmla="*/ 934246 w 1004327"/>
              <a:gd name="connsiteY2" fmla="*/ 1841076 h 1841076"/>
              <a:gd name="connsiteX3" fmla="*/ 0 w 1004327"/>
              <a:gd name="connsiteY3" fmla="*/ 1401834 h 1841076"/>
              <a:gd name="connsiteX4" fmla="*/ 177650 w 1004327"/>
              <a:gd name="connsiteY4" fmla="*/ 631148 h 1841076"/>
              <a:gd name="connsiteX0" fmla="*/ 177650 w 1004327"/>
              <a:gd name="connsiteY0" fmla="*/ 631148 h 1884625"/>
              <a:gd name="connsiteX1" fmla="*/ 1004327 w 1004327"/>
              <a:gd name="connsiteY1" fmla="*/ 0 h 1884625"/>
              <a:gd name="connsiteX2" fmla="*/ 946142 w 1004327"/>
              <a:gd name="connsiteY2" fmla="*/ 1884625 h 1884625"/>
              <a:gd name="connsiteX3" fmla="*/ 0 w 1004327"/>
              <a:gd name="connsiteY3" fmla="*/ 1401834 h 1884625"/>
              <a:gd name="connsiteX4" fmla="*/ 177650 w 1004327"/>
              <a:gd name="connsiteY4" fmla="*/ 631148 h 1884625"/>
              <a:gd name="connsiteX0" fmla="*/ 138006 w 1004327"/>
              <a:gd name="connsiteY0" fmla="*/ 482096 h 1884625"/>
              <a:gd name="connsiteX1" fmla="*/ 1004327 w 1004327"/>
              <a:gd name="connsiteY1" fmla="*/ 0 h 1884625"/>
              <a:gd name="connsiteX2" fmla="*/ 946142 w 1004327"/>
              <a:gd name="connsiteY2" fmla="*/ 1884625 h 1884625"/>
              <a:gd name="connsiteX3" fmla="*/ 0 w 1004327"/>
              <a:gd name="connsiteY3" fmla="*/ 1401834 h 1884625"/>
              <a:gd name="connsiteX4" fmla="*/ 138006 w 1004327"/>
              <a:gd name="connsiteY4" fmla="*/ 482096 h 1884625"/>
              <a:gd name="connsiteX0" fmla="*/ 129196 w 995517"/>
              <a:gd name="connsiteY0" fmla="*/ 482096 h 1884625"/>
              <a:gd name="connsiteX1" fmla="*/ 995517 w 995517"/>
              <a:gd name="connsiteY1" fmla="*/ 0 h 1884625"/>
              <a:gd name="connsiteX2" fmla="*/ 937332 w 995517"/>
              <a:gd name="connsiteY2" fmla="*/ 1884625 h 1884625"/>
              <a:gd name="connsiteX3" fmla="*/ 0 w 995517"/>
              <a:gd name="connsiteY3" fmla="*/ 1457196 h 1884625"/>
              <a:gd name="connsiteX4" fmla="*/ 129196 w 995517"/>
              <a:gd name="connsiteY4" fmla="*/ 482096 h 1884625"/>
              <a:gd name="connsiteX0" fmla="*/ 129196 w 995517"/>
              <a:gd name="connsiteY0" fmla="*/ 482096 h 1914436"/>
              <a:gd name="connsiteX1" fmla="*/ 995517 w 995517"/>
              <a:gd name="connsiteY1" fmla="*/ 0 h 1914436"/>
              <a:gd name="connsiteX2" fmla="*/ 928522 w 995517"/>
              <a:gd name="connsiteY2" fmla="*/ 1914436 h 1914436"/>
              <a:gd name="connsiteX3" fmla="*/ 0 w 995517"/>
              <a:gd name="connsiteY3" fmla="*/ 1457196 h 1914436"/>
              <a:gd name="connsiteX4" fmla="*/ 129196 w 995517"/>
              <a:gd name="connsiteY4" fmla="*/ 482096 h 1914436"/>
              <a:gd name="connsiteX0" fmla="*/ 129196 w 955873"/>
              <a:gd name="connsiteY0" fmla="*/ 499131 h 1931471"/>
              <a:gd name="connsiteX1" fmla="*/ 955873 w 955873"/>
              <a:gd name="connsiteY1" fmla="*/ 0 h 1931471"/>
              <a:gd name="connsiteX2" fmla="*/ 928522 w 955873"/>
              <a:gd name="connsiteY2" fmla="*/ 1931471 h 1931471"/>
              <a:gd name="connsiteX3" fmla="*/ 0 w 955873"/>
              <a:gd name="connsiteY3" fmla="*/ 1474231 h 1931471"/>
              <a:gd name="connsiteX4" fmla="*/ 129196 w 955873"/>
              <a:gd name="connsiteY4" fmla="*/ 499131 h 1931471"/>
              <a:gd name="connsiteX0" fmla="*/ 129196 w 928522"/>
              <a:gd name="connsiteY0" fmla="*/ 452286 h 1884626"/>
              <a:gd name="connsiteX1" fmla="*/ 775270 w 928522"/>
              <a:gd name="connsiteY1" fmla="*/ 0 h 1884626"/>
              <a:gd name="connsiteX2" fmla="*/ 928522 w 928522"/>
              <a:gd name="connsiteY2" fmla="*/ 1884626 h 1884626"/>
              <a:gd name="connsiteX3" fmla="*/ 0 w 928522"/>
              <a:gd name="connsiteY3" fmla="*/ 1427386 h 1884626"/>
              <a:gd name="connsiteX4" fmla="*/ 129196 w 928522"/>
              <a:gd name="connsiteY4" fmla="*/ 452286 h 1884626"/>
              <a:gd name="connsiteX0" fmla="*/ 129196 w 946142"/>
              <a:gd name="connsiteY0" fmla="*/ 452286 h 1427386"/>
              <a:gd name="connsiteX1" fmla="*/ 775270 w 946142"/>
              <a:gd name="connsiteY1" fmla="*/ 0 h 1427386"/>
              <a:gd name="connsiteX2" fmla="*/ 946142 w 946142"/>
              <a:gd name="connsiteY2" fmla="*/ 807191 h 1427386"/>
              <a:gd name="connsiteX3" fmla="*/ 0 w 946142"/>
              <a:gd name="connsiteY3" fmla="*/ 1427386 h 1427386"/>
              <a:gd name="connsiteX4" fmla="*/ 129196 w 946142"/>
              <a:gd name="connsiteY4" fmla="*/ 452286 h 1427386"/>
              <a:gd name="connsiteX0" fmla="*/ 168840 w 985786"/>
              <a:gd name="connsiteY0" fmla="*/ 452286 h 1252782"/>
              <a:gd name="connsiteX1" fmla="*/ 814914 w 985786"/>
              <a:gd name="connsiteY1" fmla="*/ 0 h 1252782"/>
              <a:gd name="connsiteX2" fmla="*/ 985786 w 985786"/>
              <a:gd name="connsiteY2" fmla="*/ 807191 h 1252782"/>
              <a:gd name="connsiteX3" fmla="*/ 0 w 985786"/>
              <a:gd name="connsiteY3" fmla="*/ 1252782 h 1252782"/>
              <a:gd name="connsiteX4" fmla="*/ 168840 w 985786"/>
              <a:gd name="connsiteY4" fmla="*/ 452286 h 1252782"/>
              <a:gd name="connsiteX0" fmla="*/ 160122 w 977068"/>
              <a:gd name="connsiteY0" fmla="*/ 452286 h 1231711"/>
              <a:gd name="connsiteX1" fmla="*/ 806196 w 977068"/>
              <a:gd name="connsiteY1" fmla="*/ 0 h 1231711"/>
              <a:gd name="connsiteX2" fmla="*/ 977068 w 977068"/>
              <a:gd name="connsiteY2" fmla="*/ 807191 h 1231711"/>
              <a:gd name="connsiteX3" fmla="*/ 0 w 977068"/>
              <a:gd name="connsiteY3" fmla="*/ 1231711 h 1231711"/>
              <a:gd name="connsiteX4" fmla="*/ 160122 w 977068"/>
              <a:gd name="connsiteY4" fmla="*/ 452286 h 1231711"/>
              <a:gd name="connsiteX0" fmla="*/ 160122 w 990145"/>
              <a:gd name="connsiteY0" fmla="*/ 452286 h 1231711"/>
              <a:gd name="connsiteX1" fmla="*/ 806196 w 990145"/>
              <a:gd name="connsiteY1" fmla="*/ 0 h 1231711"/>
              <a:gd name="connsiteX2" fmla="*/ 990145 w 990145"/>
              <a:gd name="connsiteY2" fmla="*/ 790334 h 1231711"/>
              <a:gd name="connsiteX3" fmla="*/ 0 w 990145"/>
              <a:gd name="connsiteY3" fmla="*/ 1231711 h 1231711"/>
              <a:gd name="connsiteX4" fmla="*/ 160122 w 990145"/>
              <a:gd name="connsiteY4" fmla="*/ 452286 h 1231711"/>
              <a:gd name="connsiteX0" fmla="*/ 173199 w 990145"/>
              <a:gd name="connsiteY0" fmla="*/ 452286 h 1231711"/>
              <a:gd name="connsiteX1" fmla="*/ 806196 w 990145"/>
              <a:gd name="connsiteY1" fmla="*/ 0 h 1231711"/>
              <a:gd name="connsiteX2" fmla="*/ 990145 w 990145"/>
              <a:gd name="connsiteY2" fmla="*/ 790334 h 1231711"/>
              <a:gd name="connsiteX3" fmla="*/ 0 w 990145"/>
              <a:gd name="connsiteY3" fmla="*/ 1231711 h 1231711"/>
              <a:gd name="connsiteX4" fmla="*/ 173199 w 990145"/>
              <a:gd name="connsiteY4" fmla="*/ 452286 h 1231711"/>
              <a:gd name="connsiteX0" fmla="*/ 173199 w 990145"/>
              <a:gd name="connsiteY0" fmla="*/ 584090 h 1363515"/>
              <a:gd name="connsiteX1" fmla="*/ 783552 w 990145"/>
              <a:gd name="connsiteY1" fmla="*/ 0 h 1363515"/>
              <a:gd name="connsiteX2" fmla="*/ 990145 w 990145"/>
              <a:gd name="connsiteY2" fmla="*/ 922138 h 1363515"/>
              <a:gd name="connsiteX3" fmla="*/ 0 w 990145"/>
              <a:gd name="connsiteY3" fmla="*/ 1363515 h 1363515"/>
              <a:gd name="connsiteX4" fmla="*/ 173199 w 990145"/>
              <a:gd name="connsiteY4" fmla="*/ 584090 h 1363515"/>
              <a:gd name="connsiteX0" fmla="*/ 0 w 816946"/>
              <a:gd name="connsiteY0" fmla="*/ 584090 h 1474231"/>
              <a:gd name="connsiteX1" fmla="*/ 610353 w 816946"/>
              <a:gd name="connsiteY1" fmla="*/ 0 h 1474231"/>
              <a:gd name="connsiteX2" fmla="*/ 816946 w 816946"/>
              <a:gd name="connsiteY2" fmla="*/ 922138 h 1474231"/>
              <a:gd name="connsiteX3" fmla="*/ 13616 w 816946"/>
              <a:gd name="connsiteY3" fmla="*/ 1474231 h 1474231"/>
              <a:gd name="connsiteX4" fmla="*/ 0 w 816946"/>
              <a:gd name="connsiteY4" fmla="*/ 584090 h 1474231"/>
              <a:gd name="connsiteX0" fmla="*/ 0 w 981116"/>
              <a:gd name="connsiteY0" fmla="*/ 584090 h 1474231"/>
              <a:gd name="connsiteX1" fmla="*/ 610353 w 981116"/>
              <a:gd name="connsiteY1" fmla="*/ 0 h 1474231"/>
              <a:gd name="connsiteX2" fmla="*/ 981116 w 981116"/>
              <a:gd name="connsiteY2" fmla="*/ 980132 h 1474231"/>
              <a:gd name="connsiteX3" fmla="*/ 13616 w 981116"/>
              <a:gd name="connsiteY3" fmla="*/ 1474231 h 1474231"/>
              <a:gd name="connsiteX4" fmla="*/ 0 w 981116"/>
              <a:gd name="connsiteY4" fmla="*/ 584090 h 1474231"/>
              <a:gd name="connsiteX0" fmla="*/ 0 w 1009421"/>
              <a:gd name="connsiteY0" fmla="*/ 563001 h 1474231"/>
              <a:gd name="connsiteX1" fmla="*/ 638658 w 1009421"/>
              <a:gd name="connsiteY1" fmla="*/ 0 h 1474231"/>
              <a:gd name="connsiteX2" fmla="*/ 1009421 w 1009421"/>
              <a:gd name="connsiteY2" fmla="*/ 980132 h 1474231"/>
              <a:gd name="connsiteX3" fmla="*/ 41921 w 1009421"/>
              <a:gd name="connsiteY3" fmla="*/ 1474231 h 1474231"/>
              <a:gd name="connsiteX4" fmla="*/ 0 w 1009421"/>
              <a:gd name="connsiteY4" fmla="*/ 563001 h 1474231"/>
              <a:gd name="connsiteX0" fmla="*/ 0 w 1071179"/>
              <a:gd name="connsiteY0" fmla="*/ 611560 h 1522790"/>
              <a:gd name="connsiteX1" fmla="*/ 1071179 w 1071179"/>
              <a:gd name="connsiteY1" fmla="*/ 0 h 1522790"/>
              <a:gd name="connsiteX2" fmla="*/ 1009421 w 1071179"/>
              <a:gd name="connsiteY2" fmla="*/ 1028691 h 1522790"/>
              <a:gd name="connsiteX3" fmla="*/ 41921 w 1071179"/>
              <a:gd name="connsiteY3" fmla="*/ 1522790 h 1522790"/>
              <a:gd name="connsiteX4" fmla="*/ 0 w 1071179"/>
              <a:gd name="connsiteY4" fmla="*/ 611560 h 152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1179" h="1522790">
                <a:moveTo>
                  <a:pt x="0" y="611560"/>
                </a:moveTo>
                <a:lnTo>
                  <a:pt x="1071179" y="0"/>
                </a:lnTo>
                <a:lnTo>
                  <a:pt x="1009421" y="1028691"/>
                </a:lnTo>
                <a:lnTo>
                  <a:pt x="41921" y="1522790"/>
                </a:lnTo>
                <a:lnTo>
                  <a:pt x="0" y="611560"/>
                </a:lnTo>
                <a:close/>
              </a:path>
            </a:pathLst>
          </a:custGeom>
          <a:solidFill>
            <a:srgbClr val="00B050">
              <a:alpha val="2000"/>
            </a:srgbClr>
          </a:solidFill>
          <a:ln w="28575" cap="flat" cmpd="sng" algn="ctr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286" b="1" u="sng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198" name="그림 197">
            <a:extLst>
              <a:ext uri="{FF2B5EF4-FFF2-40B4-BE49-F238E27FC236}">
                <a16:creationId xmlns:a16="http://schemas.microsoft.com/office/drawing/2014/main" id="{7F7619DD-C638-4916-B784-4E6A8ED2FC3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948" y="3884511"/>
            <a:ext cx="502706" cy="492970"/>
          </a:xfrm>
          <a:prstGeom prst="rect">
            <a:avLst/>
          </a:prstGeom>
        </p:spPr>
      </p:pic>
      <p:pic>
        <p:nvPicPr>
          <p:cNvPr id="199" name="그림 198">
            <a:extLst>
              <a:ext uri="{FF2B5EF4-FFF2-40B4-BE49-F238E27FC236}">
                <a16:creationId xmlns:a16="http://schemas.microsoft.com/office/drawing/2014/main" id="{6C83471E-6F51-4AFC-819D-4049C9B4179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265" y="5597598"/>
            <a:ext cx="502706" cy="492970"/>
          </a:xfrm>
          <a:prstGeom prst="rect">
            <a:avLst/>
          </a:prstGeom>
        </p:spPr>
      </p:pic>
      <p:pic>
        <p:nvPicPr>
          <p:cNvPr id="201" name="그림 200">
            <a:extLst>
              <a:ext uri="{FF2B5EF4-FFF2-40B4-BE49-F238E27FC236}">
                <a16:creationId xmlns:a16="http://schemas.microsoft.com/office/drawing/2014/main" id="{D4464DCF-4047-42DC-86CB-07A212CCDFB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1425" y="4696884"/>
            <a:ext cx="502706" cy="492970"/>
          </a:xfrm>
          <a:prstGeom prst="rect">
            <a:avLst/>
          </a:prstGeom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323BA512-10A6-499D-9E8F-DAC01BF01EA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778" y="2916790"/>
            <a:ext cx="502706" cy="49297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C126F4E-5077-4E4B-9A07-CF697EDBA700}"/>
              </a:ext>
            </a:extLst>
          </p:cNvPr>
          <p:cNvSpPr/>
          <p:nvPr/>
        </p:nvSpPr>
        <p:spPr>
          <a:xfrm>
            <a:off x="2572963" y="3026972"/>
            <a:ext cx="299879" cy="177372"/>
          </a:xfrm>
          <a:prstGeom prst="rightArrow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62E7E80F-1BD3-40FE-9AD8-03E303FED2B3}"/>
              </a:ext>
            </a:extLst>
          </p:cNvPr>
          <p:cNvSpPr/>
          <p:nvPr/>
        </p:nvSpPr>
        <p:spPr>
          <a:xfrm>
            <a:off x="2040751" y="2887806"/>
            <a:ext cx="563706" cy="563706"/>
          </a:xfrm>
          <a:prstGeom prst="mathMultiply">
            <a:avLst>
              <a:gd name="adj1" fmla="val 11129"/>
            </a:avLst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337481E0-F95F-4E88-8601-E684888896E6}"/>
              </a:ext>
            </a:extLst>
          </p:cNvPr>
          <p:cNvSpPr txBox="1"/>
          <p:nvPr/>
        </p:nvSpPr>
        <p:spPr>
          <a:xfrm>
            <a:off x="3364796" y="4682648"/>
            <a:ext cx="938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100" b="1" kern="0" dirty="0">
                <a:latin typeface="맑은 고딕" panose="020F0502020204030204"/>
                <a:ea typeface="맑은 고딕" panose="020B0503020000020004" pitchFamily="50" charset="-127"/>
              </a:rPr>
              <a:t>측정치</a:t>
            </a:r>
            <a:r>
              <a:rPr lang="en-US" altLang="ko-KR" sz="1100" b="1" kern="0" dirty="0"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b="1" kern="0" dirty="0">
                <a:latin typeface="맑은 고딕" panose="020F0502020204030204"/>
                <a:ea typeface="맑은 고딕" panose="020B0503020000020004" pitchFamily="50" charset="-127"/>
              </a:rPr>
              <a:t>수집</a:t>
            </a:r>
            <a:endParaRPr lang="en-US" altLang="ko-KR" sz="1100" b="1" kern="0" dirty="0"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D6CA0137-5140-4AB4-9130-D0CC8B4E0CCD}"/>
              </a:ext>
            </a:extLst>
          </p:cNvPr>
          <p:cNvSpPr txBox="1"/>
          <p:nvPr/>
        </p:nvSpPr>
        <p:spPr>
          <a:xfrm>
            <a:off x="3216967" y="5954170"/>
            <a:ext cx="11213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100" b="1" kern="0" dirty="0">
                <a:latin typeface="맑은 고딕" panose="020F0502020204030204"/>
                <a:ea typeface="맑은 고딕" panose="020B0503020000020004" pitchFamily="50" charset="-127"/>
              </a:rPr>
              <a:t>정밀 궤도</a:t>
            </a:r>
            <a:r>
              <a:rPr lang="en-US" altLang="ko-KR" sz="1100" b="1" kern="0" dirty="0"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b="1" kern="0" dirty="0">
                <a:latin typeface="맑은 고딕" panose="020F0502020204030204"/>
                <a:ea typeface="맑은 고딕" panose="020B0503020000020004" pitchFamily="50" charset="-127"/>
              </a:rPr>
              <a:t>수집</a:t>
            </a:r>
            <a:endParaRPr lang="en-US" altLang="ko-KR" sz="1100" b="1" kern="0" dirty="0"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08" name="그래픽 207" descr="컴퓨터">
            <a:extLst>
              <a:ext uri="{FF2B5EF4-FFF2-40B4-BE49-F238E27FC236}">
                <a16:creationId xmlns:a16="http://schemas.microsoft.com/office/drawing/2014/main" id="{F495558E-75F9-43D6-AE75-17604A0E6C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09836" y="5104947"/>
            <a:ext cx="866722" cy="866722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7E1041ED-7457-4E14-B222-D13D044E2CBA}"/>
              </a:ext>
            </a:extLst>
          </p:cNvPr>
          <p:cNvSpPr txBox="1"/>
          <p:nvPr/>
        </p:nvSpPr>
        <p:spPr>
          <a:xfrm>
            <a:off x="4215980" y="4758886"/>
            <a:ext cx="102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보정정보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lvl="0" algn="ctr"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실시간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200" b="1" kern="0" dirty="0">
                <a:latin typeface="맑은 고딕" panose="020F0502020204030204"/>
              </a:rPr>
              <a:t>SW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10" name="그래픽 209" descr="클라우드에서 다운로드">
            <a:extLst>
              <a:ext uri="{FF2B5EF4-FFF2-40B4-BE49-F238E27FC236}">
                <a16:creationId xmlns:a16="http://schemas.microsoft.com/office/drawing/2014/main" id="{E7B6FA56-DDEC-4E43-8E6D-CB7B2539BA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94919" y="5166625"/>
            <a:ext cx="744964" cy="744964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5FB2D735-ADAD-444A-9E5A-F9863D648DCE}"/>
              </a:ext>
            </a:extLst>
          </p:cNvPr>
          <p:cNvSpPr txBox="1"/>
          <p:nvPr/>
        </p:nvSpPr>
        <p:spPr>
          <a:xfrm>
            <a:off x="5716838" y="5765829"/>
            <a:ext cx="6880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dirty="0">
                <a:latin typeface="맑은 고딕" panose="020F0502020204030204"/>
                <a:ea typeface="맑은 고딕" panose="020B0503020000020004" pitchFamily="50" charset="-127"/>
              </a:rPr>
              <a:t>[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TCP/IP]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3D991796-05AF-4D4B-9D60-50A6246866EA}"/>
              </a:ext>
            </a:extLst>
          </p:cNvPr>
          <p:cNvSpPr txBox="1"/>
          <p:nvPr/>
        </p:nvSpPr>
        <p:spPr>
          <a:xfrm>
            <a:off x="4358510" y="5765829"/>
            <a:ext cx="545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dirty="0">
                <a:latin typeface="맑은 고딕" panose="020F0502020204030204"/>
                <a:ea typeface="맑은 고딕" panose="020B0503020000020004" pitchFamily="50" charset="-127"/>
              </a:rPr>
              <a:t>[C++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213" name="화살표: 오른쪽 212">
            <a:extLst>
              <a:ext uri="{FF2B5EF4-FFF2-40B4-BE49-F238E27FC236}">
                <a16:creationId xmlns:a16="http://schemas.microsoft.com/office/drawing/2014/main" id="{9BBC01D9-8981-4CC3-AF6C-3594B3B249EF}"/>
              </a:ext>
            </a:extLst>
          </p:cNvPr>
          <p:cNvSpPr/>
          <p:nvPr/>
        </p:nvSpPr>
        <p:spPr>
          <a:xfrm>
            <a:off x="7818511" y="5414393"/>
            <a:ext cx="442227" cy="2769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4" name="Picture 18">
            <a:extLst>
              <a:ext uri="{FF2B5EF4-FFF2-40B4-BE49-F238E27FC236}">
                <a16:creationId xmlns:a16="http://schemas.microsoft.com/office/drawing/2014/main" id="{2D76F981-D343-4998-B244-05924EC06031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5266" y="5329802"/>
            <a:ext cx="1010039" cy="423519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2179DC6A-EF4F-4EDA-9703-7BC1E4DC71BA}"/>
              </a:ext>
            </a:extLst>
          </p:cNvPr>
          <p:cNvSpPr txBox="1"/>
          <p:nvPr/>
        </p:nvSpPr>
        <p:spPr>
          <a:xfrm>
            <a:off x="6690145" y="4751209"/>
            <a:ext cx="1392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사용자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200" b="1" kern="0" dirty="0">
                <a:solidFill>
                  <a:srgbClr val="00B050"/>
                </a:solidFill>
                <a:latin typeface="맑은 고딕" panose="020F0502020204030204"/>
              </a:rPr>
              <a:t>실시간</a:t>
            </a:r>
            <a:r>
              <a:rPr lang="ko-KR" altLang="en-US" sz="1200" b="1" kern="0" dirty="0">
                <a:latin typeface="맑은 고딕" panose="020F0502020204030204"/>
              </a:rPr>
              <a:t> </a:t>
            </a:r>
            <a:r>
              <a:rPr lang="en-US" altLang="ko-KR" sz="1200" b="1" kern="0" dirty="0">
                <a:latin typeface="맑은 고딕" panose="020F0502020204030204"/>
              </a:rPr>
              <a:t>SW</a:t>
            </a:r>
          </a:p>
        </p:txBody>
      </p: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5B037448-8B4A-482E-B250-A86B03B2451A}"/>
              </a:ext>
            </a:extLst>
          </p:cNvPr>
          <p:cNvCxnSpPr>
            <a:cxnSpLocks/>
            <a:endCxn id="210" idx="1"/>
          </p:cNvCxnSpPr>
          <p:nvPr/>
        </p:nvCxnSpPr>
        <p:spPr>
          <a:xfrm>
            <a:off x="5189621" y="5538308"/>
            <a:ext cx="505298" cy="7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452FF7EE-CF73-4021-8B80-F4D7DD57E15C}"/>
              </a:ext>
            </a:extLst>
          </p:cNvPr>
          <p:cNvCxnSpPr>
            <a:cxnSpLocks/>
          </p:cNvCxnSpPr>
          <p:nvPr/>
        </p:nvCxnSpPr>
        <p:spPr>
          <a:xfrm>
            <a:off x="6458527" y="5539107"/>
            <a:ext cx="48541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17DC4F7-C4E7-4085-8CF7-7A22FFD4075B}"/>
              </a:ext>
            </a:extLst>
          </p:cNvPr>
          <p:cNvSpPr txBox="1"/>
          <p:nvPr/>
        </p:nvSpPr>
        <p:spPr>
          <a:xfrm>
            <a:off x="7110296" y="5765829"/>
            <a:ext cx="612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dirty="0">
                <a:latin typeface="맑은 고딕" panose="020F0502020204030204"/>
                <a:ea typeface="맑은 고딕" panose="020B0503020000020004" pitchFamily="50" charset="-127"/>
              </a:rPr>
              <a:t>[C++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5DBAE4E7-210C-4EF6-9129-7050D6945197}"/>
              </a:ext>
            </a:extLst>
          </p:cNvPr>
          <p:cNvSpPr txBox="1"/>
          <p:nvPr/>
        </p:nvSpPr>
        <p:spPr>
          <a:xfrm>
            <a:off x="4868284" y="5114350"/>
            <a:ext cx="11624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보정정보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lvl="0" algn="ctr"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방송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C8F195D4-F329-49C9-9D1C-B20150652521}"/>
              </a:ext>
            </a:extLst>
          </p:cNvPr>
          <p:cNvSpPr txBox="1"/>
          <p:nvPr/>
        </p:nvSpPr>
        <p:spPr>
          <a:xfrm>
            <a:off x="6060842" y="5100815"/>
            <a:ext cx="11624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보정정보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lvl="0" algn="ctr"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수신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CA9F4753-3D40-462B-836F-C6AB9800645D}"/>
              </a:ext>
            </a:extLst>
          </p:cNvPr>
          <p:cNvGrpSpPr/>
          <p:nvPr/>
        </p:nvGrpSpPr>
        <p:grpSpPr>
          <a:xfrm>
            <a:off x="5520325" y="4633819"/>
            <a:ext cx="1021369" cy="330955"/>
            <a:chOff x="5547055" y="4355335"/>
            <a:chExt cx="1021369" cy="330955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D4E6BCE6-BCB7-4E82-BAC4-08CDC778CA59}"/>
                </a:ext>
              </a:extLst>
            </p:cNvPr>
            <p:cNvSpPr txBox="1"/>
            <p:nvPr/>
          </p:nvSpPr>
          <p:spPr>
            <a:xfrm>
              <a:off x="5547055" y="4355335"/>
              <a:ext cx="1005818" cy="33095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b="1" dirty="0">
                <a:sym typeface="Wingdings" panose="05000000000000000000" pitchFamily="2" charset="2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0AF0934-F463-4B87-8B1D-5DA08AB7164C}"/>
                </a:ext>
              </a:extLst>
            </p:cNvPr>
            <p:cNvSpPr txBox="1"/>
            <p:nvPr/>
          </p:nvSpPr>
          <p:spPr>
            <a:xfrm>
              <a:off x="5999036" y="4405058"/>
              <a:ext cx="569388" cy="24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ko-KR" altLang="en-US" sz="1000" b="1" kern="0" dirty="0">
                  <a:solidFill>
                    <a:srgbClr val="00B050"/>
                  </a:solidFill>
                  <a:latin typeface="맑은 고딕" panose="020F0502020204030204"/>
                </a:rPr>
                <a:t>실시간</a:t>
              </a:r>
              <a:endPara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A10070A4-9E82-46C7-B55F-A82C55A91CD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835" y="4513666"/>
              <a:ext cx="372684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6" name="표 225">
            <a:extLst>
              <a:ext uri="{FF2B5EF4-FFF2-40B4-BE49-F238E27FC236}">
                <a16:creationId xmlns:a16="http://schemas.microsoft.com/office/drawing/2014/main" id="{388F9163-F3EA-467E-83D5-F0F23EB8E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133050"/>
              </p:ext>
            </p:extLst>
          </p:nvPr>
        </p:nvGraphicFramePr>
        <p:xfrm>
          <a:off x="903216" y="1925560"/>
          <a:ext cx="25209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620">
                  <a:extLst>
                    <a:ext uri="{9D8B030D-6E8A-4147-A177-3AD203B41FA5}">
                      <a16:colId xmlns:a16="http://schemas.microsoft.com/office/drawing/2014/main" val="1749084884"/>
                    </a:ext>
                  </a:extLst>
                </a:gridCol>
                <a:gridCol w="1267320">
                  <a:extLst>
                    <a:ext uri="{9D8B030D-6E8A-4147-A177-3AD203B41FA5}">
                      <a16:colId xmlns:a16="http://schemas.microsoft.com/office/drawing/2014/main" val="2756429509"/>
                    </a:ext>
                  </a:extLst>
                </a:gridCol>
              </a:tblGrid>
              <a:tr h="134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분석일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2025.10.26</a:t>
                      </a:r>
                      <a:endParaRPr lang="en-US" altLang="ko-KR" sz="1000" b="1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482126"/>
                  </a:ext>
                </a:extLst>
              </a:tr>
              <a:tr h="134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시간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(UTC)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6 PM ~ 7 PM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003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Mask angle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deg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116124"/>
                  </a:ext>
                </a:extLst>
              </a:tr>
            </a:tbl>
          </a:graphicData>
        </a:graphic>
      </p:graphicFrame>
      <p:sp>
        <p:nvSpPr>
          <p:cNvPr id="234" name="빼기 기호 233">
            <a:extLst>
              <a:ext uri="{FF2B5EF4-FFF2-40B4-BE49-F238E27FC236}">
                <a16:creationId xmlns:a16="http://schemas.microsoft.com/office/drawing/2014/main" id="{05D8C9F6-C411-4343-99F5-CFA5769EA447}"/>
              </a:ext>
            </a:extLst>
          </p:cNvPr>
          <p:cNvSpPr/>
          <p:nvPr/>
        </p:nvSpPr>
        <p:spPr>
          <a:xfrm>
            <a:off x="5742059" y="2803511"/>
            <a:ext cx="381151" cy="334937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같음 기호 234">
            <a:extLst>
              <a:ext uri="{FF2B5EF4-FFF2-40B4-BE49-F238E27FC236}">
                <a16:creationId xmlns:a16="http://schemas.microsoft.com/office/drawing/2014/main" id="{938BF992-8C98-4B19-AE5D-BB3AF67DCEA9}"/>
              </a:ext>
            </a:extLst>
          </p:cNvPr>
          <p:cNvSpPr/>
          <p:nvPr/>
        </p:nvSpPr>
        <p:spPr>
          <a:xfrm>
            <a:off x="8025090" y="2844368"/>
            <a:ext cx="372643" cy="294080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72177C0-CB78-4A31-A389-C60B31873904}"/>
              </a:ext>
            </a:extLst>
          </p:cNvPr>
          <p:cNvSpPr txBox="1"/>
          <p:nvPr/>
        </p:nvSpPr>
        <p:spPr>
          <a:xfrm>
            <a:off x="8531435" y="3007062"/>
            <a:ext cx="1917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FF"/>
                </a:solidFill>
              </a:rPr>
              <a:t>보정정보 방송 정밀도</a:t>
            </a:r>
            <a:r>
              <a:rPr lang="en-US" altLang="ko-KR" sz="1000" b="1" dirty="0">
                <a:solidFill>
                  <a:srgbClr val="FF00FF"/>
                </a:solidFill>
              </a:rPr>
              <a:t>: 0.5mm</a:t>
            </a:r>
            <a:endParaRPr lang="ko-KR" altLang="en-US" sz="1000" b="1" dirty="0">
              <a:solidFill>
                <a:srgbClr val="FF00FF"/>
              </a:solidFill>
            </a:endParaRPr>
          </a:p>
        </p:txBody>
      </p:sp>
      <p:pic>
        <p:nvPicPr>
          <p:cNvPr id="250" name="그림 249">
            <a:extLst>
              <a:ext uri="{FF2B5EF4-FFF2-40B4-BE49-F238E27FC236}">
                <a16:creationId xmlns:a16="http://schemas.microsoft.com/office/drawing/2014/main" id="{C53D6716-8996-481F-A291-320847341469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1036" y="4291704"/>
            <a:ext cx="2051147" cy="2089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D123B7F4-0665-4FF6-9C02-542FEC11A61F}"/>
              </a:ext>
            </a:extLst>
          </p:cNvPr>
          <p:cNvGrpSpPr/>
          <p:nvPr/>
        </p:nvGrpSpPr>
        <p:grpSpPr>
          <a:xfrm>
            <a:off x="8674838" y="4974425"/>
            <a:ext cx="1650628" cy="904728"/>
            <a:chOff x="-2941984" y="7170350"/>
            <a:chExt cx="1650628" cy="904728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C212EA86-8BFE-4293-9DA9-6CF7AFBA7D2A}"/>
                </a:ext>
              </a:extLst>
            </p:cNvPr>
            <p:cNvSpPr txBox="1"/>
            <p:nvPr/>
          </p:nvSpPr>
          <p:spPr>
            <a:xfrm>
              <a:off x="-2941984" y="7828857"/>
              <a:ext cx="1650628" cy="2462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b="1" dirty="0"/>
                <a:t>수평 오차 </a:t>
              </a:r>
              <a:r>
                <a:rPr lang="en-US" altLang="ko-KR" sz="1000" b="1" dirty="0"/>
                <a:t>(RMS) : 1.6cm</a:t>
              </a:r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39766DE-706D-4166-B538-DD8D4CEB0751}"/>
                </a:ext>
              </a:extLst>
            </p:cNvPr>
            <p:cNvSpPr/>
            <p:nvPr/>
          </p:nvSpPr>
          <p:spPr>
            <a:xfrm>
              <a:off x="-2335692" y="7252470"/>
              <a:ext cx="421699" cy="421652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E73986FB-8A96-4474-A54E-B5B3655D2B08}"/>
                </a:ext>
              </a:extLst>
            </p:cNvPr>
            <p:cNvSpPr txBox="1"/>
            <p:nvPr/>
          </p:nvSpPr>
          <p:spPr>
            <a:xfrm>
              <a:off x="-1974413" y="7170350"/>
              <a:ext cx="529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FF"/>
                  </a:solidFill>
                </a:rPr>
                <a:t>5cm</a:t>
              </a:r>
              <a:endParaRPr lang="ko-KR" altLang="en-US" sz="1200" b="1" dirty="0">
                <a:solidFill>
                  <a:srgbClr val="FF00FF"/>
                </a:solidFill>
              </a:endParaRP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4D5C3D12-2413-4CDF-9FF7-A05C6F9AF93D}"/>
              </a:ext>
            </a:extLst>
          </p:cNvPr>
          <p:cNvSpPr/>
          <p:nvPr/>
        </p:nvSpPr>
        <p:spPr>
          <a:xfrm>
            <a:off x="7974487" y="950139"/>
            <a:ext cx="25797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MAC: Master-Auxiliary Correction</a:t>
            </a:r>
            <a:endParaRPr lang="ko-KR" altLang="en-US" sz="12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FAEF6061-82C8-40A6-9CA4-65B5D453568C}"/>
              </a:ext>
            </a:extLst>
          </p:cNvPr>
          <p:cNvSpPr txBox="1"/>
          <p:nvPr/>
        </p:nvSpPr>
        <p:spPr>
          <a:xfrm>
            <a:off x="3700987" y="1764407"/>
            <a:ext cx="2206949" cy="46166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HCNH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기준국</a:t>
            </a:r>
            <a:r>
              <a:rPr lang="ko-KR" altLang="en-US" sz="1200" b="1" dirty="0"/>
              <a:t>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전리층</a:t>
            </a:r>
            <a:r>
              <a:rPr lang="en-US" altLang="ko-KR" sz="1200" b="1" dirty="0"/>
              <a:t> MAC </a:t>
            </a:r>
            <a:r>
              <a:rPr lang="ko-KR" altLang="en-US" sz="1200" b="1" dirty="0"/>
              <a:t>보정정보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생성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E0EAEA4-EA8B-4FD1-8B82-29F68CFF76A9}"/>
              </a:ext>
            </a:extLst>
          </p:cNvPr>
          <p:cNvSpPr txBox="1"/>
          <p:nvPr/>
        </p:nvSpPr>
        <p:spPr>
          <a:xfrm>
            <a:off x="6046931" y="1764407"/>
            <a:ext cx="2181600" cy="461665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00FF"/>
                </a:solidFill>
              </a:rPr>
              <a:t>HCHN </a:t>
            </a:r>
            <a:r>
              <a:rPr lang="ko-KR" altLang="en-US" sz="1200" b="1" dirty="0" err="1">
                <a:solidFill>
                  <a:srgbClr val="0000FF"/>
                </a:solidFill>
              </a:rPr>
              <a:t>기준국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pPr algn="ctr"/>
            <a:r>
              <a:rPr lang="ko-KR" altLang="en-US" sz="1200" b="1" dirty="0">
                <a:solidFill>
                  <a:srgbClr val="0000FF"/>
                </a:solidFill>
              </a:rPr>
              <a:t>전리층 </a:t>
            </a:r>
            <a:r>
              <a:rPr lang="en-US" altLang="ko-KR" sz="1200" b="1" dirty="0">
                <a:solidFill>
                  <a:srgbClr val="0000FF"/>
                </a:solidFill>
              </a:rPr>
              <a:t>MAC </a:t>
            </a:r>
            <a:r>
              <a:rPr lang="ko-KR" altLang="en-US" sz="1200" b="1" dirty="0">
                <a:solidFill>
                  <a:srgbClr val="0000FF"/>
                </a:solidFill>
              </a:rPr>
              <a:t>보정정보</a:t>
            </a:r>
            <a:r>
              <a:rPr lang="en-US" altLang="ko-KR" sz="1200" b="1" dirty="0">
                <a:solidFill>
                  <a:srgbClr val="0000FF"/>
                </a:solidFill>
              </a:rPr>
              <a:t>(</a:t>
            </a:r>
            <a:r>
              <a:rPr lang="ko-KR" altLang="en-US" sz="1200" b="1" dirty="0">
                <a:solidFill>
                  <a:srgbClr val="0000FF"/>
                </a:solidFill>
              </a:rPr>
              <a:t>수신</a:t>
            </a:r>
            <a:r>
              <a:rPr lang="en-US" altLang="ko-KR" sz="1200" b="1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226FA79B-3B1B-4259-A26D-8C9E44C7B2A0}"/>
              </a:ext>
            </a:extLst>
          </p:cNvPr>
          <p:cNvSpPr txBox="1"/>
          <p:nvPr/>
        </p:nvSpPr>
        <p:spPr>
          <a:xfrm>
            <a:off x="8353259" y="1836415"/>
            <a:ext cx="2079218" cy="276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잔차</a:t>
            </a:r>
            <a:endParaRPr lang="ko-KR" altLang="en-US" sz="1200" b="1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746A4CC2-85F9-4F0A-ACFA-B9396421A543}"/>
              </a:ext>
            </a:extLst>
          </p:cNvPr>
          <p:cNvSpPr txBox="1"/>
          <p:nvPr/>
        </p:nvSpPr>
        <p:spPr>
          <a:xfrm>
            <a:off x="8353259" y="3800257"/>
            <a:ext cx="2086329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보정정보 활용 </a:t>
            </a:r>
            <a:r>
              <a:rPr lang="ko-KR" altLang="en-US" sz="1200" b="1" dirty="0" err="1"/>
              <a:t>측위</a:t>
            </a:r>
            <a:r>
              <a:rPr lang="ko-KR" altLang="en-US" sz="1200" b="1" dirty="0"/>
              <a:t> 결과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실시간 사용자 </a:t>
            </a:r>
            <a:r>
              <a:rPr lang="en-US" altLang="ko-KR" sz="1200" b="1" dirty="0"/>
              <a:t>SW)</a:t>
            </a:r>
            <a:endParaRPr lang="ko-KR" altLang="en-US" sz="1200" b="1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1BC404D1-C242-49DD-B372-F8C6484A2C18}"/>
              </a:ext>
            </a:extLst>
          </p:cNvPr>
          <p:cNvSpPr txBox="1"/>
          <p:nvPr/>
        </p:nvSpPr>
        <p:spPr>
          <a:xfrm>
            <a:off x="8662127" y="2317132"/>
            <a:ext cx="543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2mm</a:t>
            </a:r>
            <a:endParaRPr lang="ko-KR" altLang="en-US" sz="1100" b="1" dirty="0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319ECBF9-224F-4A76-988A-3A6732240D93}"/>
              </a:ext>
            </a:extLst>
          </p:cNvPr>
          <p:cNvSpPr/>
          <p:nvPr/>
        </p:nvSpPr>
        <p:spPr>
          <a:xfrm>
            <a:off x="2101281" y="2792931"/>
            <a:ext cx="576000" cy="162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 anchorCtr="0"/>
          <a:lstStyle/>
          <a:p>
            <a:pPr algn="ctr">
              <a:defRPr/>
            </a:pPr>
            <a:r>
              <a:rPr lang="en-US" altLang="ko-KR" sz="1000" b="1" kern="0" dirty="0">
                <a:latin typeface="+mn-ea"/>
                <a:cs typeface="Times New Roman" panose="02020603050405020304" pitchFamily="18" charset="0"/>
              </a:rPr>
              <a:t>CHUL</a:t>
            </a:r>
            <a:endParaRPr lang="ko-KR" altLang="en-US" sz="1000" b="1" kern="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3883C5D0-8465-4892-9603-1670FC50543C}"/>
              </a:ext>
            </a:extLst>
          </p:cNvPr>
          <p:cNvSpPr/>
          <p:nvPr/>
        </p:nvSpPr>
        <p:spPr>
          <a:xfrm>
            <a:off x="834752" y="3757385"/>
            <a:ext cx="576000" cy="162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 anchorCtr="0"/>
          <a:lstStyle/>
          <a:p>
            <a:pPr algn="ctr">
              <a:defRPr/>
            </a:pPr>
            <a:r>
              <a:rPr lang="en-US" altLang="ko-KR" sz="1000" b="1" kern="0" dirty="0">
                <a:latin typeface="+mn-ea"/>
                <a:cs typeface="Times New Roman" panose="02020603050405020304" pitchFamily="18" charset="0"/>
              </a:rPr>
              <a:t>GANH</a:t>
            </a:r>
            <a:endParaRPr lang="ko-KR" altLang="en-US" sz="1000" b="1" kern="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E2424CF5-7BBB-4C51-A60C-E7A1BD3B493B}"/>
              </a:ext>
            </a:extLst>
          </p:cNvPr>
          <p:cNvSpPr/>
          <p:nvPr/>
        </p:nvSpPr>
        <p:spPr>
          <a:xfrm>
            <a:off x="828970" y="6005442"/>
            <a:ext cx="756000" cy="324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 anchorCtr="0"/>
          <a:lstStyle/>
          <a:p>
            <a:pPr algn="ctr">
              <a:defRPr/>
            </a:pPr>
            <a:r>
              <a:rPr lang="en-US" altLang="ko-KR" sz="1000" b="1" kern="0" dirty="0">
                <a:latin typeface="+mn-ea"/>
                <a:cs typeface="Times New Roman" panose="02020603050405020304" pitchFamily="18" charset="0"/>
              </a:rPr>
              <a:t>SEOS</a:t>
            </a:r>
          </a:p>
          <a:p>
            <a:pPr algn="ctr">
              <a:defRPr/>
            </a:pPr>
            <a:r>
              <a:rPr lang="en-US" altLang="ko-KR" sz="1000" b="1" kern="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1000" b="1" kern="0" dirty="0">
                <a:latin typeface="+mn-ea"/>
                <a:cs typeface="Times New Roman" panose="02020603050405020304" pitchFamily="18" charset="0"/>
              </a:rPr>
              <a:t>주기준국</a:t>
            </a:r>
            <a:r>
              <a:rPr lang="en-US" altLang="ko-KR" sz="1000" b="1" kern="0" dirty="0">
                <a:latin typeface="+mn-ea"/>
                <a:cs typeface="Times New Roman" panose="02020603050405020304" pitchFamily="18" charset="0"/>
              </a:rPr>
              <a:t>)</a:t>
            </a:r>
            <a:endParaRPr lang="ko-KR" altLang="en-US" sz="1000" b="1" kern="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2D651369-C156-4C11-B9F3-A2EBC2357370}"/>
              </a:ext>
            </a:extLst>
          </p:cNvPr>
          <p:cNvSpPr/>
          <p:nvPr/>
        </p:nvSpPr>
        <p:spPr>
          <a:xfrm>
            <a:off x="2737555" y="5118063"/>
            <a:ext cx="576000" cy="162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 anchorCtr="0"/>
          <a:lstStyle/>
          <a:p>
            <a:pPr algn="ctr">
              <a:defRPr/>
            </a:pPr>
            <a:r>
              <a:rPr lang="en-US" altLang="ko-KR" sz="1000" b="1" kern="0" dirty="0">
                <a:latin typeface="+mn-ea"/>
                <a:cs typeface="Times New Roman" panose="02020603050405020304" pitchFamily="18" charset="0"/>
              </a:rPr>
              <a:t>YEOJ</a:t>
            </a:r>
            <a:endParaRPr lang="ko-KR" altLang="en-US" sz="1000" b="1" kern="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AFBB2A96-AB9A-404A-9E94-60019C8C4079}"/>
              </a:ext>
            </a:extLst>
          </p:cNvPr>
          <p:cNvSpPr/>
          <p:nvPr/>
        </p:nvSpPr>
        <p:spPr>
          <a:xfrm>
            <a:off x="2867197" y="2784948"/>
            <a:ext cx="576000" cy="162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 anchorCtr="0"/>
          <a:lstStyle/>
          <a:p>
            <a:pPr algn="ctr">
              <a:defRPr/>
            </a:pPr>
            <a:r>
              <a:rPr lang="en-US" altLang="ko-KR" sz="1000" b="1" kern="0" dirty="0">
                <a:solidFill>
                  <a:srgbClr val="FF00FF"/>
                </a:solidFill>
                <a:latin typeface="+mn-ea"/>
                <a:cs typeface="Times New Roman" panose="02020603050405020304" pitchFamily="18" charset="0"/>
              </a:rPr>
              <a:t>HCNH</a:t>
            </a:r>
            <a:endParaRPr lang="ko-KR" altLang="en-US" sz="1000" b="1" kern="0" dirty="0">
              <a:solidFill>
                <a:srgbClr val="FF00FF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78" name="직사각형 14">
            <a:extLst>
              <a:ext uri="{FF2B5EF4-FFF2-40B4-BE49-F238E27FC236}">
                <a16:creationId xmlns:a16="http://schemas.microsoft.com/office/drawing/2014/main" id="{1706D53D-3A52-42A5-9530-4078427F6E45}"/>
              </a:ext>
            </a:extLst>
          </p:cNvPr>
          <p:cNvSpPr/>
          <p:nvPr/>
        </p:nvSpPr>
        <p:spPr>
          <a:xfrm>
            <a:off x="562360" y="6603844"/>
            <a:ext cx="9568681" cy="49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spc="-150" dirty="0" err="1"/>
              <a:t>보강항법</a:t>
            </a:r>
            <a:r>
              <a:rPr lang="ko-KR" altLang="en-US" sz="1800" b="1" spc="-150" dirty="0"/>
              <a:t> 시스템의 기능 실시간 구현 완료 </a:t>
            </a:r>
            <a:r>
              <a:rPr lang="en-US" altLang="ko-KR" sz="1800" b="1" spc="-150" dirty="0"/>
              <a:t>(</a:t>
            </a:r>
            <a:r>
              <a:rPr lang="ko-KR" altLang="en-US" sz="1800" b="1" spc="-150" dirty="0"/>
              <a:t>보정정보 생성 </a:t>
            </a:r>
            <a:r>
              <a:rPr lang="en-US" altLang="ko-KR" sz="1800" b="1" spc="-150" dirty="0"/>
              <a:t>&amp; </a:t>
            </a:r>
            <a:r>
              <a:rPr lang="ko-KR" altLang="en-US" sz="1800" b="1" spc="-150" dirty="0"/>
              <a:t>방송</a:t>
            </a:r>
            <a:r>
              <a:rPr lang="en-US" altLang="ko-KR" sz="1800" b="1" spc="-150" dirty="0"/>
              <a:t>)</a:t>
            </a:r>
            <a:r>
              <a:rPr lang="ko-KR" altLang="en-US" sz="1800" b="1" spc="-1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8503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3926</Words>
  <Application>Microsoft Office PowerPoint</Application>
  <PresentationFormat>사용자 지정</PresentationFormat>
  <Paragraphs>937</Paragraphs>
  <Slides>36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HY견고딕</vt:lpstr>
      <vt:lpstr>HY헤드라인M</vt:lpstr>
      <vt:lpstr>돋움</vt:lpstr>
      <vt:lpstr>맑은 고딕</vt:lpstr>
      <vt:lpstr>맑은 고딕</vt:lpstr>
      <vt:lpstr>Arial</vt:lpstr>
      <vt:lpstr>Calibri</vt:lpstr>
      <vt:lpstr>Cambria Math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2025-11-03T00:32:13Z</dcterms:created>
  <dcterms:modified xsi:type="dcterms:W3CDTF">2025-11-03T00:32:24Z</dcterms:modified>
</cp:coreProperties>
</file>